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866" r:id="rId1"/>
  </p:sldMasterIdLst>
  <p:notesMasterIdLst>
    <p:notesMasterId r:id="rId22"/>
  </p:notesMasterIdLst>
  <p:handoutMasterIdLst>
    <p:handoutMasterId r:id="rId23"/>
  </p:handoutMasterIdLst>
  <p:sldIdLst>
    <p:sldId id="256" r:id="rId2"/>
    <p:sldId id="266" r:id="rId3"/>
    <p:sldId id="261" r:id="rId4"/>
    <p:sldId id="272" r:id="rId5"/>
    <p:sldId id="262" r:id="rId6"/>
    <p:sldId id="273" r:id="rId7"/>
    <p:sldId id="263" r:id="rId8"/>
    <p:sldId id="274" r:id="rId9"/>
    <p:sldId id="264" r:id="rId10"/>
    <p:sldId id="275" r:id="rId11"/>
    <p:sldId id="265" r:id="rId12"/>
    <p:sldId id="279" r:id="rId13"/>
    <p:sldId id="267" r:id="rId14"/>
    <p:sldId id="277" r:id="rId15"/>
    <p:sldId id="269" r:id="rId16"/>
    <p:sldId id="280" r:id="rId17"/>
    <p:sldId id="271" r:id="rId18"/>
    <p:sldId id="306" r:id="rId19"/>
    <p:sldId id="270" r:id="rId20"/>
    <p:sldId id="260" r:id="rId21"/>
  </p:sldIdLst>
  <p:sldSz cx="9144000" cy="5143500" type="screen16x9"/>
  <p:notesSz cx="7102475" cy="9388475"/>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79BFB06-4AD4-4BC0-AF82-2655A16070F2}">
  <a:tblStyle styleId="{F79BFB06-4AD4-4BC0-AF82-2655A16070F2}"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65" autoAdjust="0"/>
    <p:restoredTop sz="93895" autoAdjust="0"/>
  </p:normalViewPr>
  <p:slideViewPr>
    <p:cSldViewPr>
      <p:cViewPr varScale="1">
        <p:scale>
          <a:sx n="92" d="100"/>
          <a:sy n="92" d="100"/>
        </p:scale>
        <p:origin x="-1206" y="-10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22726" y="0"/>
            <a:ext cx="3078163" cy="469900"/>
          </a:xfrm>
          <a:prstGeom prst="rect">
            <a:avLst/>
          </a:prstGeom>
        </p:spPr>
        <p:txBody>
          <a:bodyPr vert="horz" lIns="91440" tIns="45720" rIns="91440" bIns="45720" rtlCol="0"/>
          <a:lstStyle>
            <a:lvl1pPr algn="r">
              <a:defRPr sz="1200"/>
            </a:lvl1pPr>
          </a:lstStyle>
          <a:p>
            <a:fld id="{FC87AFFB-C699-4483-81D1-EAF4DCC96BC1}" type="datetimeFigureOut">
              <a:rPr lang="en-US" smtClean="0"/>
              <a:pPr/>
              <a:t>4/2/2018</a:t>
            </a:fld>
            <a:endParaRPr lang="en-US"/>
          </a:p>
        </p:txBody>
      </p:sp>
      <p:sp>
        <p:nvSpPr>
          <p:cNvPr id="4" name="Footer Placeholder 3"/>
          <p:cNvSpPr>
            <a:spLocks noGrp="1"/>
          </p:cNvSpPr>
          <p:nvPr>
            <p:ph type="ftr" sz="quarter" idx="2"/>
          </p:nvPr>
        </p:nvSpPr>
        <p:spPr>
          <a:xfrm>
            <a:off x="1" y="8916987"/>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22726" y="8916987"/>
            <a:ext cx="3078163" cy="469900"/>
          </a:xfrm>
          <a:prstGeom prst="rect">
            <a:avLst/>
          </a:prstGeom>
        </p:spPr>
        <p:txBody>
          <a:bodyPr vert="horz" lIns="91440" tIns="45720" rIns="91440" bIns="45720" rtlCol="0" anchor="b"/>
          <a:lstStyle>
            <a:lvl1pPr algn="r">
              <a:defRPr sz="1200"/>
            </a:lvl1pPr>
          </a:lstStyle>
          <a:p>
            <a:fld id="{DAF06D53-AEC6-4F9D-A6F6-60B6034ABAE4}" type="slidenum">
              <a:rPr lang="en-US" smtClean="0"/>
              <a:pPr/>
              <a:t>‹#›</a:t>
            </a:fld>
            <a:endParaRPr lang="en-US"/>
          </a:p>
        </p:txBody>
      </p:sp>
    </p:spTree>
    <p:extLst>
      <p:ext uri="{BB962C8B-B14F-4D97-AF65-F5344CB8AC3E}">
        <p14:creationId xmlns:p14="http://schemas.microsoft.com/office/powerpoint/2010/main" val="4288291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23863" y="704850"/>
            <a:ext cx="6256337" cy="35194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10249" y="4459526"/>
            <a:ext cx="5681979" cy="4224814"/>
          </a:xfrm>
          <a:prstGeom prst="rect">
            <a:avLst/>
          </a:prstGeom>
          <a:noFill/>
          <a:ln>
            <a:noFill/>
          </a:ln>
        </p:spPr>
        <p:txBody>
          <a:bodyPr lIns="94213" tIns="94213" rIns="94213" bIns="94213"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00426761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423863" y="704850"/>
            <a:ext cx="6254750" cy="35194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710249" y="4459526"/>
            <a:ext cx="5681979" cy="4224814"/>
          </a:xfrm>
          <a:prstGeom prst="rect">
            <a:avLst/>
          </a:prstGeom>
        </p:spPr>
        <p:txBody>
          <a:bodyPr lIns="94213" tIns="94213" rIns="94213" bIns="94213" anchor="t" anchorCtr="0">
            <a:noAutofit/>
          </a:bodyPr>
          <a:lstStyle/>
          <a:p>
            <a:endParaRPr/>
          </a:p>
        </p:txBody>
      </p:sp>
    </p:spTree>
    <p:extLst>
      <p:ext uri="{BB962C8B-B14F-4D97-AF65-F5344CB8AC3E}">
        <p14:creationId xmlns:p14="http://schemas.microsoft.com/office/powerpoint/2010/main" val="98500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32545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1B4FFE-CC93-45F7-B2E0-83B3FEE9E7B2}"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B4FFE-CC93-45F7-B2E0-83B3FEE9E7B2}"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B4FFE-CC93-45F7-B2E0-83B3FEE9E7B2}"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22" name="Shape 22"/>
          <p:cNvSpPr txBox="1">
            <a:spLocks noGrp="1"/>
          </p:cNvSpPr>
          <p:nvPr>
            <p:ph type="ctrTitle"/>
          </p:nvPr>
        </p:nvSpPr>
        <p:spPr>
          <a:xfrm>
            <a:off x="685800" y="1090750"/>
            <a:ext cx="5367900" cy="2961900"/>
          </a:xfrm>
          <a:prstGeom prst="rect">
            <a:avLst/>
          </a:prstGeom>
        </p:spPr>
        <p:txBody>
          <a:bodyPr lIns="91425" tIns="91425" rIns="91425" bIns="91425" anchor="ctr" anchorCtr="0"/>
          <a:lstStyle>
            <a:lvl1pPr lvl="0">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1B4FFE-CC93-45F7-B2E0-83B3FEE9E7B2}"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1B4FFE-CC93-45F7-B2E0-83B3FEE9E7B2}"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1B4FFE-CC93-45F7-B2E0-83B3FEE9E7B2}" type="datetimeFigureOut">
              <a:rPr lang="en-US" smtClean="0"/>
              <a:pPr/>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1B4FFE-CC93-45F7-B2E0-83B3FEE9E7B2}" type="datetimeFigureOut">
              <a:rPr lang="en-US" smtClean="0"/>
              <a:pPr/>
              <a:t>4/2/2018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1B4FFE-CC93-45F7-B2E0-83B3FEE9E7B2}" type="datetimeFigureOut">
              <a:rPr lang="en-US" smtClean="0"/>
              <a:pPr/>
              <a:t>4/2/2018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B4FFE-CC93-45F7-B2E0-83B3FEE9E7B2}" type="datetimeFigureOut">
              <a:rPr lang="en-US" smtClean="0"/>
              <a:pPr/>
              <a:t>4/2/2018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B4FFE-CC93-45F7-B2E0-83B3FEE9E7B2}" type="datetimeFigureOut">
              <a:rPr lang="en-US" smtClean="0"/>
              <a:pPr/>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1B4FFE-CC93-45F7-B2E0-83B3FEE9E7B2}" type="datetimeFigureOut">
              <a:rPr lang="en-US" smtClean="0"/>
              <a:pPr/>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01B4FFE-CC93-45F7-B2E0-83B3FEE9E7B2}" type="datetimeFigureOut">
              <a:rPr lang="en-US" smtClean="0"/>
              <a:pPr/>
              <a:t>4/2/2018</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7" name="Picture 16" descr="ЗАМЫН ЦАГДААГИЙН ГАЗРЫН ОЙРОЛЦООХ ГҮҮРЭН ГАРЦЫН 3D ЗУРАГ交通警察局效果图2016.12.22.jpg"/>
          <p:cNvPicPr>
            <a:picLocks noChangeAspect="1"/>
          </p:cNvPicPr>
          <p:nvPr/>
        </p:nvPicPr>
        <p:blipFill>
          <a:blip r:embed="rId3"/>
          <a:stretch>
            <a:fillRect/>
          </a:stretch>
        </p:blipFill>
        <p:spPr>
          <a:xfrm>
            <a:off x="1905000" y="1987536"/>
            <a:ext cx="5367942" cy="2565414"/>
          </a:xfrm>
          <a:prstGeom prst="rect">
            <a:avLst/>
          </a:prstGeom>
        </p:spPr>
      </p:pic>
      <p:sp>
        <p:nvSpPr>
          <p:cNvPr id="6" name="TextBox 5"/>
          <p:cNvSpPr txBox="1"/>
          <p:nvPr/>
        </p:nvSpPr>
        <p:spPr>
          <a:xfrm>
            <a:off x="2438400" y="4835723"/>
            <a:ext cx="4267200" cy="307777"/>
          </a:xfrm>
          <a:prstGeom prst="rect">
            <a:avLst/>
          </a:prstGeom>
          <a:noFill/>
        </p:spPr>
        <p:txBody>
          <a:bodyPr wrap="square" rtlCol="0">
            <a:spAutoFit/>
          </a:bodyPr>
          <a:lstStyle/>
          <a:p>
            <a:pPr algn="ctr"/>
            <a:r>
              <a:rPr lang="mn-MN" b="1" dirty="0" smtClean="0">
                <a:solidFill>
                  <a:schemeClr val="tx1"/>
                </a:solidFill>
                <a:latin typeface="Arial" pitchFamily="34" charset="0"/>
                <a:cs typeface="Arial" pitchFamily="34" charset="0"/>
              </a:rPr>
              <a:t>УЛААНБААТАР ХОТ </a:t>
            </a:r>
            <a:r>
              <a:rPr lang="en-US" b="1" dirty="0" smtClean="0">
                <a:solidFill>
                  <a:schemeClr val="tx1"/>
                </a:solidFill>
                <a:latin typeface="Arial" pitchFamily="34" charset="0"/>
                <a:cs typeface="Arial" pitchFamily="34" charset="0"/>
              </a:rPr>
              <a:t>2018 </a:t>
            </a:r>
            <a:r>
              <a:rPr lang="mn-MN" b="1" dirty="0" smtClean="0">
                <a:solidFill>
                  <a:schemeClr val="tx1"/>
                </a:solidFill>
                <a:latin typeface="Arial" pitchFamily="34" charset="0"/>
                <a:cs typeface="Arial" pitchFamily="34" charset="0"/>
              </a:rPr>
              <a:t>ОН</a:t>
            </a:r>
            <a:endParaRPr lang="en-US" b="1" dirty="0">
              <a:solidFill>
                <a:schemeClr val="tx1"/>
              </a:solidFill>
              <a:latin typeface="Arial" pitchFamily="34" charset="0"/>
              <a:cs typeface="Arial" pitchFamily="34" charset="0"/>
            </a:endParaRPr>
          </a:p>
        </p:txBody>
      </p:sp>
      <p:cxnSp>
        <p:nvCxnSpPr>
          <p:cNvPr id="7" name="Straight Connector 6"/>
          <p:cNvCxnSpPr/>
          <p:nvPr/>
        </p:nvCxnSpPr>
        <p:spPr>
          <a:xfrm>
            <a:off x="0" y="4832920"/>
            <a:ext cx="9144000" cy="0"/>
          </a:xfrm>
          <a:prstGeom prst="line">
            <a:avLst/>
          </a:prstGeom>
          <a:ln w="57150">
            <a:solidFill>
              <a:srgbClr val="F86308"/>
            </a:solidFill>
          </a:ln>
        </p:spPr>
        <p:style>
          <a:lnRef idx="3">
            <a:schemeClr val="dk1"/>
          </a:lnRef>
          <a:fillRef idx="0">
            <a:schemeClr val="dk1"/>
          </a:fillRef>
          <a:effectRef idx="2">
            <a:schemeClr val="dk1"/>
          </a:effectRef>
          <a:fontRef idx="minor">
            <a:schemeClr val="tx1"/>
          </a:fontRef>
        </p:style>
      </p:cxnSp>
      <p:sp>
        <p:nvSpPr>
          <p:cNvPr id="8" name="Rectangle 7"/>
          <p:cNvSpPr/>
          <p:nvPr/>
        </p:nvSpPr>
        <p:spPr>
          <a:xfrm>
            <a:off x="0" y="1078572"/>
            <a:ext cx="9144000" cy="584775"/>
          </a:xfrm>
          <a:prstGeom prst="rect">
            <a:avLst/>
          </a:prstGeom>
        </p:spPr>
        <p:txBody>
          <a:bodyPr wrap="square">
            <a:spAutoFit/>
          </a:bodyPr>
          <a:lstStyle/>
          <a:p>
            <a:pPr algn="ctr"/>
            <a:r>
              <a:rPr lang="mn-MN" sz="1600" b="1" cap="all" dirty="0" smtClean="0">
                <a:solidFill>
                  <a:schemeClr val="tx1"/>
                </a:solidFill>
                <a:latin typeface="Arial" pitchFamily="34" charset="0"/>
                <a:cs typeface="Arial" pitchFamily="34" charset="0"/>
              </a:rPr>
              <a:t>“Замын Цагдаагийн газрын ойролцоо гүүрэн гарц барих төсөл”-ийн ажилтай холбогдуулан төлөвлөж буй </a:t>
            </a:r>
            <a:r>
              <a:rPr lang="mn-MN" sz="1600" b="1" u="sng" cap="all" dirty="0" smtClean="0">
                <a:solidFill>
                  <a:srgbClr val="FF0000"/>
                </a:solidFill>
                <a:latin typeface="Arial" pitchFamily="34" charset="0"/>
                <a:cs typeface="Arial" pitchFamily="34" charset="0"/>
              </a:rPr>
              <a:t>түр замын </a:t>
            </a:r>
            <a:r>
              <a:rPr lang="mn-MN" sz="1600" b="1" cap="all" dirty="0" smtClean="0">
                <a:solidFill>
                  <a:schemeClr val="tx1"/>
                </a:solidFill>
                <a:latin typeface="Arial" pitchFamily="34" charset="0"/>
                <a:cs typeface="Arial" pitchFamily="34" charset="0"/>
              </a:rPr>
              <a:t>танилцуулга</a:t>
            </a:r>
            <a:endParaRPr lang="en-US" sz="1600" b="1" cap="all" dirty="0">
              <a:solidFill>
                <a:schemeClr val="tx1"/>
              </a:solidFill>
              <a:latin typeface="Arial" pitchFamily="34" charset="0"/>
              <a:cs typeface="Arial" pitchFamily="34" charset="0"/>
            </a:endParaRPr>
          </a:p>
        </p:txBody>
      </p:sp>
      <p:cxnSp>
        <p:nvCxnSpPr>
          <p:cNvPr id="9" name="Straight Connector 8"/>
          <p:cNvCxnSpPr/>
          <p:nvPr/>
        </p:nvCxnSpPr>
        <p:spPr>
          <a:xfrm>
            <a:off x="0" y="666750"/>
            <a:ext cx="9144000" cy="0"/>
          </a:xfrm>
          <a:prstGeom prst="line">
            <a:avLst/>
          </a:prstGeom>
          <a:ln w="57150">
            <a:solidFill>
              <a:srgbClr val="F86308"/>
            </a:solidFill>
          </a:ln>
        </p:spPr>
        <p:style>
          <a:lnRef idx="3">
            <a:schemeClr val="dk1"/>
          </a:lnRef>
          <a:fillRef idx="0">
            <a:schemeClr val="dk1"/>
          </a:fillRef>
          <a:effectRef idx="2">
            <a:schemeClr val="dk1"/>
          </a:effectRef>
          <a:fontRef idx="minor">
            <a:schemeClr val="tx1"/>
          </a:fontRef>
        </p:style>
      </p:cxnSp>
      <p:sp>
        <p:nvSpPr>
          <p:cNvPr id="10" name="Rounded Rectangle 9"/>
          <p:cNvSpPr/>
          <p:nvPr/>
        </p:nvSpPr>
        <p:spPr>
          <a:xfrm>
            <a:off x="2133600" y="77698"/>
            <a:ext cx="5257800" cy="422728"/>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mn-MN" b="1" dirty="0" smtClean="0">
              <a:solidFill>
                <a:schemeClr val="tx1"/>
              </a:solidFill>
              <a:latin typeface="Arial" pitchFamily="34" charset="0"/>
              <a:cs typeface="Arial" pitchFamily="34" charset="0"/>
            </a:endParaRPr>
          </a:p>
          <a:p>
            <a:pPr algn="ctr"/>
            <a:r>
              <a:rPr lang="mn-MN" b="1" cap="all" dirty="0" smtClean="0">
                <a:solidFill>
                  <a:schemeClr val="tx1"/>
                </a:solidFill>
                <a:latin typeface="Arial" pitchFamily="34" charset="0"/>
                <a:cs typeface="Arial" pitchFamily="34" charset="0"/>
              </a:rPr>
              <a:t>Нийслэлийн</a:t>
            </a:r>
            <a:r>
              <a:rPr lang="en-US" b="1" cap="all" dirty="0" smtClean="0">
                <a:solidFill>
                  <a:schemeClr val="tx1"/>
                </a:solidFill>
                <a:latin typeface="Arial" pitchFamily="34" charset="0"/>
                <a:cs typeface="Arial" pitchFamily="34" charset="0"/>
              </a:rPr>
              <a:t> </a:t>
            </a:r>
            <a:r>
              <a:rPr lang="mn-MN" b="1" cap="all" dirty="0" smtClean="0">
                <a:solidFill>
                  <a:schemeClr val="tx1"/>
                </a:solidFill>
                <a:latin typeface="Arial" pitchFamily="34" charset="0"/>
                <a:cs typeface="Arial" pitchFamily="34" charset="0"/>
              </a:rPr>
              <a:t>АВТО ЗАМыН хөгжлийн газар  </a:t>
            </a:r>
            <a:endParaRPr lang="en-US" b="1" cap="all" dirty="0" smtClean="0">
              <a:solidFill>
                <a:schemeClr val="tx1"/>
              </a:solidFill>
              <a:latin typeface="Arial" pitchFamily="34" charset="0"/>
              <a:cs typeface="Arial" pitchFamily="34" charset="0"/>
            </a:endParaRPr>
          </a:p>
          <a:p>
            <a:pPr algn="ctr"/>
            <a:endParaRPr lang="en-US" cap="all" dirty="0">
              <a:solidFill>
                <a:schemeClr val="tx1"/>
              </a:solidFill>
            </a:endParaRPr>
          </a:p>
        </p:txBody>
      </p:sp>
      <p:pic>
        <p:nvPicPr>
          <p:cNvPr id="11" name="Picture 3" descr="D:\XASA\2014 UB DOR\download.jpg"/>
          <p:cNvPicPr>
            <a:picLocks noChangeAspect="1" noChangeArrowheads="1"/>
          </p:cNvPicPr>
          <p:nvPr/>
        </p:nvPicPr>
        <p:blipFill>
          <a:blip r:embed="rId4" cstate="print"/>
          <a:srcRect/>
          <a:stretch>
            <a:fillRect/>
          </a:stretch>
        </p:blipFill>
        <p:spPr bwMode="auto">
          <a:xfrm>
            <a:off x="1600200" y="140531"/>
            <a:ext cx="685800" cy="348461"/>
          </a:xfrm>
          <a:prstGeom prst="rect">
            <a:avLst/>
          </a:prstGeom>
          <a:solidFill>
            <a:srgbClr val="000066"/>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800600" y="819150"/>
            <a:ext cx="3200400" cy="381000"/>
          </a:xfrm>
        </p:spPr>
        <p:style>
          <a:lnRef idx="1">
            <a:schemeClr val="accent1"/>
          </a:lnRef>
          <a:fillRef idx="2">
            <a:schemeClr val="accent1"/>
          </a:fillRef>
          <a:effectRef idx="1">
            <a:schemeClr val="accent1"/>
          </a:effectRef>
          <a:fontRef idx="minor">
            <a:schemeClr val="dk1"/>
          </a:fontRef>
        </p:style>
        <p:txBody>
          <a:bodyPr>
            <a:noAutofit/>
          </a:bodyPr>
          <a:lstStyle/>
          <a:p>
            <a:r>
              <a:rPr lang="mn-MN" sz="1600" b="1" dirty="0" smtClean="0">
                <a:latin typeface="Arial" pitchFamily="34" charset="0"/>
                <a:cs typeface="Arial" pitchFamily="34" charset="0"/>
              </a:rPr>
              <a:t>Газар чөлөөлөлт</a:t>
            </a:r>
            <a:endParaRPr lang="en-US" sz="1600" b="1" dirty="0">
              <a:latin typeface="Arial" pitchFamily="34" charset="0"/>
              <a:cs typeface="Arial" pitchFamily="34" charset="0"/>
            </a:endParaRPr>
          </a:p>
        </p:txBody>
      </p:sp>
      <p:pic>
        <p:nvPicPr>
          <p:cNvPr id="1027" name="Picture 3" descr="Y:\7.GMTeH\Tsoom\NG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6025"/>
            <a:ext cx="491589" cy="5445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2018 onii ajil\ROAD\tur zam\Tur zam\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80" y="666750"/>
            <a:ext cx="3763520" cy="4273049"/>
          </a:xfrm>
          <a:prstGeom prst="rect">
            <a:avLst/>
          </a:prstGeom>
        </p:spPr>
        <p:style>
          <a:lnRef idx="2">
            <a:schemeClr val="accent1"/>
          </a:lnRef>
          <a:fillRef idx="1">
            <a:schemeClr val="lt1"/>
          </a:fillRef>
          <a:effectRef idx="0">
            <a:schemeClr val="accent1"/>
          </a:effectRef>
          <a:fontRef idx="minor">
            <a:schemeClr val="dk1"/>
          </a:fontRef>
        </p:style>
      </p:pic>
      <p:graphicFrame>
        <p:nvGraphicFramePr>
          <p:cNvPr id="4" name="Table 3"/>
          <p:cNvGraphicFramePr>
            <a:graphicFrameLocks noGrp="1"/>
          </p:cNvGraphicFramePr>
          <p:nvPr>
            <p:extLst>
              <p:ext uri="{D42A27DB-BD31-4B8C-83A1-F6EECF244321}">
                <p14:modId xmlns:p14="http://schemas.microsoft.com/office/powerpoint/2010/main" val="1987025577"/>
              </p:ext>
            </p:extLst>
          </p:nvPr>
        </p:nvGraphicFramePr>
        <p:xfrm>
          <a:off x="4495800" y="1276350"/>
          <a:ext cx="3841751" cy="702945"/>
        </p:xfrm>
        <a:graphic>
          <a:graphicData uri="http://schemas.openxmlformats.org/drawingml/2006/table">
            <a:tbl>
              <a:tblPr>
                <a:tableStyleId>{69C7853C-536D-4A76-A0AE-DD22124D55A5}</a:tableStyleId>
              </a:tblPr>
              <a:tblGrid>
                <a:gridCol w="433892"/>
                <a:gridCol w="1021454"/>
                <a:gridCol w="931059"/>
                <a:gridCol w="524286"/>
                <a:gridCol w="433892"/>
                <a:gridCol w="497168"/>
              </a:tblGrid>
              <a:tr h="361950">
                <a:tc>
                  <a:txBody>
                    <a:bodyPr/>
                    <a:lstStyle/>
                    <a:p>
                      <a:pPr algn="l" fontAlgn="ctr"/>
                      <a:r>
                        <a:rPr lang="en-US" sz="1100" u="none" strike="noStrike" dirty="0">
                          <a:effectLst/>
                        </a:rPr>
                        <a:t>№</a:t>
                      </a:r>
                      <a:endParaRPr lang="en-US" sz="1100" b="0" i="0" u="none" strike="noStrike" dirty="0">
                        <a:solidFill>
                          <a:srgbClr val="000000"/>
                        </a:solidFill>
                        <a:effectLst/>
                        <a:latin typeface="Arial"/>
                      </a:endParaRPr>
                    </a:p>
                  </a:txBody>
                  <a:tcPr marL="9525" marR="9525" marT="9525" marB="0" anchor="ctr"/>
                </a:tc>
                <a:tc>
                  <a:txBody>
                    <a:bodyPr/>
                    <a:lstStyle/>
                    <a:p>
                      <a:pPr algn="ctr" fontAlgn="ctr"/>
                      <a:r>
                        <a:rPr lang="mn-MN" sz="1100" u="none" strike="noStrike">
                          <a:effectLst/>
                        </a:rPr>
                        <a:t>Иргэн аж ахуйн нэр</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dirty="0">
                          <a:effectLst/>
                        </a:rPr>
                        <a:t>Захирамжийн огноо</a:t>
                      </a:r>
                      <a:endParaRPr lang="mn-MN" sz="1100" b="0" i="0" u="none" strike="noStrike" dirty="0">
                        <a:solidFill>
                          <a:srgbClr val="000000"/>
                        </a:solidFill>
                        <a:effectLst/>
                        <a:latin typeface="Arial"/>
                      </a:endParaRPr>
                    </a:p>
                  </a:txBody>
                  <a:tcPr marL="9525" marR="9525" marT="9525" marB="0" anchor="ctr"/>
                </a:tc>
                <a:tc>
                  <a:txBody>
                    <a:bodyPr/>
                    <a:lstStyle/>
                    <a:p>
                      <a:pPr algn="ctr" fontAlgn="ctr"/>
                      <a:r>
                        <a:rPr lang="mn-MN" sz="1100" u="none" strike="noStrike">
                          <a:effectLst/>
                        </a:rPr>
                        <a:t>Захирамжын дугаар</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Жил</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Өртсөн м2</a:t>
                      </a:r>
                      <a:endParaRPr lang="mn-MN" sz="1100" b="0" i="0" u="none" strike="noStrike">
                        <a:solidFill>
                          <a:srgbClr val="000000"/>
                        </a:solidFill>
                        <a:effectLst/>
                        <a:latin typeface="Arial"/>
                      </a:endParaRPr>
                    </a:p>
                  </a:txBody>
                  <a:tcPr marL="9525" marR="9525" marT="9525" marB="0" anchor="ctr"/>
                </a:tc>
              </a:tr>
              <a:tr h="190500">
                <a:tc>
                  <a:txBody>
                    <a:bodyPr/>
                    <a:lstStyle/>
                    <a:p>
                      <a:pPr algn="l" fontAlgn="ctr"/>
                      <a:r>
                        <a:rPr lang="en-US" sz="1100" u="none" strike="noStrike">
                          <a:effectLst/>
                        </a:rPr>
                        <a:t>1</a:t>
                      </a:r>
                      <a:endParaRPr lang="en-US" sz="1100" b="0" i="0" u="none" strike="noStrike">
                        <a:solidFill>
                          <a:srgbClr val="000000"/>
                        </a:solidFill>
                        <a:effectLst/>
                        <a:latin typeface="Arial"/>
                      </a:endParaRPr>
                    </a:p>
                  </a:txBody>
                  <a:tcPr marL="9525" marR="9525" marT="9525" marB="0" anchor="ctr"/>
                </a:tc>
                <a:tc>
                  <a:txBody>
                    <a:bodyPr/>
                    <a:lstStyle/>
                    <a:p>
                      <a:pPr algn="l" fontAlgn="ctr"/>
                      <a:r>
                        <a:rPr lang="mn-MN" sz="1100" u="none" strike="noStrike">
                          <a:effectLst/>
                        </a:rPr>
                        <a:t>ТЦХүрээлэн ХХК</a:t>
                      </a:r>
                      <a:endParaRPr lang="mn-MN"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a:effectLst/>
                        </a:rPr>
                        <a:t>6/30/2016</a:t>
                      </a:r>
                      <a:endParaRPr lang="en-US" sz="1100" b="0" i="0" u="none" strike="noStrike">
                        <a:solidFill>
                          <a:srgbClr val="000000"/>
                        </a:solidFill>
                        <a:effectLst/>
                        <a:latin typeface="Arial"/>
                      </a:endParaRPr>
                    </a:p>
                  </a:txBody>
                  <a:tcPr marL="9525" marR="9525" marT="9525" marB="0" anchor="ctr"/>
                </a:tc>
                <a:tc>
                  <a:txBody>
                    <a:bodyPr/>
                    <a:lstStyle/>
                    <a:p>
                      <a:pPr algn="l" fontAlgn="ctr"/>
                      <a:r>
                        <a:rPr lang="mn-MN" sz="1100" u="none" strike="noStrike">
                          <a:effectLst/>
                        </a:rPr>
                        <a:t>А/563</a:t>
                      </a:r>
                      <a:endParaRPr lang="mn-MN"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a:effectLst/>
                        </a:rPr>
                        <a:t>15</a:t>
                      </a:r>
                      <a:endParaRPr lang="en-US"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dirty="0">
                          <a:effectLst/>
                        </a:rPr>
                        <a:t>3766</a:t>
                      </a:r>
                      <a:endParaRPr lang="en-US" sz="1100" b="0" i="0" u="none" strike="noStrike" dirty="0">
                        <a:solidFill>
                          <a:srgbClr val="000000"/>
                        </a:solidFill>
                        <a:effectLst/>
                        <a:latin typeface="Arial"/>
                      </a:endParaRPr>
                    </a:p>
                  </a:txBody>
                  <a:tcPr marL="9525" marR="9525" marT="9525" marB="0" anchor="ctr"/>
                </a:tc>
              </a:tr>
            </a:tbl>
          </a:graphicData>
        </a:graphic>
      </p:graphicFrame>
      <p:sp>
        <p:nvSpPr>
          <p:cNvPr id="7" name="Left Arrow 6"/>
          <p:cNvSpPr/>
          <p:nvPr/>
        </p:nvSpPr>
        <p:spPr>
          <a:xfrm rot="21081508">
            <a:off x="2421857" y="1963803"/>
            <a:ext cx="2055488" cy="64911"/>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4099" name="Picture 3" descr="G:\2018 onii ajil\ROAD\tur zam\Tur zam\Kad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038350"/>
            <a:ext cx="4167643" cy="2819400"/>
          </a:xfrm>
          <a:prstGeom prst="rect">
            <a:avLst/>
          </a:prstGeom>
        </p:spPr>
        <p:style>
          <a:lnRef idx="2">
            <a:schemeClr val="accent3"/>
          </a:lnRef>
          <a:fillRef idx="1">
            <a:schemeClr val="lt1"/>
          </a:fillRef>
          <a:effectRef idx="0">
            <a:schemeClr val="accent3"/>
          </a:effectRef>
          <a:fontRef idx="minor">
            <a:schemeClr val="dk1"/>
          </a:fontRef>
        </p:style>
      </p:pic>
      <p:sp>
        <p:nvSpPr>
          <p:cNvPr id="16" name="Subtitle 4"/>
          <p:cNvSpPr txBox="1">
            <a:spLocks/>
          </p:cNvSpPr>
          <p:nvPr/>
        </p:nvSpPr>
        <p:spPr>
          <a:xfrm>
            <a:off x="1295400" y="139788"/>
            <a:ext cx="6705600" cy="438150"/>
          </a:xfrm>
          <a:prstGeom prst="rect">
            <a:avLst/>
          </a:prstGeom>
        </p:spPr>
        <p:style>
          <a:lnRef idx="0">
            <a:scrgbClr r="0" g="0" b="0"/>
          </a:lnRef>
          <a:fillRef idx="1002">
            <a:schemeClr val="lt2"/>
          </a:fillRef>
          <a:effectRef idx="0">
            <a:scrgbClr r="0" g="0" b="0"/>
          </a:effectRef>
          <a:fontRef idx="major"/>
        </p:style>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j-lt"/>
                <a:ea typeface="+mj-ea"/>
                <a:cs typeface="+mj-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j-lt"/>
                <a:ea typeface="+mj-ea"/>
                <a:cs typeface="+mj-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j-ea"/>
                <a:cs typeface="+mj-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9pPr>
          </a:lstStyle>
          <a:p>
            <a:r>
              <a:rPr lang="mn-MN" dirty="0" smtClean="0">
                <a:solidFill>
                  <a:schemeClr val="tx1"/>
                </a:solidFill>
                <a:latin typeface="Arial" pitchFamily="34" charset="0"/>
                <a:cs typeface="Arial" pitchFamily="34" charset="0"/>
              </a:rPr>
              <a:t>НИЙСЛЭЛИЙН ГАЗРЫН АЛБА</a:t>
            </a:r>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877822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74"/>
            <a:ext cx="9144000" cy="427876"/>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mn-MN" sz="1600" b="1" cap="all" dirty="0" smtClean="0">
                <a:solidFill>
                  <a:schemeClr val="tx1"/>
                </a:solidFill>
                <a:latin typeface="Arial" pitchFamily="34" charset="0"/>
                <a:cs typeface="Arial" pitchFamily="34" charset="0"/>
              </a:rPr>
              <a:t>5. нийслэл хүрээ өргөн чөлөө –  Удирдлагын академийн хойд талын авто замтай холбох 0.32км түр зам</a:t>
            </a:r>
            <a:endParaRPr lang="en-US" sz="1600" dirty="0"/>
          </a:p>
        </p:txBody>
      </p:sp>
      <p:pic>
        <p:nvPicPr>
          <p:cNvPr id="44" name="Picture 43" descr="plan-Layout1.jpg"/>
          <p:cNvPicPr>
            <a:picLocks noChangeAspect="1"/>
          </p:cNvPicPr>
          <p:nvPr/>
        </p:nvPicPr>
        <p:blipFill>
          <a:blip r:embed="rId2"/>
          <a:srcRect l="6027" t="4597" b="7143"/>
          <a:stretch>
            <a:fillRect/>
          </a:stretch>
        </p:blipFill>
        <p:spPr>
          <a:xfrm>
            <a:off x="304800" y="505724"/>
            <a:ext cx="4343400" cy="2294626"/>
          </a:xfrm>
          <a:prstGeom prst="rect">
            <a:avLst/>
          </a:prstGeom>
          <a:ln w="19050">
            <a:solidFill>
              <a:schemeClr val="tx1"/>
            </a:solidFill>
          </a:ln>
        </p:spPr>
      </p:pic>
      <p:sp>
        <p:nvSpPr>
          <p:cNvPr id="55" name="Rectangular Callout 54"/>
          <p:cNvSpPr/>
          <p:nvPr/>
        </p:nvSpPr>
        <p:spPr>
          <a:xfrm>
            <a:off x="3505200" y="514350"/>
            <a:ext cx="838200" cy="304800"/>
          </a:xfrm>
          <a:prstGeom prst="wedgeRectCallout">
            <a:avLst>
              <a:gd name="adj1" fmla="val -11259"/>
              <a:gd name="adj2" fmla="val 49221"/>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Рапид харш хороолол</a:t>
            </a:r>
            <a:endParaRPr lang="en-US" sz="800" b="1" dirty="0" smtClean="0">
              <a:solidFill>
                <a:schemeClr val="tx1"/>
              </a:solidFill>
              <a:latin typeface="Arial" pitchFamily="34" charset="0"/>
              <a:cs typeface="Arial" pitchFamily="34" charset="0"/>
            </a:endParaRPr>
          </a:p>
        </p:txBody>
      </p:sp>
      <p:pic>
        <p:nvPicPr>
          <p:cNvPr id="58" name="Picture 57" descr="0.41 dron.jpg"/>
          <p:cNvPicPr>
            <a:picLocks noChangeAspect="1"/>
          </p:cNvPicPr>
          <p:nvPr/>
        </p:nvPicPr>
        <p:blipFill>
          <a:blip r:embed="rId3"/>
          <a:srcRect t="3704" b="7407"/>
          <a:stretch>
            <a:fillRect/>
          </a:stretch>
        </p:blipFill>
        <p:spPr>
          <a:xfrm>
            <a:off x="304800" y="2876550"/>
            <a:ext cx="4343400" cy="2171700"/>
          </a:xfrm>
          <a:prstGeom prst="rect">
            <a:avLst/>
          </a:prstGeom>
          <a:ln w="19050">
            <a:solidFill>
              <a:srgbClr val="002060"/>
            </a:solidFill>
          </a:ln>
        </p:spPr>
      </p:pic>
      <p:sp>
        <p:nvSpPr>
          <p:cNvPr id="74" name="Rectangle 73"/>
          <p:cNvSpPr/>
          <p:nvPr/>
        </p:nvSpPr>
        <p:spPr>
          <a:xfrm>
            <a:off x="5057775" y="491314"/>
            <a:ext cx="3962400" cy="1013636"/>
          </a:xfrm>
          <a:prstGeom prst="rect">
            <a:avLst/>
          </a:prstGeom>
        </p:spPr>
        <p:style>
          <a:lnRef idx="0">
            <a:schemeClr val="accent5"/>
          </a:lnRef>
          <a:fillRef idx="3">
            <a:schemeClr val="accent5"/>
          </a:fillRef>
          <a:effectRef idx="3">
            <a:schemeClr val="accent5"/>
          </a:effectRef>
          <a:fontRef idx="minor">
            <a:schemeClr val="lt1"/>
          </a:fontRef>
        </p:style>
        <p:txBody>
          <a:bodyPr rtlCol="0" anchor="t"/>
          <a:lstStyle/>
          <a:p>
            <a:pPr algn="just"/>
            <a:r>
              <a:rPr lang="mn-MN" sz="1200" b="1" u="sng" dirty="0" smtClean="0">
                <a:solidFill>
                  <a:sysClr val="windowText" lastClr="000000"/>
                </a:solidFill>
                <a:latin typeface="Arial" pitchFamily="34" charset="0"/>
                <a:cs typeface="Arial" pitchFamily="34" charset="0"/>
              </a:rPr>
              <a:t>Ач холбогдол:</a:t>
            </a:r>
            <a:r>
              <a:rPr lang="mn-MN" sz="1200" b="1" dirty="0" smtClean="0">
                <a:solidFill>
                  <a:sysClr val="windowText" lastClr="000000"/>
                </a:solidFill>
                <a:latin typeface="Arial" pitchFamily="34" charset="0"/>
                <a:cs typeface="Arial" pitchFamily="34" charset="0"/>
              </a:rPr>
              <a:t> </a:t>
            </a:r>
            <a:r>
              <a:rPr lang="mn-MN" sz="1200" dirty="0" smtClean="0">
                <a:solidFill>
                  <a:sysClr val="windowText" lastClr="000000"/>
                </a:solidFill>
                <a:latin typeface="Arial" pitchFamily="34" charset="0"/>
                <a:cs typeface="Arial" pitchFamily="34" charset="0"/>
              </a:rPr>
              <a:t>Нийслэл хүрээ өргөн чөлөө, Удирдлагын академийн хойд талын авто замууд холбогдож, Чингисийн өргөн чөлөө, Их Монголын гудамжны тээврийн хэрэгслийн хөдөлгөөний эрчмийг бууруулна.</a:t>
            </a:r>
          </a:p>
          <a:p>
            <a:pPr algn="ctr"/>
            <a:r>
              <a:rPr lang="mn-MN" sz="1200" b="1" u="sng" dirty="0" smtClean="0">
                <a:solidFill>
                  <a:sysClr val="windowText" lastClr="000000"/>
                </a:solidFill>
                <a:latin typeface="Arial" pitchFamily="34" charset="0"/>
                <a:cs typeface="Arial" pitchFamily="34" charset="0"/>
              </a:rPr>
              <a:t> </a:t>
            </a:r>
          </a:p>
          <a:p>
            <a:pPr algn="ctr"/>
            <a:endParaRPr lang="mn-MN" sz="1200" b="1" u="sng" dirty="0" smtClean="0">
              <a:solidFill>
                <a:sysClr val="windowText" lastClr="000000"/>
              </a:solidFill>
              <a:latin typeface="Arial" pitchFamily="34" charset="0"/>
              <a:cs typeface="Arial" pitchFamily="34" charset="0"/>
            </a:endParaRPr>
          </a:p>
          <a:p>
            <a:pPr algn="ctr"/>
            <a:endParaRPr lang="mn-MN" sz="1200" b="1" u="sng" dirty="0" smtClean="0">
              <a:latin typeface="Arial" pitchFamily="34" charset="0"/>
              <a:cs typeface="Arial" pitchFamily="34" charset="0"/>
            </a:endParaRPr>
          </a:p>
          <a:p>
            <a:pPr algn="ctr"/>
            <a:endParaRPr lang="en-US" sz="1200" b="1" u="sng" dirty="0">
              <a:latin typeface="Arial" pitchFamily="34" charset="0"/>
              <a:cs typeface="Arial" pitchFamily="34" charset="0"/>
            </a:endParaRPr>
          </a:p>
        </p:txBody>
      </p:sp>
      <p:graphicFrame>
        <p:nvGraphicFramePr>
          <p:cNvPr id="77" name="Table 76"/>
          <p:cNvGraphicFramePr>
            <a:graphicFrameLocks noGrp="1"/>
          </p:cNvGraphicFramePr>
          <p:nvPr>
            <p:extLst>
              <p:ext uri="{D42A27DB-BD31-4B8C-83A1-F6EECF244321}">
                <p14:modId xmlns:p14="http://schemas.microsoft.com/office/powerpoint/2010/main" val="358402391"/>
              </p:ext>
            </p:extLst>
          </p:nvPr>
        </p:nvGraphicFramePr>
        <p:xfrm>
          <a:off x="5029200" y="1485276"/>
          <a:ext cx="3962400" cy="3444118"/>
        </p:xfrm>
        <a:graphic>
          <a:graphicData uri="http://schemas.openxmlformats.org/drawingml/2006/table">
            <a:tbl>
              <a:tblPr>
                <a:tableStyleId>{3C2FFA5D-87B4-456A-9821-1D502468CF0F}</a:tableStyleId>
              </a:tblPr>
              <a:tblGrid>
                <a:gridCol w="1890056">
                  <a:extLst>
                    <a:ext uri="{9D8B030D-6E8A-4147-A177-3AD203B41FA5}">
                      <a16:colId xmlns:a16="http://schemas.microsoft.com/office/drawing/2014/main" xmlns="" val="20000"/>
                    </a:ext>
                  </a:extLst>
                </a:gridCol>
                <a:gridCol w="1074549">
                  <a:extLst>
                    <a:ext uri="{9D8B030D-6E8A-4147-A177-3AD203B41FA5}">
                      <a16:colId xmlns:a16="http://schemas.microsoft.com/office/drawing/2014/main" xmlns="" val="20001"/>
                    </a:ext>
                  </a:extLst>
                </a:gridCol>
                <a:gridCol w="997795"/>
              </a:tblGrid>
              <a:tr h="222023">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Хийгдэх</a:t>
                      </a:r>
                      <a:r>
                        <a:rPr lang="mn-MN" sz="1200" b="1" u="none" baseline="0" dirty="0" smtClean="0">
                          <a:latin typeface="Arial" pitchFamily="34" charset="0"/>
                          <a:ea typeface="Calibri"/>
                          <a:cs typeface="Arial" pitchFamily="34" charset="0"/>
                        </a:rPr>
                        <a:t> ажил</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Тоо</a:t>
                      </a:r>
                      <a:r>
                        <a:rPr lang="mn-MN" sz="1200" b="1" u="none" baseline="0" dirty="0" smtClean="0">
                          <a:latin typeface="Arial" pitchFamily="34" charset="0"/>
                          <a:ea typeface="Calibri"/>
                          <a:cs typeface="Arial" pitchFamily="34" charset="0"/>
                        </a:rPr>
                        <a:t> хэмжээ</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Төсөв /төг/</a:t>
                      </a:r>
                      <a:endParaRPr lang="en-US" sz="1200" b="1"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2"/>
                  </a:ext>
                </a:extLst>
              </a:tr>
              <a:tr h="218107">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Тохиромжгүй материал</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640</a:t>
                      </a:r>
                      <a:r>
                        <a:rPr lang="mn-MN" sz="1100" u="none" baseline="0" dirty="0" smtClean="0">
                          <a:latin typeface="Arial" pitchFamily="34" charset="0"/>
                          <a:ea typeface="Calibri"/>
                          <a:cs typeface="Arial" pitchFamily="34" charset="0"/>
                        </a:rPr>
                        <a:t>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11</a:t>
                      </a:r>
                      <a:r>
                        <a:rPr lang="mn-MN" sz="1100" u="none" baseline="0" dirty="0" smtClean="0">
                          <a:latin typeface="Arial" pitchFamily="34" charset="0"/>
                          <a:ea typeface="Calibri"/>
                          <a:cs typeface="Arial" pitchFamily="34" charset="0"/>
                        </a:rPr>
                        <a:t> 550 000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Далан, Хөлд.</a:t>
                      </a:r>
                      <a:r>
                        <a:rPr lang="mn-MN" sz="1100" u="none" baseline="0" dirty="0" smtClean="0">
                          <a:latin typeface="Arial" pitchFamily="34" charset="0"/>
                          <a:ea typeface="Calibri"/>
                          <a:cs typeface="Arial" pitchFamily="34" charset="0"/>
                        </a:rPr>
                        <a:t>хамгаалах</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960м3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29 900 000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Бут.</a:t>
                      </a:r>
                      <a:r>
                        <a:rPr lang="mn-MN" sz="1100" u="none" baseline="0" dirty="0" smtClean="0">
                          <a:latin typeface="Arial" pitchFamily="34" charset="0"/>
                          <a:ea typeface="Calibri"/>
                          <a:cs typeface="Arial" pitchFamily="34" charset="0"/>
                        </a:rPr>
                        <a:t>чулуун суурь /20см/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640м3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35 200 000</a:t>
                      </a:r>
                      <a:endParaRPr lang="en-US" sz="11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4"/>
                  </a:ext>
                </a:extLst>
              </a:tr>
              <a:tr h="2401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Тэмдэг</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1 600 000</a:t>
                      </a:r>
                      <a:endParaRPr lang="en-US" sz="1100" u="none" dirty="0">
                        <a:latin typeface="Arial" pitchFamily="34" charset="0"/>
                        <a:ea typeface="Calibri"/>
                        <a:cs typeface="Arial" pitchFamily="34" charset="0"/>
                      </a:endParaRPr>
                    </a:p>
                  </a:txBody>
                  <a:tcPr marL="68580" marR="68580" marT="0" marB="0" anchor="ctr"/>
                </a:tc>
              </a:tr>
              <a:tr h="204965">
                <a:tc grid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mn-MN" sz="1100" kern="1200" dirty="0" smtClean="0">
                          <a:solidFill>
                            <a:schemeClr val="dk1"/>
                          </a:solidFill>
                          <a:latin typeface="Arial" pitchFamily="34" charset="0"/>
                          <a:ea typeface="+mn-ea"/>
                          <a:cs typeface="Arial" pitchFamily="34" charset="0"/>
                        </a:rPr>
                        <a:t>Дүн</a:t>
                      </a:r>
                      <a:endParaRPr lang="en-US" sz="1100" kern="1200" dirty="0" smtClean="0">
                        <a:solidFill>
                          <a:schemeClr val="dk1"/>
                        </a:solidFill>
                        <a:latin typeface="Arial" pitchFamily="34" charset="0"/>
                        <a:ea typeface="+mn-ea"/>
                        <a:cs typeface="Arial" pitchFamily="34" charset="0"/>
                      </a:endParaRPr>
                    </a:p>
                  </a:txBody>
                  <a:tcPr marL="68580" marR="68580" marT="0" marB="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Arial" pitchFamily="34" charset="0"/>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78 250 000</a:t>
                      </a:r>
                      <a:endParaRPr lang="en-US" sz="1100" u="none" dirty="0">
                        <a:latin typeface="Arial" pitchFamily="34" charset="0"/>
                        <a:ea typeface="Calibri"/>
                        <a:cs typeface="Arial" pitchFamily="34" charset="0"/>
                      </a:endParaRPr>
                    </a:p>
                  </a:txBody>
                  <a:tcPr marL="68580" marR="68580" marT="0" marB="0" anchor="ctr"/>
                </a:tc>
              </a:tr>
              <a:tr h="293041">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Асфальтбетон хучилт</a:t>
                      </a:r>
                      <a:r>
                        <a:rPr lang="mn-MN" sz="1100" u="none" baseline="0" dirty="0" smtClean="0">
                          <a:latin typeface="Arial" pitchFamily="34" charset="0"/>
                          <a:ea typeface="Calibri"/>
                          <a:cs typeface="Arial" pitchFamily="34" charset="0"/>
                        </a:rPr>
                        <a:t> /7м өргөн, 5см/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2240м2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65 700</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Замын хашлага</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650у/м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23 270 000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Явган хүний зам /1.5м/</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480м2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24 756 000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baseline="0" dirty="0" smtClean="0">
                          <a:latin typeface="Arial" pitchFamily="34" charset="0"/>
                          <a:ea typeface="Calibri"/>
                          <a:cs typeface="Arial" pitchFamily="34" charset="0"/>
                        </a:rPr>
                        <a:t>Тэмдэглэгээ</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320</a:t>
                      </a:r>
                      <a:r>
                        <a:rPr lang="mn-MN" sz="1100" u="none" baseline="0" dirty="0" smtClean="0">
                          <a:latin typeface="Arial" pitchFamily="34" charset="0"/>
                          <a:ea typeface="Calibri"/>
                          <a:cs typeface="Arial" pitchFamily="34" charset="0"/>
                        </a:rPr>
                        <a:t>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920 000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r>
                        <a:rPr lang="mn-MN" sz="1100" dirty="0" smtClean="0">
                          <a:latin typeface="Arial" pitchFamily="34" charset="0"/>
                          <a:cs typeface="Arial" pitchFamily="34" charset="0"/>
                        </a:rPr>
                        <a:t>Гэрэлтүүлэг</a:t>
                      </a:r>
                      <a:endParaRPr lang="en-US" sz="1100" dirty="0">
                        <a:latin typeface="Arial" pitchFamily="34" charset="0"/>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9ш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5 400 000</a:t>
                      </a:r>
                      <a:endParaRPr lang="en-US" sz="1100" u="none" dirty="0">
                        <a:latin typeface="Arial" pitchFamily="34" charset="0"/>
                        <a:ea typeface="Calibri"/>
                        <a:cs typeface="Arial" pitchFamily="34" charset="0"/>
                      </a:endParaRPr>
                    </a:p>
                  </a:txBody>
                  <a:tcPr marL="68580" marR="68580" marT="0" marB="0" anchor="ctr"/>
                </a:tc>
              </a:tr>
              <a:tr h="218107">
                <a:tc gridSpan="2">
                  <a:txBody>
                    <a:bodyPr/>
                    <a:lstStyle/>
                    <a:p>
                      <a:pPr algn="r"/>
                      <a:r>
                        <a:rPr lang="mn-MN" sz="1100" dirty="0" smtClean="0">
                          <a:latin typeface="Arial" pitchFamily="34" charset="0"/>
                          <a:cs typeface="Arial" pitchFamily="34" charset="0"/>
                        </a:rPr>
                        <a:t>Дүн</a:t>
                      </a:r>
                      <a:endParaRPr lang="en-US" sz="1100" dirty="0">
                        <a:latin typeface="Arial" pitchFamily="34" charset="0"/>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120 046</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197120">
                <a:tc gridSpan="2">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Нийт</a:t>
                      </a:r>
                      <a:r>
                        <a:rPr lang="mn-MN" sz="1200" b="1" u="none" baseline="0" dirty="0" smtClean="0">
                          <a:latin typeface="Arial" pitchFamily="34" charset="0"/>
                          <a:ea typeface="Calibri"/>
                          <a:cs typeface="Arial" pitchFamily="34" charset="0"/>
                        </a:rPr>
                        <a:t> дүн</a:t>
                      </a:r>
                      <a:endParaRPr lang="en-US" sz="1200" b="0" u="none" dirty="0">
                        <a:latin typeface="Arial" pitchFamily="34" charset="0"/>
                        <a:ea typeface="Calibri"/>
                        <a:cs typeface="Arial" pitchFamily="34" charset="0"/>
                      </a:endParaRPr>
                    </a:p>
                  </a:txBody>
                  <a:tcPr marL="68580" marR="68580" marT="0" marB="0" anchor="ctr"/>
                </a:tc>
                <a:tc hMerge="1">
                  <a:txBody>
                    <a:bodyPr/>
                    <a:lstStyle/>
                    <a:p>
                      <a:pPr marL="0" marR="0" algn="just">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just">
                        <a:lnSpc>
                          <a:spcPct val="115000"/>
                        </a:lnSpc>
                        <a:spcBef>
                          <a:spcPts val="0"/>
                        </a:spcBef>
                        <a:spcAft>
                          <a:spcPts val="0"/>
                        </a:spcAft>
                      </a:pPr>
                      <a:r>
                        <a:rPr lang="mn-MN" sz="1200" b="1" u="none" dirty="0" smtClean="0">
                          <a:latin typeface="Arial" pitchFamily="34" charset="0"/>
                          <a:ea typeface="Calibri"/>
                          <a:cs typeface="Arial" pitchFamily="34" charset="0"/>
                        </a:rPr>
                        <a:t>198 296 000</a:t>
                      </a:r>
                      <a:endParaRPr lang="en-US" sz="1200" b="1" u="none" dirty="0">
                        <a:latin typeface="Arial" pitchFamily="34" charset="0"/>
                        <a:ea typeface="Calibri"/>
                        <a:cs typeface="Arial" pitchFamily="34" charset="0"/>
                      </a:endParaRPr>
                    </a:p>
                  </a:txBody>
                  <a:tcPr marL="68580" marR="68580" marT="0" marB="0" anchor="ctr"/>
                </a:tc>
              </a:tr>
              <a:tr h="436213">
                <a:tc gridSpan="3">
                  <a:txBody>
                    <a:bodyPr/>
                    <a:lstStyle/>
                    <a:p>
                      <a:pPr marL="0" marR="0" algn="just">
                        <a:lnSpc>
                          <a:spcPct val="115000"/>
                        </a:lnSpc>
                        <a:spcBef>
                          <a:spcPts val="0"/>
                        </a:spcBef>
                        <a:spcAft>
                          <a:spcPts val="0"/>
                        </a:spcAft>
                      </a:pPr>
                      <a:r>
                        <a:rPr lang="mn-MN" sz="1200" u="none" dirty="0" smtClean="0">
                          <a:latin typeface="Arial" pitchFamily="34" charset="0"/>
                          <a:ea typeface="Calibri"/>
                          <a:cs typeface="Arial" pitchFamily="34" charset="0"/>
                        </a:rPr>
                        <a:t>Жич:</a:t>
                      </a:r>
                      <a:r>
                        <a:rPr lang="mn-MN" sz="1200" u="none" baseline="0" dirty="0" smtClean="0">
                          <a:latin typeface="Arial" pitchFamily="34" charset="0"/>
                          <a:ea typeface="Calibri"/>
                          <a:cs typeface="Arial" pitchFamily="34" charset="0"/>
                        </a:rPr>
                        <a:t> Тухайн урьдчилсан тоо хэмжээ, төсөвт инженерийн шугам сүлжээний ажил тооцогдоогүй.</a:t>
                      </a:r>
                      <a:endParaRPr lang="en-US" sz="12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7"/>
                  </a:ext>
                </a:extLst>
              </a:tr>
            </a:tbl>
          </a:graphicData>
        </a:graphic>
      </p:graphicFrame>
      <p:sp>
        <p:nvSpPr>
          <p:cNvPr id="75" name="Rectangular Callout 74"/>
          <p:cNvSpPr/>
          <p:nvPr/>
        </p:nvSpPr>
        <p:spPr>
          <a:xfrm>
            <a:off x="3581400" y="1047750"/>
            <a:ext cx="990600" cy="304800"/>
          </a:xfrm>
          <a:prstGeom prst="wedgeRectCallout">
            <a:avLst>
              <a:gd name="adj1" fmla="val -48705"/>
              <a:gd name="adj2" fmla="val -11875"/>
            </a:avLst>
          </a:prstGeom>
          <a:solidFill>
            <a:srgbClr val="00B050"/>
          </a:solid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ysClr val="windowText" lastClr="000000"/>
                </a:solidFill>
                <a:latin typeface="Arial" pitchFamily="34" charset="0"/>
                <a:cs typeface="Arial" pitchFamily="34" charset="0"/>
              </a:rPr>
              <a:t>Нийслэл хүрээ өргөн чөлөө</a:t>
            </a:r>
            <a:endParaRPr lang="en-US" sz="800" b="1" dirty="0">
              <a:solidFill>
                <a:schemeClr val="tx1"/>
              </a:solidFill>
              <a:latin typeface="Arial" pitchFamily="34" charset="0"/>
              <a:cs typeface="Arial" pitchFamily="34" charset="0"/>
            </a:endParaRPr>
          </a:p>
        </p:txBody>
      </p:sp>
      <p:sp>
        <p:nvSpPr>
          <p:cNvPr id="18" name="Rectangular Callout 17"/>
          <p:cNvSpPr/>
          <p:nvPr/>
        </p:nvSpPr>
        <p:spPr>
          <a:xfrm>
            <a:off x="4076699" y="2352675"/>
            <a:ext cx="523875" cy="219075"/>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Хүннү 2222</a:t>
            </a:r>
            <a:endParaRPr lang="en-US" sz="800" b="1" dirty="0" smtClean="0">
              <a:solidFill>
                <a:schemeClr val="tx1"/>
              </a:solidFill>
              <a:latin typeface="Arial" pitchFamily="34" charset="0"/>
              <a:cs typeface="Arial" pitchFamily="34" charset="0"/>
            </a:endParaRPr>
          </a:p>
        </p:txBody>
      </p:sp>
      <p:sp>
        <p:nvSpPr>
          <p:cNvPr id="19" name="Rectangular Callout 18"/>
          <p:cNvSpPr/>
          <p:nvPr/>
        </p:nvSpPr>
        <p:spPr>
          <a:xfrm>
            <a:off x="1219200" y="590550"/>
            <a:ext cx="7620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Төв цэнгэлдэх</a:t>
            </a:r>
            <a:endParaRPr lang="en-US" sz="800" b="1" dirty="0" smtClean="0">
              <a:solidFill>
                <a:schemeClr val="tx1"/>
              </a:solidFill>
              <a:latin typeface="Arial" pitchFamily="34" charset="0"/>
              <a:cs typeface="Arial" pitchFamily="34" charset="0"/>
            </a:endParaRPr>
          </a:p>
        </p:txBody>
      </p:sp>
      <p:cxnSp>
        <p:nvCxnSpPr>
          <p:cNvPr id="15" name="Straight Arrow Connector 14"/>
          <p:cNvCxnSpPr>
            <a:stCxn id="75" idx="4"/>
          </p:cNvCxnSpPr>
          <p:nvPr/>
        </p:nvCxnSpPr>
        <p:spPr>
          <a:xfrm rot="5400000" flipH="1">
            <a:off x="3351626" y="921354"/>
            <a:ext cx="15175" cy="470028"/>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17" name="Freeform 16"/>
          <p:cNvSpPr/>
          <p:nvPr/>
        </p:nvSpPr>
        <p:spPr>
          <a:xfrm>
            <a:off x="2190750" y="1152525"/>
            <a:ext cx="177800" cy="1228725"/>
          </a:xfrm>
          <a:custGeom>
            <a:avLst/>
            <a:gdLst>
              <a:gd name="connsiteX0" fmla="*/ 9525 w 177800"/>
              <a:gd name="connsiteY0" fmla="*/ 0 h 1228725"/>
              <a:gd name="connsiteX1" fmla="*/ 9525 w 177800"/>
              <a:gd name="connsiteY1" fmla="*/ 542925 h 1228725"/>
              <a:gd name="connsiteX2" fmla="*/ 66675 w 177800"/>
              <a:gd name="connsiteY2" fmla="*/ 685800 h 1228725"/>
              <a:gd name="connsiteX3" fmla="*/ 161925 w 177800"/>
              <a:gd name="connsiteY3" fmla="*/ 981075 h 1228725"/>
              <a:gd name="connsiteX4" fmla="*/ 161925 w 177800"/>
              <a:gd name="connsiteY4" fmla="*/ 1228725 h 1228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1228725">
                <a:moveTo>
                  <a:pt x="9525" y="0"/>
                </a:moveTo>
                <a:cubicBezTo>
                  <a:pt x="4762" y="214312"/>
                  <a:pt x="0" y="428625"/>
                  <a:pt x="9525" y="542925"/>
                </a:cubicBezTo>
                <a:cubicBezTo>
                  <a:pt x="19050" y="657225"/>
                  <a:pt x="41275" y="612775"/>
                  <a:pt x="66675" y="685800"/>
                </a:cubicBezTo>
                <a:cubicBezTo>
                  <a:pt x="92075" y="758825"/>
                  <a:pt x="146050" y="890588"/>
                  <a:pt x="161925" y="981075"/>
                </a:cubicBezTo>
                <a:cubicBezTo>
                  <a:pt x="177800" y="1071562"/>
                  <a:pt x="169862" y="1150143"/>
                  <a:pt x="161925" y="122872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342621" y="3593042"/>
            <a:ext cx="273579" cy="1112308"/>
          </a:xfrm>
          <a:custGeom>
            <a:avLst/>
            <a:gdLst>
              <a:gd name="connsiteX0" fmla="*/ 273579 w 273579"/>
              <a:gd name="connsiteY0" fmla="*/ 1112308 h 1112308"/>
              <a:gd name="connsiteX1" fmla="*/ 184679 w 273579"/>
              <a:gd name="connsiteY1" fmla="*/ 1074208 h 1112308"/>
              <a:gd name="connsiteX2" fmla="*/ 171979 w 273579"/>
              <a:gd name="connsiteY2" fmla="*/ 969433 h 1112308"/>
              <a:gd name="connsiteX3" fmla="*/ 213254 w 273579"/>
              <a:gd name="connsiteY3" fmla="*/ 515408 h 1112308"/>
              <a:gd name="connsiteX4" fmla="*/ 222779 w 273579"/>
              <a:gd name="connsiteY4" fmla="*/ 388408 h 1112308"/>
              <a:gd name="connsiteX5" fmla="*/ 181504 w 273579"/>
              <a:gd name="connsiteY5" fmla="*/ 201083 h 1112308"/>
              <a:gd name="connsiteX6" fmla="*/ 92604 w 273579"/>
              <a:gd name="connsiteY6" fmla="*/ 109008 h 1112308"/>
              <a:gd name="connsiteX7" fmla="*/ 13229 w 273579"/>
              <a:gd name="connsiteY7" fmla="*/ 29633 h 1112308"/>
              <a:gd name="connsiteX8" fmla="*/ 13229 w 273579"/>
              <a:gd name="connsiteY8" fmla="*/ 4233 h 1112308"/>
              <a:gd name="connsiteX9" fmla="*/ 29104 w 273579"/>
              <a:gd name="connsiteY9" fmla="*/ 4233 h 111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579" h="1112308">
                <a:moveTo>
                  <a:pt x="273579" y="1112308"/>
                </a:moveTo>
                <a:cubicBezTo>
                  <a:pt x="237595" y="1105164"/>
                  <a:pt x="201612" y="1098021"/>
                  <a:pt x="184679" y="1074208"/>
                </a:cubicBezTo>
                <a:cubicBezTo>
                  <a:pt x="167746" y="1050396"/>
                  <a:pt x="167217" y="1062566"/>
                  <a:pt x="171979" y="969433"/>
                </a:cubicBezTo>
                <a:cubicBezTo>
                  <a:pt x="176741" y="876300"/>
                  <a:pt x="204787" y="612245"/>
                  <a:pt x="213254" y="515408"/>
                </a:cubicBezTo>
                <a:cubicBezTo>
                  <a:pt x="221721" y="418571"/>
                  <a:pt x="228071" y="440795"/>
                  <a:pt x="222779" y="388408"/>
                </a:cubicBezTo>
                <a:cubicBezTo>
                  <a:pt x="217487" y="336021"/>
                  <a:pt x="203200" y="247650"/>
                  <a:pt x="181504" y="201083"/>
                </a:cubicBezTo>
                <a:cubicBezTo>
                  <a:pt x="159808" y="154516"/>
                  <a:pt x="120650" y="137583"/>
                  <a:pt x="92604" y="109008"/>
                </a:cubicBezTo>
                <a:cubicBezTo>
                  <a:pt x="64558" y="80433"/>
                  <a:pt x="26458" y="47096"/>
                  <a:pt x="13229" y="29633"/>
                </a:cubicBezTo>
                <a:cubicBezTo>
                  <a:pt x="0" y="12171"/>
                  <a:pt x="10583" y="8466"/>
                  <a:pt x="13229" y="4233"/>
                </a:cubicBezTo>
                <a:cubicBezTo>
                  <a:pt x="15875" y="0"/>
                  <a:pt x="22489" y="2116"/>
                  <a:pt x="29104" y="4233"/>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2260600" y="3588279"/>
            <a:ext cx="255588" cy="1122892"/>
          </a:xfrm>
          <a:custGeom>
            <a:avLst/>
            <a:gdLst>
              <a:gd name="connsiteX0" fmla="*/ 0 w 255588"/>
              <a:gd name="connsiteY0" fmla="*/ 1107546 h 1122892"/>
              <a:gd name="connsiteX1" fmla="*/ 104775 w 255588"/>
              <a:gd name="connsiteY1" fmla="*/ 1101196 h 1122892"/>
              <a:gd name="connsiteX2" fmla="*/ 142875 w 255588"/>
              <a:gd name="connsiteY2" fmla="*/ 977371 h 1122892"/>
              <a:gd name="connsiteX3" fmla="*/ 241300 w 255588"/>
              <a:gd name="connsiteY3" fmla="*/ 434446 h 1122892"/>
              <a:gd name="connsiteX4" fmla="*/ 228600 w 255588"/>
              <a:gd name="connsiteY4" fmla="*/ 250296 h 1122892"/>
              <a:gd name="connsiteX5" fmla="*/ 187325 w 255588"/>
              <a:gd name="connsiteY5" fmla="*/ 180446 h 1122892"/>
              <a:gd name="connsiteX6" fmla="*/ 139700 w 255588"/>
              <a:gd name="connsiteY6" fmla="*/ 129646 h 1122892"/>
              <a:gd name="connsiteX7" fmla="*/ 66675 w 255588"/>
              <a:gd name="connsiteY7" fmla="*/ 62971 h 1122892"/>
              <a:gd name="connsiteX8" fmla="*/ 57150 w 255588"/>
              <a:gd name="connsiteY8" fmla="*/ 8996 h 1122892"/>
              <a:gd name="connsiteX9" fmla="*/ 41275 w 255588"/>
              <a:gd name="connsiteY9" fmla="*/ 8996 h 1122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5588" h="1122892">
                <a:moveTo>
                  <a:pt x="0" y="1107546"/>
                </a:moveTo>
                <a:cubicBezTo>
                  <a:pt x="40481" y="1115219"/>
                  <a:pt x="80962" y="1122892"/>
                  <a:pt x="104775" y="1101196"/>
                </a:cubicBezTo>
                <a:cubicBezTo>
                  <a:pt x="128588" y="1079500"/>
                  <a:pt x="120121" y="1088496"/>
                  <a:pt x="142875" y="977371"/>
                </a:cubicBezTo>
                <a:cubicBezTo>
                  <a:pt x="165629" y="866246"/>
                  <a:pt x="227012" y="555625"/>
                  <a:pt x="241300" y="434446"/>
                </a:cubicBezTo>
                <a:cubicBezTo>
                  <a:pt x="255588" y="313267"/>
                  <a:pt x="237596" y="292629"/>
                  <a:pt x="228600" y="250296"/>
                </a:cubicBezTo>
                <a:cubicBezTo>
                  <a:pt x="219604" y="207963"/>
                  <a:pt x="202142" y="200554"/>
                  <a:pt x="187325" y="180446"/>
                </a:cubicBezTo>
                <a:cubicBezTo>
                  <a:pt x="172508" y="160338"/>
                  <a:pt x="159808" y="149225"/>
                  <a:pt x="139700" y="129646"/>
                </a:cubicBezTo>
                <a:cubicBezTo>
                  <a:pt x="119592" y="110067"/>
                  <a:pt x="80433" y="83079"/>
                  <a:pt x="66675" y="62971"/>
                </a:cubicBezTo>
                <a:cubicBezTo>
                  <a:pt x="52917" y="42863"/>
                  <a:pt x="61383" y="17992"/>
                  <a:pt x="57150" y="8996"/>
                </a:cubicBezTo>
                <a:cubicBezTo>
                  <a:pt x="52917" y="0"/>
                  <a:pt x="47096" y="4498"/>
                  <a:pt x="41275" y="8996"/>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p:nvPr/>
        </p:nvCxnSpPr>
        <p:spPr>
          <a:xfrm>
            <a:off x="2286000" y="4705350"/>
            <a:ext cx="304800" cy="15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0" name="Rectangular Callout 19"/>
          <p:cNvSpPr/>
          <p:nvPr/>
        </p:nvSpPr>
        <p:spPr>
          <a:xfrm>
            <a:off x="3048000" y="4248150"/>
            <a:ext cx="990600" cy="304800"/>
          </a:xfrm>
          <a:prstGeom prst="wedgeRectCallout">
            <a:avLst>
              <a:gd name="adj1" fmla="val 57351"/>
              <a:gd name="adj2" fmla="val 122168"/>
            </a:avLst>
          </a:prstGeom>
          <a:solidFill>
            <a:srgbClr val="00B050"/>
          </a:solid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ysClr val="windowText" lastClr="000000"/>
                </a:solidFill>
                <a:latin typeface="Arial" pitchFamily="34" charset="0"/>
                <a:cs typeface="Arial" pitchFamily="34" charset="0"/>
              </a:rPr>
              <a:t>Нийслэл хүрээ өргөн чөлөө</a:t>
            </a:r>
            <a:endParaRPr lang="en-US" sz="800" b="1" dirty="0">
              <a:solidFill>
                <a:schemeClr val="tx1"/>
              </a:solidFill>
              <a:latin typeface="Arial" pitchFamily="34" charset="0"/>
              <a:cs typeface="Arial" pitchFamily="34" charset="0"/>
            </a:endParaRPr>
          </a:p>
        </p:txBody>
      </p:sp>
      <p:sp>
        <p:nvSpPr>
          <p:cNvPr id="24" name="Rectangular Callout 23"/>
          <p:cNvSpPr/>
          <p:nvPr/>
        </p:nvSpPr>
        <p:spPr>
          <a:xfrm>
            <a:off x="2057400" y="2876550"/>
            <a:ext cx="819150" cy="200025"/>
          </a:xfrm>
          <a:prstGeom prst="wedgeRectCallout">
            <a:avLst>
              <a:gd name="adj1" fmla="val -2415"/>
              <a:gd name="adj2" fmla="val 212713"/>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Уд.академи</a:t>
            </a:r>
            <a:endParaRPr lang="en-US" sz="800" b="1" dirty="0" smtClean="0">
              <a:solidFill>
                <a:schemeClr val="tx1"/>
              </a:solidFill>
              <a:latin typeface="Arial" pitchFamily="34" charset="0"/>
              <a:cs typeface="Arial" pitchFamily="34" charset="0"/>
            </a:endParaRPr>
          </a:p>
        </p:txBody>
      </p:sp>
      <p:cxnSp>
        <p:nvCxnSpPr>
          <p:cNvPr id="27" name="Straight Arrow Connector 26"/>
          <p:cNvCxnSpPr/>
          <p:nvPr/>
        </p:nvCxnSpPr>
        <p:spPr>
          <a:xfrm rot="10800000">
            <a:off x="2286000" y="2647950"/>
            <a:ext cx="457200" cy="228600"/>
          </a:xfrm>
          <a:prstGeom prst="straightConnector1">
            <a:avLst/>
          </a:prstGeom>
          <a:ln w="19050">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00399" y="895350"/>
            <a:ext cx="2895601" cy="304800"/>
          </a:xfrm>
        </p:spPr>
        <p:style>
          <a:lnRef idx="1">
            <a:schemeClr val="accent1"/>
          </a:lnRef>
          <a:fillRef idx="2">
            <a:schemeClr val="accent1"/>
          </a:fillRef>
          <a:effectRef idx="1">
            <a:schemeClr val="accent1"/>
          </a:effectRef>
          <a:fontRef idx="minor">
            <a:schemeClr val="dk1"/>
          </a:fontRef>
        </p:style>
        <p:txBody>
          <a:bodyPr>
            <a:noAutofit/>
          </a:bodyPr>
          <a:lstStyle/>
          <a:p>
            <a:r>
              <a:rPr lang="mn-MN" sz="1600" b="1" dirty="0" smtClean="0">
                <a:latin typeface="Arial" pitchFamily="34" charset="0"/>
                <a:cs typeface="Arial" pitchFamily="34" charset="0"/>
              </a:rPr>
              <a:t>Газар чөлөөлөлт</a:t>
            </a:r>
            <a:r>
              <a:rPr lang="en-US" sz="1600" b="1" dirty="0" smtClean="0">
                <a:latin typeface="Arial" pitchFamily="34" charset="0"/>
                <a:cs typeface="Arial" pitchFamily="34" charset="0"/>
              </a:rPr>
              <a:t> </a:t>
            </a:r>
            <a:endParaRPr lang="en-US" sz="1600" b="1" dirty="0">
              <a:latin typeface="Arial" pitchFamily="34" charset="0"/>
              <a:cs typeface="Arial" pitchFamily="34" charset="0"/>
            </a:endParaRPr>
          </a:p>
        </p:txBody>
      </p:sp>
      <p:pic>
        <p:nvPicPr>
          <p:cNvPr id="1027" name="Picture 3" descr="Y:\7.GMTeH\Tsoom\NG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6600"/>
            <a:ext cx="491589" cy="5445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2018 onii ajil\ROAD\tur zam\Tur zam\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02009"/>
            <a:ext cx="2357937" cy="3979540"/>
          </a:xfrm>
          <a:prstGeom prst="rect">
            <a:avLst/>
          </a:prstGeom>
        </p:spPr>
        <p:style>
          <a:lnRef idx="2">
            <a:schemeClr val="accent1"/>
          </a:lnRef>
          <a:fillRef idx="1">
            <a:schemeClr val="lt1"/>
          </a:fillRef>
          <a:effectRef idx="0">
            <a:schemeClr val="accent1"/>
          </a:effectRef>
          <a:fontRef idx="minor">
            <a:schemeClr val="dk1"/>
          </a:fontRef>
        </p:style>
      </p:pic>
      <p:graphicFrame>
        <p:nvGraphicFramePr>
          <p:cNvPr id="2" name="Table 1"/>
          <p:cNvGraphicFramePr>
            <a:graphicFrameLocks noGrp="1"/>
          </p:cNvGraphicFramePr>
          <p:nvPr>
            <p:extLst>
              <p:ext uri="{D42A27DB-BD31-4B8C-83A1-F6EECF244321}">
                <p14:modId xmlns:p14="http://schemas.microsoft.com/office/powerpoint/2010/main" val="3569474888"/>
              </p:ext>
            </p:extLst>
          </p:nvPr>
        </p:nvGraphicFramePr>
        <p:xfrm>
          <a:off x="2781172" y="1377633"/>
          <a:ext cx="3727578" cy="660717"/>
        </p:xfrm>
        <a:graphic>
          <a:graphicData uri="http://schemas.openxmlformats.org/drawingml/2006/table">
            <a:tbl>
              <a:tblPr>
                <a:tableStyleId>{69C7853C-536D-4A76-A0AE-DD22124D55A5}</a:tableStyleId>
              </a:tblPr>
              <a:tblGrid>
                <a:gridCol w="220260"/>
                <a:gridCol w="1051265"/>
                <a:gridCol w="958233"/>
                <a:gridCol w="539587"/>
                <a:gridCol w="446555"/>
                <a:gridCol w="511678"/>
              </a:tblGrid>
              <a:tr h="514032">
                <a:tc>
                  <a:txBody>
                    <a:bodyPr/>
                    <a:lstStyle/>
                    <a:p>
                      <a:pPr algn="l" fontAlgn="ctr"/>
                      <a:r>
                        <a:rPr lang="en-US" sz="900" u="none" strike="noStrike" dirty="0">
                          <a:effectLst/>
                          <a:latin typeface="Arial" pitchFamily="34" charset="0"/>
                          <a:cs typeface="Arial" pitchFamily="34" charset="0"/>
                        </a:rPr>
                        <a:t>№</a:t>
                      </a:r>
                      <a:endParaRPr lang="en-US" sz="9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900" u="none" strike="noStrike" dirty="0">
                          <a:effectLst/>
                          <a:latin typeface="Arial" pitchFamily="34" charset="0"/>
                          <a:cs typeface="Arial" pitchFamily="34" charset="0"/>
                        </a:rPr>
                        <a:t>Иргэн аж ахуйн нэр</a:t>
                      </a:r>
                      <a:endParaRPr lang="mn-MN" sz="9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900" u="none" strike="noStrike" dirty="0">
                          <a:effectLst/>
                          <a:latin typeface="Arial" pitchFamily="34" charset="0"/>
                          <a:cs typeface="Arial" pitchFamily="34" charset="0"/>
                        </a:rPr>
                        <a:t>Захирамжийн огноо</a:t>
                      </a:r>
                      <a:endParaRPr lang="mn-MN" sz="9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900" u="none" strike="noStrike">
                          <a:effectLst/>
                          <a:latin typeface="Arial" pitchFamily="34" charset="0"/>
                          <a:cs typeface="Arial" pitchFamily="34" charset="0"/>
                        </a:rPr>
                        <a:t>Захирамжын дугаар</a:t>
                      </a:r>
                      <a:endParaRPr lang="mn-MN" sz="9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900" u="none" strike="noStrike" dirty="0">
                          <a:effectLst/>
                          <a:latin typeface="Arial" pitchFamily="34" charset="0"/>
                          <a:cs typeface="Arial" pitchFamily="34" charset="0"/>
                        </a:rPr>
                        <a:t>Жил</a:t>
                      </a:r>
                      <a:endParaRPr lang="mn-MN" sz="9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900" u="none" strike="noStrike">
                          <a:effectLst/>
                          <a:latin typeface="Arial" pitchFamily="34" charset="0"/>
                          <a:cs typeface="Arial" pitchFamily="34" charset="0"/>
                        </a:rPr>
                        <a:t>Өртсөн м2</a:t>
                      </a:r>
                      <a:endParaRPr lang="mn-MN" sz="900" b="0" i="0" u="none" strike="noStrike">
                        <a:solidFill>
                          <a:srgbClr val="000000"/>
                        </a:solidFill>
                        <a:effectLst/>
                        <a:latin typeface="Arial" pitchFamily="34" charset="0"/>
                        <a:cs typeface="Arial" pitchFamily="34" charset="0"/>
                      </a:endParaRPr>
                    </a:p>
                  </a:txBody>
                  <a:tcPr marL="9525" marR="9525" marT="9525" marB="0" anchor="ctr"/>
                </a:tc>
              </a:tr>
              <a:tr h="71737">
                <a:tc>
                  <a:txBody>
                    <a:bodyPr/>
                    <a:lstStyle/>
                    <a:p>
                      <a:pPr algn="l" fontAlgn="ctr"/>
                      <a:r>
                        <a:rPr lang="mn-MN" sz="900" u="none" strike="noStrike" dirty="0" smtClean="0">
                          <a:effectLst/>
                          <a:latin typeface="Arial" pitchFamily="34" charset="0"/>
                          <a:cs typeface="Arial" pitchFamily="34" charset="0"/>
                        </a:rPr>
                        <a:t>1</a:t>
                      </a:r>
                      <a:endParaRPr lang="en-US" sz="9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mn-MN" sz="900" u="none" strike="noStrike">
                          <a:effectLst/>
                          <a:latin typeface="Arial" pitchFamily="34" charset="0"/>
                          <a:cs typeface="Arial" pitchFamily="34" charset="0"/>
                        </a:rPr>
                        <a:t>Суругамонгол ХХК</a:t>
                      </a:r>
                      <a:endParaRPr lang="mn-MN" sz="9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en-US" sz="900" u="none" strike="noStrike">
                          <a:effectLst/>
                          <a:latin typeface="Arial" pitchFamily="34" charset="0"/>
                          <a:cs typeface="Arial" pitchFamily="34" charset="0"/>
                        </a:rPr>
                        <a:t>10/17/2017</a:t>
                      </a:r>
                      <a:endParaRPr lang="en-US" sz="9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mn-MN" sz="900" u="none" strike="noStrike">
                          <a:effectLst/>
                          <a:latin typeface="Arial" pitchFamily="34" charset="0"/>
                          <a:cs typeface="Arial" pitchFamily="34" charset="0"/>
                        </a:rPr>
                        <a:t>А/771</a:t>
                      </a:r>
                      <a:endParaRPr lang="mn-MN" sz="9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en-US" sz="900" u="none" strike="noStrike">
                          <a:effectLst/>
                          <a:latin typeface="Arial" pitchFamily="34" charset="0"/>
                          <a:cs typeface="Arial" pitchFamily="34" charset="0"/>
                        </a:rPr>
                        <a:t>30</a:t>
                      </a:r>
                      <a:endParaRPr lang="en-US" sz="9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en-US" sz="900" u="none" strike="noStrike" dirty="0">
                          <a:effectLst/>
                          <a:latin typeface="Arial" pitchFamily="34" charset="0"/>
                          <a:cs typeface="Arial" pitchFamily="34" charset="0"/>
                        </a:rPr>
                        <a:t>2926</a:t>
                      </a:r>
                      <a:endParaRPr lang="en-US" sz="900" b="0" i="0" u="none" strike="noStrike" dirty="0">
                        <a:solidFill>
                          <a:srgbClr val="000000"/>
                        </a:solidFill>
                        <a:effectLst/>
                        <a:latin typeface="Arial" pitchFamily="34" charset="0"/>
                        <a:cs typeface="Arial" pitchFamily="34" charset="0"/>
                      </a:endParaRPr>
                    </a:p>
                  </a:txBody>
                  <a:tcPr marL="9525" marR="9525" marT="9525" marB="0" anchor="ctr"/>
                </a:tc>
              </a:tr>
            </a:tbl>
          </a:graphicData>
        </a:graphic>
      </p:graphicFrame>
      <p:pic>
        <p:nvPicPr>
          <p:cNvPr id="7171" name="Picture 3" descr="G:\2018 onii ajil\ROAD\tur zam\Tur zam\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199" y="802010"/>
            <a:ext cx="2415485" cy="3979540"/>
          </a:xfrm>
          <a:prstGeom prst="rect">
            <a:avLst/>
          </a:prstGeom>
        </p:spPr>
        <p:style>
          <a:lnRef idx="2">
            <a:schemeClr val="accent1"/>
          </a:lnRef>
          <a:fillRef idx="1">
            <a:schemeClr val="lt1"/>
          </a:fillRef>
          <a:effectRef idx="0">
            <a:schemeClr val="accent1"/>
          </a:effectRef>
          <a:fontRef idx="minor">
            <a:schemeClr val="dk1"/>
          </a:fontRef>
        </p:style>
      </p:pic>
      <p:pic>
        <p:nvPicPr>
          <p:cNvPr id="7172" name="Picture 4" descr="G:\2018 onii ajil\ROAD\tur zam\Tur zam\kad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1172" y="2114550"/>
            <a:ext cx="3710443" cy="2625673"/>
          </a:xfrm>
          <a:prstGeom prst="rect">
            <a:avLst/>
          </a:prstGeom>
        </p:spPr>
        <p:style>
          <a:lnRef idx="2">
            <a:schemeClr val="accent3"/>
          </a:lnRef>
          <a:fillRef idx="1">
            <a:schemeClr val="lt1"/>
          </a:fillRef>
          <a:effectRef idx="0">
            <a:schemeClr val="accent3"/>
          </a:effectRef>
          <a:fontRef idx="minor">
            <a:schemeClr val="dk1"/>
          </a:fontRef>
        </p:style>
      </p:pic>
      <p:sp>
        <p:nvSpPr>
          <p:cNvPr id="4" name="Right Arrow 3"/>
          <p:cNvSpPr/>
          <p:nvPr/>
        </p:nvSpPr>
        <p:spPr>
          <a:xfrm rot="1065364">
            <a:off x="1619325" y="3250355"/>
            <a:ext cx="2103097" cy="45719"/>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Left Arrow 5"/>
          <p:cNvSpPr/>
          <p:nvPr/>
        </p:nvSpPr>
        <p:spPr>
          <a:xfrm rot="20901630">
            <a:off x="4012248" y="3227178"/>
            <a:ext cx="3525237" cy="45719"/>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Subtitle 4"/>
          <p:cNvSpPr txBox="1">
            <a:spLocks/>
          </p:cNvSpPr>
          <p:nvPr/>
        </p:nvSpPr>
        <p:spPr>
          <a:xfrm>
            <a:off x="1295400" y="139788"/>
            <a:ext cx="6705600" cy="438150"/>
          </a:xfrm>
          <a:prstGeom prst="rect">
            <a:avLst/>
          </a:prstGeom>
        </p:spPr>
        <p:style>
          <a:lnRef idx="0">
            <a:scrgbClr r="0" g="0" b="0"/>
          </a:lnRef>
          <a:fillRef idx="1002">
            <a:schemeClr val="lt2"/>
          </a:fillRef>
          <a:effectRef idx="0">
            <a:scrgbClr r="0" g="0" b="0"/>
          </a:effectRef>
          <a:fontRef idx="major"/>
        </p:style>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j-lt"/>
                <a:ea typeface="+mj-ea"/>
                <a:cs typeface="+mj-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j-lt"/>
                <a:ea typeface="+mj-ea"/>
                <a:cs typeface="+mj-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j-ea"/>
                <a:cs typeface="+mj-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9pPr>
          </a:lstStyle>
          <a:p>
            <a:r>
              <a:rPr lang="mn-MN" dirty="0" smtClean="0">
                <a:solidFill>
                  <a:schemeClr val="tx1"/>
                </a:solidFill>
                <a:latin typeface="Arial" pitchFamily="34" charset="0"/>
                <a:cs typeface="Arial" pitchFamily="34" charset="0"/>
              </a:rPr>
              <a:t>НИЙСЛЭЛИЙН ГАЗРЫН АЛБА</a:t>
            </a:r>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138678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74"/>
            <a:ext cx="9144000" cy="427876"/>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mn-MN" sz="1600" b="1" cap="all" dirty="0" smtClean="0">
                <a:solidFill>
                  <a:schemeClr val="tx1"/>
                </a:solidFill>
                <a:latin typeface="Arial" pitchFamily="34" charset="0"/>
                <a:cs typeface="Arial" pitchFamily="34" charset="0"/>
              </a:rPr>
              <a:t>6.Хүннүгийн гудамж–Саруул хотхон–Соёолжийн гүүр 0.32км авто зам</a:t>
            </a:r>
            <a:endParaRPr lang="en-US" sz="1600" dirty="0"/>
          </a:p>
        </p:txBody>
      </p:sp>
      <p:pic>
        <p:nvPicPr>
          <p:cNvPr id="44" name="Picture 43" descr="plan-Layout1.jpg"/>
          <p:cNvPicPr>
            <a:picLocks noChangeAspect="1"/>
          </p:cNvPicPr>
          <p:nvPr/>
        </p:nvPicPr>
        <p:blipFill>
          <a:blip r:embed="rId2"/>
          <a:srcRect t="1734" b="6642"/>
          <a:stretch>
            <a:fillRect/>
          </a:stretch>
        </p:blipFill>
        <p:spPr>
          <a:xfrm>
            <a:off x="304800" y="502998"/>
            <a:ext cx="4419600" cy="2248568"/>
          </a:xfrm>
          <a:prstGeom prst="rect">
            <a:avLst/>
          </a:prstGeom>
          <a:ln w="19050">
            <a:solidFill>
              <a:schemeClr val="tx1"/>
            </a:solidFill>
          </a:ln>
        </p:spPr>
      </p:pic>
      <p:sp>
        <p:nvSpPr>
          <p:cNvPr id="55" name="Rectangular Callout 54"/>
          <p:cNvSpPr/>
          <p:nvPr/>
        </p:nvSpPr>
        <p:spPr>
          <a:xfrm>
            <a:off x="3753256" y="1341198"/>
            <a:ext cx="838200" cy="228600"/>
          </a:xfrm>
          <a:prstGeom prst="wedgeRectCallout">
            <a:avLst>
              <a:gd name="adj1" fmla="val -11259"/>
              <a:gd name="adj2" fmla="val 49221"/>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Баянмонгол хороолол</a:t>
            </a:r>
            <a:endParaRPr lang="en-US" sz="800" b="1" dirty="0" smtClean="0">
              <a:solidFill>
                <a:schemeClr val="tx1"/>
              </a:solidFill>
              <a:latin typeface="Arial" pitchFamily="34" charset="0"/>
              <a:cs typeface="Arial" pitchFamily="34" charset="0"/>
            </a:endParaRPr>
          </a:p>
        </p:txBody>
      </p:sp>
      <p:pic>
        <p:nvPicPr>
          <p:cNvPr id="58" name="Picture 57" descr="0.41 dron.jpg"/>
          <p:cNvPicPr>
            <a:picLocks noChangeAspect="1"/>
          </p:cNvPicPr>
          <p:nvPr/>
        </p:nvPicPr>
        <p:blipFill>
          <a:blip r:embed="rId3"/>
          <a:srcRect t="7018" b="2477"/>
          <a:stretch>
            <a:fillRect/>
          </a:stretch>
        </p:blipFill>
        <p:spPr>
          <a:xfrm>
            <a:off x="304800" y="2837756"/>
            <a:ext cx="4419600" cy="2249979"/>
          </a:xfrm>
          <a:prstGeom prst="rect">
            <a:avLst/>
          </a:prstGeom>
          <a:ln w="19050">
            <a:solidFill>
              <a:srgbClr val="002060"/>
            </a:solidFill>
          </a:ln>
        </p:spPr>
      </p:pic>
      <p:sp>
        <p:nvSpPr>
          <p:cNvPr id="74" name="Rectangle 73"/>
          <p:cNvSpPr/>
          <p:nvPr/>
        </p:nvSpPr>
        <p:spPr>
          <a:xfrm>
            <a:off x="4953000" y="819150"/>
            <a:ext cx="3962400" cy="1775636"/>
          </a:xfrm>
          <a:prstGeom prst="rect">
            <a:avLst/>
          </a:prstGeom>
        </p:spPr>
        <p:style>
          <a:lnRef idx="0">
            <a:schemeClr val="accent5"/>
          </a:lnRef>
          <a:fillRef idx="3">
            <a:schemeClr val="accent5"/>
          </a:fillRef>
          <a:effectRef idx="3">
            <a:schemeClr val="accent5"/>
          </a:effectRef>
          <a:fontRef idx="minor">
            <a:schemeClr val="lt1"/>
          </a:fontRef>
        </p:style>
        <p:txBody>
          <a:bodyPr rtlCol="0" anchor="t"/>
          <a:lstStyle/>
          <a:p>
            <a:pPr algn="just"/>
            <a:r>
              <a:rPr lang="mn-MN" sz="1200" b="1" u="sng" dirty="0" smtClean="0">
                <a:solidFill>
                  <a:sysClr val="windowText" lastClr="000000"/>
                </a:solidFill>
                <a:latin typeface="Arial" pitchFamily="34" charset="0"/>
                <a:cs typeface="Arial" pitchFamily="34" charset="0"/>
              </a:rPr>
              <a:t>Ач холбогдол:</a:t>
            </a:r>
            <a:r>
              <a:rPr lang="mn-MN" sz="1200" b="1" dirty="0" smtClean="0">
                <a:solidFill>
                  <a:sysClr val="windowText" lastClr="000000"/>
                </a:solidFill>
                <a:latin typeface="Arial" pitchFamily="34" charset="0"/>
                <a:cs typeface="Arial" pitchFamily="34" charset="0"/>
              </a:rPr>
              <a:t> </a:t>
            </a:r>
            <a:r>
              <a:rPr lang="mn-MN" sz="1200" dirty="0" smtClean="0">
                <a:solidFill>
                  <a:sysClr val="windowText" lastClr="000000"/>
                </a:solidFill>
                <a:latin typeface="Arial" pitchFamily="34" charset="0"/>
                <a:cs typeface="Arial" pitchFamily="34" charset="0"/>
              </a:rPr>
              <a:t>Гүүрэн гарцтай холбоотой тээврийн хэрэгсэлийн хөдөлгөөн хязгаарлах үед Хүннүгийн гудамжны 2 талд байрлах орон сууцны хорооллын оршин суугчид Нарны замтай холбогдох гол гарцуудын нэг нь Баянмонголын нүхэн гарц, Соёолжийн нүхэн гарц болно.</a:t>
            </a:r>
          </a:p>
          <a:p>
            <a:pPr algn="just"/>
            <a:r>
              <a:rPr lang="mn-MN" sz="1200" dirty="0" smtClean="0">
                <a:solidFill>
                  <a:sysClr val="windowText" lastClr="000000"/>
                </a:solidFill>
                <a:latin typeface="Arial" pitchFamily="34" charset="0"/>
                <a:cs typeface="Arial" pitchFamily="34" charset="0"/>
              </a:rPr>
              <a:t>Иймд тухайн чиглэлийн замд эгнээ тусгаарлах хайс, тэмдэг, тэмдэглэгээний ажлуудыг хийх шаардалагатай.</a:t>
            </a:r>
          </a:p>
          <a:p>
            <a:pPr algn="ctr"/>
            <a:r>
              <a:rPr lang="mn-MN" sz="1200" b="1" u="sng" dirty="0" smtClean="0">
                <a:solidFill>
                  <a:sysClr val="windowText" lastClr="000000"/>
                </a:solidFill>
                <a:latin typeface="Arial" pitchFamily="34" charset="0"/>
                <a:cs typeface="Arial" pitchFamily="34" charset="0"/>
              </a:rPr>
              <a:t> </a:t>
            </a:r>
          </a:p>
          <a:p>
            <a:pPr algn="ctr"/>
            <a:endParaRPr lang="mn-MN" sz="1200" b="1" u="sng" dirty="0" smtClean="0">
              <a:solidFill>
                <a:sysClr val="windowText" lastClr="000000"/>
              </a:solidFill>
              <a:latin typeface="Arial" pitchFamily="34" charset="0"/>
              <a:cs typeface="Arial" pitchFamily="34" charset="0"/>
            </a:endParaRPr>
          </a:p>
          <a:p>
            <a:pPr algn="ctr"/>
            <a:endParaRPr lang="mn-MN" sz="1200" b="1" u="sng" dirty="0" smtClean="0">
              <a:latin typeface="Arial" pitchFamily="34" charset="0"/>
              <a:cs typeface="Arial" pitchFamily="34" charset="0"/>
            </a:endParaRPr>
          </a:p>
          <a:p>
            <a:pPr algn="ctr"/>
            <a:endParaRPr lang="en-US" sz="1200" b="1" u="sng" dirty="0">
              <a:latin typeface="Arial" pitchFamily="34" charset="0"/>
              <a:cs typeface="Arial" pitchFamily="34" charset="0"/>
            </a:endParaRPr>
          </a:p>
        </p:txBody>
      </p:sp>
      <p:graphicFrame>
        <p:nvGraphicFramePr>
          <p:cNvPr id="77" name="Table 76"/>
          <p:cNvGraphicFramePr>
            <a:graphicFrameLocks noGrp="1"/>
          </p:cNvGraphicFramePr>
          <p:nvPr>
            <p:extLst>
              <p:ext uri="{D42A27DB-BD31-4B8C-83A1-F6EECF244321}">
                <p14:modId xmlns:p14="http://schemas.microsoft.com/office/powerpoint/2010/main" val="358402391"/>
              </p:ext>
            </p:extLst>
          </p:nvPr>
        </p:nvGraphicFramePr>
        <p:xfrm>
          <a:off x="4961104" y="2801663"/>
          <a:ext cx="3962400" cy="1751287"/>
        </p:xfrm>
        <a:graphic>
          <a:graphicData uri="http://schemas.openxmlformats.org/drawingml/2006/table">
            <a:tbl>
              <a:tblPr>
                <a:tableStyleId>{3C2FFA5D-87B4-456A-9821-1D502468CF0F}</a:tableStyleId>
              </a:tblPr>
              <a:tblGrid>
                <a:gridCol w="1890056">
                  <a:extLst>
                    <a:ext uri="{9D8B030D-6E8A-4147-A177-3AD203B41FA5}">
                      <a16:colId xmlns:a16="http://schemas.microsoft.com/office/drawing/2014/main" xmlns="" val="20000"/>
                    </a:ext>
                  </a:extLst>
                </a:gridCol>
                <a:gridCol w="1074549">
                  <a:extLst>
                    <a:ext uri="{9D8B030D-6E8A-4147-A177-3AD203B41FA5}">
                      <a16:colId xmlns:a16="http://schemas.microsoft.com/office/drawing/2014/main" xmlns="" val="20001"/>
                    </a:ext>
                  </a:extLst>
                </a:gridCol>
                <a:gridCol w="997795"/>
              </a:tblGrid>
              <a:tr h="222023">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Хийгдэх</a:t>
                      </a:r>
                      <a:r>
                        <a:rPr lang="mn-MN" sz="1200" b="1" u="none" baseline="0" dirty="0" smtClean="0">
                          <a:latin typeface="Arial" pitchFamily="34" charset="0"/>
                          <a:ea typeface="Calibri"/>
                          <a:cs typeface="Arial" pitchFamily="34" charset="0"/>
                        </a:rPr>
                        <a:t> ажил</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Тоо</a:t>
                      </a:r>
                      <a:r>
                        <a:rPr lang="mn-MN" sz="1200" b="1" u="none" baseline="0" dirty="0" smtClean="0">
                          <a:latin typeface="Arial" pitchFamily="34" charset="0"/>
                          <a:ea typeface="Calibri"/>
                          <a:cs typeface="Arial" pitchFamily="34" charset="0"/>
                        </a:rPr>
                        <a:t> хэмжээ</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Төсөв /төг/</a:t>
                      </a:r>
                      <a:endParaRPr lang="en-US" sz="1200" b="1"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2"/>
                  </a:ext>
                </a:extLst>
              </a:tr>
              <a:tr h="218107">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Эгнээ</a:t>
                      </a:r>
                      <a:r>
                        <a:rPr lang="mn-MN" sz="1100" u="none" baseline="0" dirty="0" smtClean="0">
                          <a:latin typeface="Arial" pitchFamily="34" charset="0"/>
                          <a:ea typeface="Calibri"/>
                          <a:cs typeface="Arial" pitchFamily="34" charset="0"/>
                        </a:rPr>
                        <a:t> тусгаарлах хайс байрлуулах</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baseline="0" dirty="0" smtClean="0">
                          <a:latin typeface="Arial" pitchFamily="34" charset="0"/>
                          <a:ea typeface="Calibri"/>
                          <a:cs typeface="Arial" pitchFamily="34" charset="0"/>
                        </a:rPr>
                        <a:t> 320у/м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28 000 000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Тэмдэг</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 10ш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2 700 000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n-MN" sz="1100" u="none" kern="1200" baseline="0" dirty="0" smtClean="0">
                          <a:solidFill>
                            <a:schemeClr val="dk1"/>
                          </a:solidFill>
                          <a:latin typeface="Arial" pitchFamily="34" charset="0"/>
                          <a:ea typeface="Calibri"/>
                          <a:cs typeface="Arial" pitchFamily="34" charset="0"/>
                        </a:rPr>
                        <a:t>Тэмдэглэгээ</a:t>
                      </a:r>
                      <a:endParaRPr lang="en-US" sz="1100" u="none" kern="1200" baseline="0" dirty="0" smtClean="0">
                        <a:solidFill>
                          <a:schemeClr val="dk1"/>
                        </a:solidFill>
                        <a:latin typeface="Arial" pitchFamily="34" charset="0"/>
                        <a:ea typeface="Calibri"/>
                        <a:cs typeface="Arial" pitchFamily="34" charset="0"/>
                      </a:endParaRPr>
                    </a:p>
                  </a:txBody>
                  <a:tcPr marL="68580" marR="68580" marT="0" marB="0" anchor="ctr"/>
                </a:tc>
                <a:tc>
                  <a:txBody>
                    <a:bodyPr/>
                    <a:lstStyle/>
                    <a:p>
                      <a:pPr algn="ctr"/>
                      <a:r>
                        <a:rPr lang="mn-MN" sz="1100" u="none" kern="1200" dirty="0" smtClean="0">
                          <a:solidFill>
                            <a:schemeClr val="dk1"/>
                          </a:solidFill>
                          <a:latin typeface="Arial" pitchFamily="34" charset="0"/>
                          <a:ea typeface="Calibri"/>
                          <a:cs typeface="Arial" pitchFamily="34" charset="0"/>
                        </a:rPr>
                        <a:t>320 у/м</a:t>
                      </a:r>
                      <a:endParaRPr lang="en-US" sz="1100" u="none" kern="1200" dirty="0" smtClean="0">
                        <a:solidFill>
                          <a:schemeClr val="dk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920 000</a:t>
                      </a:r>
                      <a:endParaRPr lang="en-US" sz="11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4"/>
                  </a:ext>
                </a:extLst>
              </a:tr>
              <a:tr h="271265">
                <a:tc gridSpan="2">
                  <a:txBody>
                    <a:bodyPr/>
                    <a:lstStyle/>
                    <a:p>
                      <a:pPr marL="0" marR="0" algn="ctr">
                        <a:lnSpc>
                          <a:spcPct val="115000"/>
                        </a:lnSpc>
                        <a:spcBef>
                          <a:spcPts val="0"/>
                        </a:spcBef>
                        <a:spcAft>
                          <a:spcPts val="0"/>
                        </a:spcAft>
                      </a:pPr>
                      <a:r>
                        <a:rPr lang="mn-MN" sz="1200" b="1" u="none" baseline="0" dirty="0" smtClean="0">
                          <a:latin typeface="Arial" pitchFamily="34" charset="0"/>
                          <a:ea typeface="Calibri"/>
                          <a:cs typeface="Arial" pitchFamily="34" charset="0"/>
                        </a:rPr>
                        <a:t>Дүн</a:t>
                      </a:r>
                      <a:endParaRPr lang="en-US" sz="1200" b="0" u="none" dirty="0">
                        <a:latin typeface="Arial" pitchFamily="34" charset="0"/>
                        <a:ea typeface="Calibri"/>
                        <a:cs typeface="Arial" pitchFamily="34" charset="0"/>
                      </a:endParaRPr>
                    </a:p>
                  </a:txBody>
                  <a:tcPr marL="68580" marR="68580" marT="0" marB="0" anchor="ctr"/>
                </a:tc>
                <a:tc hMerge="1">
                  <a:txBody>
                    <a:bodyPr/>
                    <a:lstStyle/>
                    <a:p>
                      <a:pPr marL="0" marR="0" algn="just">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31 620 000</a:t>
                      </a:r>
                      <a:endParaRPr lang="en-US" sz="1200" b="1" u="none" dirty="0">
                        <a:latin typeface="Arial" pitchFamily="34" charset="0"/>
                        <a:ea typeface="Calibri"/>
                        <a:cs typeface="Arial" pitchFamily="34" charset="0"/>
                      </a:endParaRPr>
                    </a:p>
                  </a:txBody>
                  <a:tcPr marL="68580" marR="68580" marT="0" marB="0" anchor="ctr"/>
                </a:tc>
              </a:tr>
              <a:tr h="436213">
                <a:tc gridSpan="3">
                  <a:txBody>
                    <a:bodyPr/>
                    <a:lstStyle/>
                    <a:p>
                      <a:pPr marL="0" marR="0" algn="just">
                        <a:lnSpc>
                          <a:spcPct val="115000"/>
                        </a:lnSpc>
                        <a:spcBef>
                          <a:spcPts val="0"/>
                        </a:spcBef>
                        <a:spcAft>
                          <a:spcPts val="0"/>
                        </a:spcAft>
                      </a:pPr>
                      <a:r>
                        <a:rPr lang="mn-MN" sz="1200" u="none" dirty="0" smtClean="0">
                          <a:latin typeface="Arial" pitchFamily="34" charset="0"/>
                          <a:ea typeface="Calibri"/>
                          <a:cs typeface="Arial" pitchFamily="34" charset="0"/>
                        </a:rPr>
                        <a:t>Жич:</a:t>
                      </a:r>
                      <a:r>
                        <a:rPr lang="mn-MN" sz="1200" u="none" baseline="0" dirty="0" smtClean="0">
                          <a:latin typeface="Arial" pitchFamily="34" charset="0"/>
                          <a:ea typeface="Calibri"/>
                          <a:cs typeface="Arial" pitchFamily="34" charset="0"/>
                        </a:rPr>
                        <a:t> Тухайн урьдчилсан тоо хэмжээ, төсөвт инженерийн шугам сүлжээний ажил тооцогдоогүй.</a:t>
                      </a:r>
                      <a:endParaRPr lang="en-US" sz="12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7"/>
                  </a:ext>
                </a:extLst>
              </a:tr>
            </a:tbl>
          </a:graphicData>
        </a:graphic>
      </p:graphicFrame>
      <p:sp>
        <p:nvSpPr>
          <p:cNvPr id="48" name="Rectangular Callout 47"/>
          <p:cNvSpPr/>
          <p:nvPr/>
        </p:nvSpPr>
        <p:spPr>
          <a:xfrm>
            <a:off x="2362200" y="1645998"/>
            <a:ext cx="609600" cy="200025"/>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Саруул хотхон</a:t>
            </a:r>
            <a:endParaRPr lang="en-US" sz="800" b="1" dirty="0" smtClean="0">
              <a:solidFill>
                <a:schemeClr val="tx1"/>
              </a:solidFill>
              <a:latin typeface="Arial" pitchFamily="34" charset="0"/>
              <a:cs typeface="Arial" pitchFamily="34" charset="0"/>
            </a:endParaRPr>
          </a:p>
        </p:txBody>
      </p:sp>
      <p:sp>
        <p:nvSpPr>
          <p:cNvPr id="18" name="Rectangular Callout 17"/>
          <p:cNvSpPr/>
          <p:nvPr/>
        </p:nvSpPr>
        <p:spPr>
          <a:xfrm>
            <a:off x="3048000" y="2343150"/>
            <a:ext cx="1171575" cy="1524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Хүннүгийн гудамж</a:t>
            </a:r>
            <a:endParaRPr lang="en-US" sz="800" b="1" dirty="0" smtClean="0">
              <a:solidFill>
                <a:schemeClr val="tx1"/>
              </a:solidFill>
              <a:latin typeface="Arial" pitchFamily="34" charset="0"/>
              <a:cs typeface="Arial" pitchFamily="34" charset="0"/>
            </a:endParaRPr>
          </a:p>
        </p:txBody>
      </p:sp>
      <p:sp>
        <p:nvSpPr>
          <p:cNvPr id="19" name="Rectangular Callout 18"/>
          <p:cNvSpPr/>
          <p:nvPr/>
        </p:nvSpPr>
        <p:spPr>
          <a:xfrm>
            <a:off x="2743200" y="807798"/>
            <a:ext cx="7620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Соёолжийн гүүр</a:t>
            </a:r>
            <a:endParaRPr lang="en-US" sz="800" b="1" dirty="0" smtClean="0">
              <a:solidFill>
                <a:schemeClr val="tx1"/>
              </a:solidFill>
              <a:latin typeface="Arial" pitchFamily="34" charset="0"/>
              <a:cs typeface="Arial" pitchFamily="34" charset="0"/>
            </a:endParaRPr>
          </a:p>
        </p:txBody>
      </p:sp>
      <p:cxnSp>
        <p:nvCxnSpPr>
          <p:cNvPr id="20" name="Straight Arrow Connector 19"/>
          <p:cNvCxnSpPr>
            <a:stCxn id="48" idx="2"/>
          </p:cNvCxnSpPr>
          <p:nvPr/>
        </p:nvCxnSpPr>
        <p:spPr>
          <a:xfrm rot="5400000">
            <a:off x="1504037" y="2627986"/>
            <a:ext cx="1944927" cy="3810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23" name="Freeform 22"/>
          <p:cNvSpPr/>
          <p:nvPr/>
        </p:nvSpPr>
        <p:spPr>
          <a:xfrm>
            <a:off x="2146571" y="739299"/>
            <a:ext cx="447472" cy="1595336"/>
          </a:xfrm>
          <a:custGeom>
            <a:avLst/>
            <a:gdLst>
              <a:gd name="connsiteX0" fmla="*/ 3243 w 447472"/>
              <a:gd name="connsiteY0" fmla="*/ 1595336 h 1595336"/>
              <a:gd name="connsiteX1" fmla="*/ 22698 w 447472"/>
              <a:gd name="connsiteY1" fmla="*/ 865762 h 1595336"/>
              <a:gd name="connsiteX2" fmla="*/ 42153 w 447472"/>
              <a:gd name="connsiteY2" fmla="*/ 564204 h 1595336"/>
              <a:gd name="connsiteX3" fmla="*/ 275617 w 447472"/>
              <a:gd name="connsiteY3" fmla="*/ 535021 h 1595336"/>
              <a:gd name="connsiteX4" fmla="*/ 421532 w 447472"/>
              <a:gd name="connsiteY4" fmla="*/ 447472 h 1595336"/>
              <a:gd name="connsiteX5" fmla="*/ 431260 w 447472"/>
              <a:gd name="connsiteY5" fmla="*/ 184826 h 1595336"/>
              <a:gd name="connsiteX6" fmla="*/ 431260 w 447472"/>
              <a:gd name="connsiteY6" fmla="*/ 0 h 1595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472" h="1595336">
                <a:moveTo>
                  <a:pt x="3243" y="1595336"/>
                </a:moveTo>
                <a:cubicBezTo>
                  <a:pt x="9728" y="1316476"/>
                  <a:pt x="16213" y="1037617"/>
                  <a:pt x="22698" y="865762"/>
                </a:cubicBezTo>
                <a:cubicBezTo>
                  <a:pt x="29183" y="693907"/>
                  <a:pt x="0" y="619328"/>
                  <a:pt x="42153" y="564204"/>
                </a:cubicBezTo>
                <a:cubicBezTo>
                  <a:pt x="84306" y="509081"/>
                  <a:pt x="212387" y="554476"/>
                  <a:pt x="275617" y="535021"/>
                </a:cubicBezTo>
                <a:cubicBezTo>
                  <a:pt x="338847" y="515566"/>
                  <a:pt x="395592" y="505838"/>
                  <a:pt x="421532" y="447472"/>
                </a:cubicBezTo>
                <a:cubicBezTo>
                  <a:pt x="447472" y="389106"/>
                  <a:pt x="429639" y="259405"/>
                  <a:pt x="431260" y="184826"/>
                </a:cubicBezTo>
                <a:cubicBezTo>
                  <a:pt x="432881" y="110247"/>
                  <a:pt x="432070" y="55123"/>
                  <a:pt x="431260"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ular Callout 23"/>
          <p:cNvSpPr/>
          <p:nvPr/>
        </p:nvSpPr>
        <p:spPr>
          <a:xfrm>
            <a:off x="1447800" y="1493598"/>
            <a:ext cx="609600" cy="200025"/>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Дүнжингарав</a:t>
            </a:r>
            <a:endParaRPr lang="en-US" sz="800" b="1" dirty="0" smtClean="0">
              <a:solidFill>
                <a:schemeClr val="tx1"/>
              </a:solidFill>
              <a:latin typeface="Arial" pitchFamily="34" charset="0"/>
              <a:cs typeface="Arial" pitchFamily="34" charset="0"/>
            </a:endParaRPr>
          </a:p>
        </p:txBody>
      </p:sp>
      <p:sp>
        <p:nvSpPr>
          <p:cNvPr id="27" name="Freeform 26"/>
          <p:cNvSpPr/>
          <p:nvPr/>
        </p:nvSpPr>
        <p:spPr>
          <a:xfrm>
            <a:off x="1402080" y="3688080"/>
            <a:ext cx="1863090" cy="1196340"/>
          </a:xfrm>
          <a:custGeom>
            <a:avLst/>
            <a:gdLst>
              <a:gd name="connsiteX0" fmla="*/ 1851660 w 1863090"/>
              <a:gd name="connsiteY0" fmla="*/ 0 h 1196340"/>
              <a:gd name="connsiteX1" fmla="*/ 1859280 w 1863090"/>
              <a:gd name="connsiteY1" fmla="*/ 457200 h 1196340"/>
              <a:gd name="connsiteX2" fmla="*/ 1828800 w 1863090"/>
              <a:gd name="connsiteY2" fmla="*/ 640080 h 1196340"/>
              <a:gd name="connsiteX3" fmla="*/ 1684020 w 1863090"/>
              <a:gd name="connsiteY3" fmla="*/ 685800 h 1196340"/>
              <a:gd name="connsiteX4" fmla="*/ 1303020 w 1863090"/>
              <a:gd name="connsiteY4" fmla="*/ 647700 h 1196340"/>
              <a:gd name="connsiteX5" fmla="*/ 914400 w 1863090"/>
              <a:gd name="connsiteY5" fmla="*/ 571500 h 1196340"/>
              <a:gd name="connsiteX6" fmla="*/ 708660 w 1863090"/>
              <a:gd name="connsiteY6" fmla="*/ 541020 h 1196340"/>
              <a:gd name="connsiteX7" fmla="*/ 556260 w 1863090"/>
              <a:gd name="connsiteY7" fmla="*/ 632460 h 1196340"/>
              <a:gd name="connsiteX8" fmla="*/ 0 w 1863090"/>
              <a:gd name="connsiteY8" fmla="*/ 1196340 h 1196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3090" h="1196340">
                <a:moveTo>
                  <a:pt x="1851660" y="0"/>
                </a:moveTo>
                <a:cubicBezTo>
                  <a:pt x="1857375" y="175260"/>
                  <a:pt x="1863090" y="350520"/>
                  <a:pt x="1859280" y="457200"/>
                </a:cubicBezTo>
                <a:cubicBezTo>
                  <a:pt x="1855470" y="563880"/>
                  <a:pt x="1858010" y="601980"/>
                  <a:pt x="1828800" y="640080"/>
                </a:cubicBezTo>
                <a:cubicBezTo>
                  <a:pt x="1799590" y="678180"/>
                  <a:pt x="1771650" y="684530"/>
                  <a:pt x="1684020" y="685800"/>
                </a:cubicBezTo>
                <a:cubicBezTo>
                  <a:pt x="1596390" y="687070"/>
                  <a:pt x="1431290" y="666750"/>
                  <a:pt x="1303020" y="647700"/>
                </a:cubicBezTo>
                <a:cubicBezTo>
                  <a:pt x="1174750" y="628650"/>
                  <a:pt x="1013460" y="589280"/>
                  <a:pt x="914400" y="571500"/>
                </a:cubicBezTo>
                <a:cubicBezTo>
                  <a:pt x="815340" y="553720"/>
                  <a:pt x="768350" y="530860"/>
                  <a:pt x="708660" y="541020"/>
                </a:cubicBezTo>
                <a:cubicBezTo>
                  <a:pt x="648970" y="551180"/>
                  <a:pt x="674370" y="523240"/>
                  <a:pt x="556260" y="632460"/>
                </a:cubicBezTo>
                <a:cubicBezTo>
                  <a:pt x="438150" y="741680"/>
                  <a:pt x="219075" y="969010"/>
                  <a:pt x="0" y="1196340"/>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1104900" y="3688080"/>
            <a:ext cx="2065020" cy="1203960"/>
          </a:xfrm>
          <a:custGeom>
            <a:avLst/>
            <a:gdLst>
              <a:gd name="connsiteX0" fmla="*/ 2065020 w 2065020"/>
              <a:gd name="connsiteY0" fmla="*/ 0 h 1203960"/>
              <a:gd name="connsiteX1" fmla="*/ 2034540 w 2065020"/>
              <a:gd name="connsiteY1" fmla="*/ 434340 h 1203960"/>
              <a:gd name="connsiteX2" fmla="*/ 1950720 w 2065020"/>
              <a:gd name="connsiteY2" fmla="*/ 533400 h 1203960"/>
              <a:gd name="connsiteX3" fmla="*/ 1524000 w 2065020"/>
              <a:gd name="connsiteY3" fmla="*/ 495300 h 1203960"/>
              <a:gd name="connsiteX4" fmla="*/ 1059180 w 2065020"/>
              <a:gd name="connsiteY4" fmla="*/ 441960 h 1203960"/>
              <a:gd name="connsiteX5" fmla="*/ 769620 w 2065020"/>
              <a:gd name="connsiteY5" fmla="*/ 495300 h 1203960"/>
              <a:gd name="connsiteX6" fmla="*/ 495300 w 2065020"/>
              <a:gd name="connsiteY6" fmla="*/ 746760 h 1203960"/>
              <a:gd name="connsiteX7" fmla="*/ 0 w 2065020"/>
              <a:gd name="connsiteY7" fmla="*/ 1203960 h 12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5020" h="1203960">
                <a:moveTo>
                  <a:pt x="2065020" y="0"/>
                </a:moveTo>
                <a:cubicBezTo>
                  <a:pt x="2059305" y="172720"/>
                  <a:pt x="2053590" y="345440"/>
                  <a:pt x="2034540" y="434340"/>
                </a:cubicBezTo>
                <a:cubicBezTo>
                  <a:pt x="2015490" y="523240"/>
                  <a:pt x="2035810" y="523240"/>
                  <a:pt x="1950720" y="533400"/>
                </a:cubicBezTo>
                <a:cubicBezTo>
                  <a:pt x="1865630" y="543560"/>
                  <a:pt x="1672590" y="510540"/>
                  <a:pt x="1524000" y="495300"/>
                </a:cubicBezTo>
                <a:cubicBezTo>
                  <a:pt x="1375410" y="480060"/>
                  <a:pt x="1184910" y="441960"/>
                  <a:pt x="1059180" y="441960"/>
                </a:cubicBezTo>
                <a:cubicBezTo>
                  <a:pt x="933450" y="441960"/>
                  <a:pt x="863600" y="444500"/>
                  <a:pt x="769620" y="495300"/>
                </a:cubicBezTo>
                <a:cubicBezTo>
                  <a:pt x="675640" y="546100"/>
                  <a:pt x="495300" y="746760"/>
                  <a:pt x="495300" y="746760"/>
                </a:cubicBezTo>
                <a:lnTo>
                  <a:pt x="0" y="1203960"/>
                </a:ln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4" name="Straight Connector 33"/>
          <p:cNvCxnSpPr>
            <a:stCxn id="27" idx="8"/>
            <a:endCxn id="30" idx="7"/>
          </p:cNvCxnSpPr>
          <p:nvPr/>
        </p:nvCxnSpPr>
        <p:spPr>
          <a:xfrm flipH="1">
            <a:off x="1104900" y="4884420"/>
            <a:ext cx="297180" cy="762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7" idx="0"/>
            <a:endCxn id="30" idx="0"/>
          </p:cNvCxnSpPr>
          <p:nvPr/>
        </p:nvCxnSpPr>
        <p:spPr>
          <a:xfrm flipH="1">
            <a:off x="3169920" y="3688080"/>
            <a:ext cx="83820" cy="158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43" name="Rectangular Callout 42"/>
          <p:cNvSpPr/>
          <p:nvPr/>
        </p:nvSpPr>
        <p:spPr>
          <a:xfrm>
            <a:off x="457200" y="4248150"/>
            <a:ext cx="762000" cy="228600"/>
          </a:xfrm>
          <a:prstGeom prst="wedgeRectCallout">
            <a:avLst>
              <a:gd name="adj1" fmla="val 66112"/>
              <a:gd name="adj2" fmla="val 125479"/>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Соёолжийн гүүр</a:t>
            </a:r>
            <a:endParaRPr lang="en-US" sz="800" b="1" dirty="0" smtClean="0">
              <a:solidFill>
                <a:schemeClr val="tx1"/>
              </a:solidFill>
              <a:latin typeface="Arial" pitchFamily="34" charset="0"/>
              <a:cs typeface="Arial" pitchFamily="34" charset="0"/>
            </a:endParaRPr>
          </a:p>
        </p:txBody>
      </p:sp>
      <p:sp>
        <p:nvSpPr>
          <p:cNvPr id="46" name="Rectangular Callout 45"/>
          <p:cNvSpPr/>
          <p:nvPr/>
        </p:nvSpPr>
        <p:spPr>
          <a:xfrm>
            <a:off x="3581400" y="3257551"/>
            <a:ext cx="914400" cy="152399"/>
          </a:xfrm>
          <a:prstGeom prst="wedgeRectCallout">
            <a:avLst>
              <a:gd name="adj1" fmla="val 52496"/>
              <a:gd name="adj2" fmla="val 190525"/>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Дүнжингарав</a:t>
            </a:r>
            <a:endParaRPr lang="en-US" sz="800" b="1" dirty="0" smtClean="0">
              <a:solidFill>
                <a:schemeClr val="tx1"/>
              </a:solidFill>
              <a:latin typeface="Arial" pitchFamily="34" charset="0"/>
              <a:cs typeface="Arial" pitchFamily="34" charset="0"/>
            </a:endParaRPr>
          </a:p>
        </p:txBody>
      </p:sp>
      <p:cxnSp>
        <p:nvCxnSpPr>
          <p:cNvPr id="47" name="Straight Arrow Connector 46"/>
          <p:cNvCxnSpPr/>
          <p:nvPr/>
        </p:nvCxnSpPr>
        <p:spPr>
          <a:xfrm rot="5400000">
            <a:off x="2646731" y="3067051"/>
            <a:ext cx="1143002" cy="1588"/>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50" name="Rectangular Callout 49"/>
          <p:cNvSpPr/>
          <p:nvPr/>
        </p:nvSpPr>
        <p:spPr>
          <a:xfrm>
            <a:off x="381000" y="3105150"/>
            <a:ext cx="838200" cy="228600"/>
          </a:xfrm>
          <a:prstGeom prst="wedgeRectCallout">
            <a:avLst>
              <a:gd name="adj1" fmla="val -43754"/>
              <a:gd name="adj2" fmla="val 96029"/>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Баянмонгол хороолол</a:t>
            </a:r>
            <a:endParaRPr lang="en-US" sz="800" b="1"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724400" y="971550"/>
            <a:ext cx="3505200" cy="381000"/>
          </a:xfrm>
        </p:spPr>
        <p:style>
          <a:lnRef idx="1">
            <a:schemeClr val="accent1"/>
          </a:lnRef>
          <a:fillRef idx="2">
            <a:schemeClr val="accent1"/>
          </a:fillRef>
          <a:effectRef idx="1">
            <a:schemeClr val="accent1"/>
          </a:effectRef>
          <a:fontRef idx="minor">
            <a:schemeClr val="dk1"/>
          </a:fontRef>
        </p:style>
        <p:txBody>
          <a:bodyPr>
            <a:noAutofit/>
          </a:bodyPr>
          <a:lstStyle/>
          <a:p>
            <a:r>
              <a:rPr lang="mn-MN" sz="1600" b="1" dirty="0" smtClean="0">
                <a:latin typeface="Arial" pitchFamily="34" charset="0"/>
                <a:cs typeface="Arial" pitchFamily="34" charset="0"/>
              </a:rPr>
              <a:t>Газар чөлөөлөлт</a:t>
            </a:r>
            <a:r>
              <a:rPr lang="en-US" sz="1600" b="1" dirty="0" smtClean="0">
                <a:latin typeface="Arial" pitchFamily="34" charset="0"/>
                <a:cs typeface="Arial" pitchFamily="34" charset="0"/>
              </a:rPr>
              <a:t> </a:t>
            </a:r>
            <a:r>
              <a:rPr lang="mn-MN" sz="1600" b="1" dirty="0" smtClean="0">
                <a:latin typeface="Arial" pitchFamily="34" charset="0"/>
                <a:cs typeface="Arial" pitchFamily="34" charset="0"/>
              </a:rPr>
              <a:t>хийгдэхгүй</a:t>
            </a:r>
            <a:endParaRPr lang="en-US" sz="1600" b="1" dirty="0">
              <a:latin typeface="Arial" pitchFamily="34" charset="0"/>
              <a:cs typeface="Arial" pitchFamily="34" charset="0"/>
            </a:endParaRPr>
          </a:p>
        </p:txBody>
      </p:sp>
      <p:pic>
        <p:nvPicPr>
          <p:cNvPr id="1027" name="Picture 3" descr="Y:\7.GMTeH\Tsoom\NG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343"/>
            <a:ext cx="491589" cy="544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2018 onii ajil\ROAD\tur zam\Tur zam\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66750"/>
            <a:ext cx="3733800" cy="4114800"/>
          </a:xfrm>
          <a:prstGeom prst="rect">
            <a:avLst/>
          </a:prstGeom>
        </p:spPr>
        <p:style>
          <a:lnRef idx="2">
            <a:schemeClr val="accent1"/>
          </a:lnRef>
          <a:fillRef idx="1">
            <a:schemeClr val="lt1"/>
          </a:fillRef>
          <a:effectRef idx="0">
            <a:schemeClr val="accent1"/>
          </a:effectRef>
          <a:fontRef idx="minor">
            <a:schemeClr val="dk1"/>
          </a:fontRef>
        </p:style>
      </p:pic>
      <p:pic>
        <p:nvPicPr>
          <p:cNvPr id="5123" name="Picture 3" descr="G:\2018 onii ajil\ROAD\tur zam\Tur zam\Kad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81150"/>
            <a:ext cx="4091442" cy="2895284"/>
          </a:xfrm>
          <a:prstGeom prst="rect">
            <a:avLst/>
          </a:prstGeom>
        </p:spPr>
        <p:style>
          <a:lnRef idx="2">
            <a:schemeClr val="accent3"/>
          </a:lnRef>
          <a:fillRef idx="1">
            <a:schemeClr val="lt1"/>
          </a:fillRef>
          <a:effectRef idx="0">
            <a:schemeClr val="accent3"/>
          </a:effectRef>
          <a:fontRef idx="minor">
            <a:schemeClr val="dk1"/>
          </a:fontRef>
        </p:style>
      </p:pic>
      <p:sp>
        <p:nvSpPr>
          <p:cNvPr id="12" name="Subtitle 4"/>
          <p:cNvSpPr txBox="1">
            <a:spLocks/>
          </p:cNvSpPr>
          <p:nvPr/>
        </p:nvSpPr>
        <p:spPr>
          <a:xfrm>
            <a:off x="1295400" y="139788"/>
            <a:ext cx="6705600" cy="438150"/>
          </a:xfrm>
          <a:prstGeom prst="rect">
            <a:avLst/>
          </a:prstGeom>
        </p:spPr>
        <p:style>
          <a:lnRef idx="0">
            <a:scrgbClr r="0" g="0" b="0"/>
          </a:lnRef>
          <a:fillRef idx="1002">
            <a:schemeClr val="lt2"/>
          </a:fillRef>
          <a:effectRef idx="0">
            <a:scrgbClr r="0" g="0" b="0"/>
          </a:effectRef>
          <a:fontRef idx="major"/>
        </p:style>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j-lt"/>
                <a:ea typeface="+mj-ea"/>
                <a:cs typeface="+mj-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j-lt"/>
                <a:ea typeface="+mj-ea"/>
                <a:cs typeface="+mj-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j-ea"/>
                <a:cs typeface="+mj-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9pPr>
          </a:lstStyle>
          <a:p>
            <a:r>
              <a:rPr lang="mn-MN" dirty="0" smtClean="0">
                <a:solidFill>
                  <a:schemeClr val="tx1"/>
                </a:solidFill>
                <a:latin typeface="Arial" pitchFamily="34" charset="0"/>
                <a:cs typeface="Arial" pitchFamily="34" charset="0"/>
              </a:rPr>
              <a:t>НИЙСЛЭЛИЙН ГАЗРЫН АЛБА</a:t>
            </a:r>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471380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74"/>
            <a:ext cx="9144000" cy="427876"/>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cap="all" dirty="0" smtClean="0">
                <a:solidFill>
                  <a:schemeClr val="tx1"/>
                </a:solidFill>
                <a:latin typeface="Arial" pitchFamily="34" charset="0"/>
                <a:cs typeface="Arial" pitchFamily="34" charset="0"/>
              </a:rPr>
              <a:t>7</a:t>
            </a:r>
            <a:r>
              <a:rPr lang="mn-MN" sz="1600" b="1" cap="all" dirty="0" smtClean="0">
                <a:solidFill>
                  <a:schemeClr val="tx1"/>
                </a:solidFill>
                <a:latin typeface="Arial" pitchFamily="34" charset="0"/>
                <a:cs typeface="Arial" pitchFamily="34" charset="0"/>
              </a:rPr>
              <a:t>. авто замчдын гудамжийг сэлбэ гол дээгүүр 13-р хорооллын замтай холбох 0.14км авто зам</a:t>
            </a:r>
            <a:endParaRPr lang="en-US" sz="1600" dirty="0"/>
          </a:p>
        </p:txBody>
      </p:sp>
      <p:pic>
        <p:nvPicPr>
          <p:cNvPr id="44" name="Picture 43" descr="plan-Layout1.jpg"/>
          <p:cNvPicPr>
            <a:picLocks noChangeAspect="1"/>
          </p:cNvPicPr>
          <p:nvPr/>
        </p:nvPicPr>
        <p:blipFill>
          <a:blip r:embed="rId2"/>
          <a:srcRect t="8466" b="7583"/>
          <a:stretch>
            <a:fillRect/>
          </a:stretch>
        </p:blipFill>
        <p:spPr>
          <a:xfrm>
            <a:off x="152400" y="485775"/>
            <a:ext cx="4800600" cy="2266950"/>
          </a:xfrm>
          <a:prstGeom prst="rect">
            <a:avLst/>
          </a:prstGeom>
          <a:ln w="19050">
            <a:solidFill>
              <a:schemeClr val="tx1"/>
            </a:solidFill>
          </a:ln>
        </p:spPr>
      </p:pic>
      <p:sp>
        <p:nvSpPr>
          <p:cNvPr id="55" name="Rectangular Callout 54"/>
          <p:cNvSpPr/>
          <p:nvPr/>
        </p:nvSpPr>
        <p:spPr>
          <a:xfrm>
            <a:off x="1600200" y="742950"/>
            <a:ext cx="914400" cy="228600"/>
          </a:xfrm>
          <a:prstGeom prst="wedgeRectCallout">
            <a:avLst>
              <a:gd name="adj1" fmla="val -11259"/>
              <a:gd name="adj2" fmla="val 49221"/>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Авто замчдын гудамж</a:t>
            </a:r>
            <a:endParaRPr lang="en-US" sz="800" b="1" dirty="0" smtClean="0">
              <a:solidFill>
                <a:schemeClr val="tx1"/>
              </a:solidFill>
              <a:latin typeface="Arial" pitchFamily="34" charset="0"/>
              <a:cs typeface="Arial" pitchFamily="34" charset="0"/>
            </a:endParaRPr>
          </a:p>
        </p:txBody>
      </p:sp>
      <p:pic>
        <p:nvPicPr>
          <p:cNvPr id="58" name="Picture 57" descr="0.41 dron.jpg"/>
          <p:cNvPicPr>
            <a:picLocks noChangeAspect="1"/>
          </p:cNvPicPr>
          <p:nvPr/>
        </p:nvPicPr>
        <p:blipFill>
          <a:blip r:embed="rId3"/>
          <a:srcRect t="2822" b="13404"/>
          <a:stretch>
            <a:fillRect/>
          </a:stretch>
        </p:blipFill>
        <p:spPr>
          <a:xfrm>
            <a:off x="152400" y="2800350"/>
            <a:ext cx="4800600" cy="2262188"/>
          </a:xfrm>
          <a:prstGeom prst="rect">
            <a:avLst/>
          </a:prstGeom>
          <a:ln w="19050">
            <a:solidFill>
              <a:schemeClr val="tx1"/>
            </a:solidFill>
          </a:ln>
        </p:spPr>
      </p:pic>
      <p:sp>
        <p:nvSpPr>
          <p:cNvPr id="74" name="Rectangle 73"/>
          <p:cNvSpPr/>
          <p:nvPr/>
        </p:nvSpPr>
        <p:spPr>
          <a:xfrm>
            <a:off x="5057775" y="491314"/>
            <a:ext cx="3962400" cy="1318436"/>
          </a:xfrm>
          <a:prstGeom prst="rect">
            <a:avLst/>
          </a:prstGeom>
        </p:spPr>
        <p:style>
          <a:lnRef idx="0">
            <a:schemeClr val="accent5"/>
          </a:lnRef>
          <a:fillRef idx="3">
            <a:schemeClr val="accent5"/>
          </a:fillRef>
          <a:effectRef idx="3">
            <a:schemeClr val="accent5"/>
          </a:effectRef>
          <a:fontRef idx="minor">
            <a:schemeClr val="lt1"/>
          </a:fontRef>
        </p:style>
        <p:txBody>
          <a:bodyPr rtlCol="0" anchor="t"/>
          <a:lstStyle/>
          <a:p>
            <a:pPr algn="just"/>
            <a:r>
              <a:rPr lang="mn-MN" sz="1200" b="1" u="sng" dirty="0" smtClean="0">
                <a:solidFill>
                  <a:sysClr val="windowText" lastClr="000000"/>
                </a:solidFill>
                <a:latin typeface="Arial" pitchFamily="34" charset="0"/>
                <a:cs typeface="Arial" pitchFamily="34" charset="0"/>
              </a:rPr>
              <a:t>Ач холбогдол:</a:t>
            </a:r>
            <a:r>
              <a:rPr lang="mn-MN" sz="1200" b="1" dirty="0" smtClean="0">
                <a:solidFill>
                  <a:sysClr val="windowText" lastClr="000000"/>
                </a:solidFill>
                <a:latin typeface="Arial" pitchFamily="34" charset="0"/>
                <a:cs typeface="Arial" pitchFamily="34" charset="0"/>
              </a:rPr>
              <a:t> </a:t>
            </a:r>
            <a:r>
              <a:rPr lang="mn-MN" sz="1200" dirty="0" smtClean="0">
                <a:solidFill>
                  <a:sysClr val="windowText" lastClr="000000"/>
                </a:solidFill>
                <a:latin typeface="Arial" pitchFamily="34" charset="0"/>
                <a:cs typeface="Arial" pitchFamily="34" charset="0"/>
              </a:rPr>
              <a:t>Олимпийн гудамжны хөдөлгөөний хязгаарлахтай холбоотой Дамдинсүрэнгийн гудамны 2 талд байрлах иргэдийн тээврийн хэрэгслийн хөдөлгөөнийг хуваарилах үүрэгтэй. Түр гүүр байрлуулж, угсрах, тулгуур болон холбох 18у/м замыг барих ажлын зардал Нийслэлийн замын сангийн төсөвт тусгагдсан. </a:t>
            </a:r>
          </a:p>
          <a:p>
            <a:pPr algn="ctr"/>
            <a:r>
              <a:rPr lang="mn-MN" sz="1200" b="1" u="sng" dirty="0" smtClean="0">
                <a:solidFill>
                  <a:sysClr val="windowText" lastClr="000000"/>
                </a:solidFill>
                <a:latin typeface="Arial" pitchFamily="34" charset="0"/>
                <a:cs typeface="Arial" pitchFamily="34" charset="0"/>
              </a:rPr>
              <a:t> </a:t>
            </a:r>
          </a:p>
          <a:p>
            <a:pPr algn="ctr"/>
            <a:endParaRPr lang="mn-MN" sz="1200" b="1" u="sng" dirty="0" smtClean="0">
              <a:solidFill>
                <a:sysClr val="windowText" lastClr="000000"/>
              </a:solidFill>
              <a:latin typeface="Arial" pitchFamily="34" charset="0"/>
              <a:cs typeface="Arial" pitchFamily="34" charset="0"/>
            </a:endParaRPr>
          </a:p>
          <a:p>
            <a:pPr algn="ctr"/>
            <a:endParaRPr lang="mn-MN" sz="1200" b="1" u="sng" dirty="0" smtClean="0">
              <a:latin typeface="Arial" pitchFamily="34" charset="0"/>
              <a:cs typeface="Arial" pitchFamily="34" charset="0"/>
            </a:endParaRPr>
          </a:p>
          <a:p>
            <a:pPr algn="ctr"/>
            <a:endParaRPr lang="en-US" sz="1200" b="1" u="sng" dirty="0">
              <a:latin typeface="Arial" pitchFamily="34" charset="0"/>
              <a:cs typeface="Arial" pitchFamily="34" charset="0"/>
            </a:endParaRPr>
          </a:p>
        </p:txBody>
      </p:sp>
      <p:graphicFrame>
        <p:nvGraphicFramePr>
          <p:cNvPr id="77" name="Table 76"/>
          <p:cNvGraphicFramePr>
            <a:graphicFrameLocks noGrp="1"/>
          </p:cNvGraphicFramePr>
          <p:nvPr>
            <p:extLst>
              <p:ext uri="{D42A27DB-BD31-4B8C-83A1-F6EECF244321}">
                <p14:modId xmlns:p14="http://schemas.microsoft.com/office/powerpoint/2010/main" val="358402391"/>
              </p:ext>
            </p:extLst>
          </p:nvPr>
        </p:nvGraphicFramePr>
        <p:xfrm>
          <a:off x="5076825" y="1828801"/>
          <a:ext cx="3962400" cy="3129883"/>
        </p:xfrm>
        <a:graphic>
          <a:graphicData uri="http://schemas.openxmlformats.org/drawingml/2006/table">
            <a:tbl>
              <a:tblPr>
                <a:tableStyleId>{3C2FFA5D-87B4-456A-9821-1D502468CF0F}</a:tableStyleId>
              </a:tblPr>
              <a:tblGrid>
                <a:gridCol w="1890056">
                  <a:extLst>
                    <a:ext uri="{9D8B030D-6E8A-4147-A177-3AD203B41FA5}">
                      <a16:colId xmlns:a16="http://schemas.microsoft.com/office/drawing/2014/main" xmlns="" val="20000"/>
                    </a:ext>
                  </a:extLst>
                </a:gridCol>
                <a:gridCol w="1074549">
                  <a:extLst>
                    <a:ext uri="{9D8B030D-6E8A-4147-A177-3AD203B41FA5}">
                      <a16:colId xmlns:a16="http://schemas.microsoft.com/office/drawing/2014/main" xmlns="" val="20001"/>
                    </a:ext>
                  </a:extLst>
                </a:gridCol>
                <a:gridCol w="997795"/>
              </a:tblGrid>
              <a:tr h="204479">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Хийгдэх</a:t>
                      </a:r>
                      <a:r>
                        <a:rPr lang="mn-MN" sz="1200" b="1" u="none" baseline="0" dirty="0" smtClean="0">
                          <a:latin typeface="Arial" pitchFamily="34" charset="0"/>
                          <a:ea typeface="Calibri"/>
                          <a:cs typeface="Arial" pitchFamily="34" charset="0"/>
                        </a:rPr>
                        <a:t> ажил</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Тоо</a:t>
                      </a:r>
                      <a:r>
                        <a:rPr lang="mn-MN" sz="1200" b="1" u="none" baseline="0" dirty="0" smtClean="0">
                          <a:latin typeface="Arial" pitchFamily="34" charset="0"/>
                          <a:ea typeface="Calibri"/>
                          <a:cs typeface="Arial" pitchFamily="34" charset="0"/>
                        </a:rPr>
                        <a:t> хэмжээ</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Төсөв /төг/</a:t>
                      </a:r>
                      <a:endParaRPr lang="en-US" sz="1200" b="1"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2"/>
                  </a:ext>
                </a:extLst>
              </a:tr>
              <a:tr h="233670">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Тохиромжгүй материал</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300</a:t>
                      </a:r>
                      <a:r>
                        <a:rPr lang="mn-MN" sz="1100" u="none" baseline="0" dirty="0" smtClean="0">
                          <a:latin typeface="Arial" pitchFamily="34" charset="0"/>
                          <a:ea typeface="Calibri"/>
                          <a:cs typeface="Arial" pitchFamily="34" charset="0"/>
                        </a:rPr>
                        <a:t>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5 410 000</a:t>
                      </a:r>
                      <a:endParaRPr lang="en-US" sz="1100" u="none" dirty="0">
                        <a:latin typeface="Arial" pitchFamily="34" charset="0"/>
                        <a:ea typeface="Calibri"/>
                        <a:cs typeface="Arial" pitchFamily="34" charset="0"/>
                      </a:endParaRPr>
                    </a:p>
                  </a:txBody>
                  <a:tcPr marL="68580" marR="68580" marT="0" marB="0" anchor="ctr"/>
                </a:tc>
              </a:tr>
              <a:tr h="26924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Далан, Хөлд.</a:t>
                      </a:r>
                      <a:r>
                        <a:rPr lang="mn-MN" sz="1100" u="none" baseline="0" dirty="0" smtClean="0">
                          <a:latin typeface="Arial" pitchFamily="34" charset="0"/>
                          <a:ea typeface="Calibri"/>
                          <a:cs typeface="Arial" pitchFamily="34" charset="0"/>
                        </a:rPr>
                        <a:t>хамгаалах</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300 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9 350 000</a:t>
                      </a:r>
                      <a:endParaRPr lang="en-US" sz="1100" u="none" dirty="0">
                        <a:latin typeface="Arial" pitchFamily="34" charset="0"/>
                        <a:ea typeface="Calibri"/>
                        <a:cs typeface="Arial" pitchFamily="34" charset="0"/>
                      </a:endParaRPr>
                    </a:p>
                  </a:txBody>
                  <a:tcPr marL="68580" marR="68580" marT="0" marB="0" anchor="ctr"/>
                </a:tc>
              </a:tr>
              <a:tr h="228616">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Бут.</a:t>
                      </a:r>
                      <a:r>
                        <a:rPr lang="mn-MN" sz="1100" u="none" baseline="0" dirty="0" smtClean="0">
                          <a:latin typeface="Arial" pitchFamily="34" charset="0"/>
                          <a:ea typeface="Calibri"/>
                          <a:cs typeface="Arial" pitchFamily="34" charset="0"/>
                        </a:rPr>
                        <a:t>чулуун суурь /20см/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200м3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11 000 000</a:t>
                      </a:r>
                      <a:endParaRPr lang="en-US" sz="1100" u="none" dirty="0">
                        <a:latin typeface="Arial" pitchFamily="34" charset="0"/>
                        <a:ea typeface="Calibri"/>
                        <a:cs typeface="Arial" pitchFamily="34" charset="0"/>
                      </a:endParaRPr>
                    </a:p>
                  </a:txBody>
                  <a:tcPr marL="68580" marR="68580" marT="0" marB="0" anchor="ctr"/>
                </a:tc>
              </a:tr>
              <a:tr h="355103">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Асфальтбетон хучилт</a:t>
                      </a:r>
                      <a:r>
                        <a:rPr lang="mn-MN" sz="1100" u="none" baseline="0" dirty="0" smtClean="0">
                          <a:latin typeface="Arial" pitchFamily="34" charset="0"/>
                          <a:ea typeface="Calibri"/>
                          <a:cs typeface="Arial" pitchFamily="34" charset="0"/>
                        </a:rPr>
                        <a:t> /7м өргөн, 7см/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700м2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28</a:t>
                      </a:r>
                      <a:r>
                        <a:rPr lang="mn-MN" sz="1100" u="none" baseline="0" dirty="0" smtClean="0">
                          <a:latin typeface="Arial" pitchFamily="34" charset="0"/>
                          <a:ea typeface="Calibri"/>
                          <a:cs typeface="Arial" pitchFamily="34" charset="0"/>
                        </a:rPr>
                        <a:t> </a:t>
                      </a:r>
                      <a:r>
                        <a:rPr lang="mn-MN" sz="1100" u="none" dirty="0" smtClean="0">
                          <a:latin typeface="Arial" pitchFamily="34" charset="0"/>
                          <a:ea typeface="Calibri"/>
                          <a:cs typeface="Arial" pitchFamily="34" charset="0"/>
                        </a:rPr>
                        <a:t>750 000</a:t>
                      </a:r>
                      <a:endParaRPr lang="en-US" sz="11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4"/>
                  </a:ext>
                </a:extLst>
              </a:tr>
              <a:tr h="200872">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Замын хашлага</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200у/м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7 160 000</a:t>
                      </a:r>
                      <a:endParaRPr lang="en-US" sz="1100" u="none" dirty="0">
                        <a:latin typeface="Arial" pitchFamily="34" charset="0"/>
                        <a:ea typeface="Calibri"/>
                        <a:cs typeface="Arial" pitchFamily="34" charset="0"/>
                      </a:endParaRPr>
                    </a:p>
                  </a:txBody>
                  <a:tcPr marL="68580" marR="68580" marT="0" marB="0" anchor="ctr"/>
                </a:tc>
              </a:tr>
              <a:tr h="20087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Тэмдэг</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5ш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1 340</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20087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baseline="0" dirty="0" smtClean="0">
                          <a:latin typeface="Arial" pitchFamily="34" charset="0"/>
                          <a:ea typeface="Calibri"/>
                          <a:cs typeface="Arial" pitchFamily="34" charset="0"/>
                        </a:rPr>
                        <a:t>Тэмдэглэгээ</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100</a:t>
                      </a:r>
                      <a:r>
                        <a:rPr lang="mn-MN" sz="1100" u="none" baseline="0" dirty="0" smtClean="0">
                          <a:latin typeface="Arial" pitchFamily="34" charset="0"/>
                          <a:ea typeface="Calibri"/>
                          <a:cs typeface="Arial" pitchFamily="34" charset="0"/>
                        </a:rPr>
                        <a:t>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300 000</a:t>
                      </a:r>
                      <a:endParaRPr lang="en-US" sz="1100" u="none" dirty="0">
                        <a:latin typeface="Arial" pitchFamily="34" charset="0"/>
                        <a:ea typeface="Calibri"/>
                        <a:cs typeface="Arial" pitchFamily="34" charset="0"/>
                      </a:endParaRPr>
                    </a:p>
                  </a:txBody>
                  <a:tcPr marL="68580" marR="68580" marT="0" marB="0" anchor="ctr"/>
                </a:tc>
              </a:tr>
              <a:tr h="200872">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100" b="1" u="none" baseline="0" dirty="0" smtClean="0">
                          <a:latin typeface="Arial" pitchFamily="34" charset="0"/>
                          <a:ea typeface="Calibri"/>
                          <a:cs typeface="Arial" pitchFamily="34" charset="0"/>
                        </a:rPr>
                        <a:t>Дүн</a:t>
                      </a:r>
                      <a:endParaRPr lang="en-US" sz="1100" b="0" u="none" dirty="0" smtClean="0">
                        <a:latin typeface="Arial" pitchFamily="34" charset="0"/>
                        <a:ea typeface="Calibri"/>
                        <a:cs typeface="Arial" pitchFamily="34" charset="0"/>
                      </a:endParaRPr>
                    </a:p>
                  </a:txBody>
                  <a:tcPr marL="68580" marR="68580" marT="0" marB="0" anchor="ctr"/>
                </a:tc>
                <a:tc hMerge="1">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en-US" sz="1100" b="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b="1" u="none" dirty="0" smtClean="0">
                          <a:latin typeface="Arial" pitchFamily="34" charset="0"/>
                          <a:ea typeface="Calibri"/>
                          <a:cs typeface="Arial" pitchFamily="34" charset="0"/>
                        </a:rPr>
                        <a:t>63 310 000</a:t>
                      </a:r>
                      <a:endParaRPr lang="en-US" sz="1100" b="1" u="none" dirty="0">
                        <a:latin typeface="Arial" pitchFamily="34" charset="0"/>
                        <a:ea typeface="Calibri"/>
                        <a:cs typeface="Arial" pitchFamily="34" charset="0"/>
                      </a:endParaRPr>
                    </a:p>
                  </a:txBody>
                  <a:tcPr marL="68580" marR="68580" marT="0" marB="0" anchor="ctr"/>
                </a:tc>
              </a:tr>
              <a:tr h="532655">
                <a:tc>
                  <a:txBody>
                    <a:bodyPr/>
                    <a:lstStyle/>
                    <a:p>
                      <a:pPr algn="just"/>
                      <a:r>
                        <a:rPr lang="mn-MN" sz="1100" b="0" dirty="0" smtClean="0">
                          <a:latin typeface="Arial" pitchFamily="34" charset="0"/>
                          <a:cs typeface="Arial" pitchFamily="34" charset="0"/>
                        </a:rPr>
                        <a:t>Түр гүүр /30у.м/ угсрах,</a:t>
                      </a:r>
                      <a:r>
                        <a:rPr lang="mn-MN" sz="1100" b="0" baseline="0" dirty="0" smtClean="0">
                          <a:latin typeface="Arial" pitchFamily="34" charset="0"/>
                          <a:cs typeface="Arial" pitchFamily="34" charset="0"/>
                        </a:rPr>
                        <a:t> тулгуур болон холбох 18у/м замыг барих</a:t>
                      </a:r>
                      <a:endParaRPr lang="en-US" sz="1100" b="0" dirty="0">
                        <a:latin typeface="Arial" pitchFamily="34" charset="0"/>
                        <a:cs typeface="Arial" pitchFamily="34" charset="0"/>
                      </a:endParaRPr>
                    </a:p>
                  </a:txBody>
                  <a:tcPr marL="68580" marR="68580" marT="0" marB="0" anchor="ctr"/>
                </a:tc>
                <a:tc>
                  <a:txBody>
                    <a:bodyPr/>
                    <a:lstStyle/>
                    <a:p>
                      <a:pPr algn="ctr"/>
                      <a:r>
                        <a:rPr lang="mn-MN" sz="1100" b="0" dirty="0" smtClean="0">
                          <a:latin typeface="Arial" pitchFamily="34" charset="0"/>
                          <a:cs typeface="Arial" pitchFamily="34" charset="0"/>
                        </a:rPr>
                        <a:t>30у/м</a:t>
                      </a:r>
                      <a:endParaRPr lang="en-US" sz="1100" b="0" dirty="0">
                        <a:latin typeface="Arial" pitchFamily="34" charset="0"/>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b="0" u="none" dirty="0" smtClean="0">
                          <a:latin typeface="Arial" pitchFamily="34" charset="0"/>
                          <a:ea typeface="Calibri"/>
                          <a:cs typeface="Arial" pitchFamily="34" charset="0"/>
                        </a:rPr>
                        <a:t>135 000</a:t>
                      </a:r>
                      <a:r>
                        <a:rPr lang="mn-MN" sz="1100" b="0" u="none" baseline="0" dirty="0" smtClean="0">
                          <a:latin typeface="Arial" pitchFamily="34" charset="0"/>
                          <a:ea typeface="Calibri"/>
                          <a:cs typeface="Arial" pitchFamily="34" charset="0"/>
                        </a:rPr>
                        <a:t> 000</a:t>
                      </a:r>
                    </a:p>
                    <a:p>
                      <a:pPr marL="0" marR="0" algn="ctr">
                        <a:lnSpc>
                          <a:spcPct val="115000"/>
                        </a:lnSpc>
                        <a:spcBef>
                          <a:spcPts val="0"/>
                        </a:spcBef>
                        <a:spcAft>
                          <a:spcPts val="0"/>
                        </a:spcAft>
                      </a:pPr>
                      <a:r>
                        <a:rPr lang="mn-MN" sz="1100" b="0" u="none" baseline="0" dirty="0" smtClean="0">
                          <a:latin typeface="Arial" pitchFamily="34" charset="0"/>
                          <a:ea typeface="Calibri"/>
                          <a:cs typeface="Arial" pitchFamily="34" charset="0"/>
                        </a:rPr>
                        <a:t>/төсөвт тусгагдсан</a:t>
                      </a:r>
                      <a:endParaRPr lang="en-US" sz="1100" b="0" u="none" dirty="0">
                        <a:latin typeface="Arial" pitchFamily="34" charset="0"/>
                        <a:ea typeface="Calibri"/>
                        <a:cs typeface="Arial" pitchFamily="34" charset="0"/>
                      </a:endParaRPr>
                    </a:p>
                  </a:txBody>
                  <a:tcPr marL="68580" marR="68580" marT="0" marB="0" anchor="ctr"/>
                </a:tc>
              </a:tr>
              <a:tr h="401743">
                <a:tc gridSpan="3">
                  <a:txBody>
                    <a:bodyPr/>
                    <a:lstStyle/>
                    <a:p>
                      <a:pPr marL="0" marR="0" algn="just">
                        <a:lnSpc>
                          <a:spcPct val="115000"/>
                        </a:lnSpc>
                        <a:spcBef>
                          <a:spcPts val="0"/>
                        </a:spcBef>
                        <a:spcAft>
                          <a:spcPts val="0"/>
                        </a:spcAft>
                      </a:pPr>
                      <a:r>
                        <a:rPr lang="mn-MN" sz="1200" u="none" dirty="0" smtClean="0">
                          <a:latin typeface="Arial" pitchFamily="34" charset="0"/>
                          <a:ea typeface="Calibri"/>
                          <a:cs typeface="Arial" pitchFamily="34" charset="0"/>
                        </a:rPr>
                        <a:t>Жич:</a:t>
                      </a:r>
                      <a:r>
                        <a:rPr lang="mn-MN" sz="1200" u="none" baseline="0" dirty="0" smtClean="0">
                          <a:latin typeface="Arial" pitchFamily="34" charset="0"/>
                          <a:ea typeface="Calibri"/>
                          <a:cs typeface="Arial" pitchFamily="34" charset="0"/>
                        </a:rPr>
                        <a:t> Тухайн урьдчилсан тоо хэмжээ, төсөвт инженерийн шугам сүлжээний ажил тооцогдоогүй.</a:t>
                      </a:r>
                      <a:endParaRPr lang="en-US" sz="12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7"/>
                  </a:ext>
                </a:extLst>
              </a:tr>
            </a:tbl>
          </a:graphicData>
        </a:graphic>
      </p:graphicFrame>
      <p:sp>
        <p:nvSpPr>
          <p:cNvPr id="48" name="Rectangular Callout 47"/>
          <p:cNvSpPr/>
          <p:nvPr/>
        </p:nvSpPr>
        <p:spPr>
          <a:xfrm>
            <a:off x="838200" y="2419350"/>
            <a:ext cx="11430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Дамдинсүрэнгийн гудамж</a:t>
            </a:r>
            <a:endParaRPr lang="en-US" sz="800" b="1" dirty="0" smtClean="0">
              <a:solidFill>
                <a:schemeClr val="tx1"/>
              </a:solidFill>
              <a:latin typeface="Arial" pitchFamily="34" charset="0"/>
              <a:cs typeface="Arial" pitchFamily="34" charset="0"/>
            </a:endParaRPr>
          </a:p>
        </p:txBody>
      </p:sp>
      <p:sp>
        <p:nvSpPr>
          <p:cNvPr id="18" name="Rectangular Callout 17"/>
          <p:cNvSpPr/>
          <p:nvPr/>
        </p:nvSpPr>
        <p:spPr>
          <a:xfrm>
            <a:off x="3731360" y="1047750"/>
            <a:ext cx="833020" cy="171607"/>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13 хороолол</a:t>
            </a:r>
            <a:endParaRPr lang="en-US" sz="800" b="1" dirty="0" smtClean="0">
              <a:solidFill>
                <a:schemeClr val="tx1"/>
              </a:solidFill>
              <a:latin typeface="Arial" pitchFamily="34" charset="0"/>
              <a:cs typeface="Arial" pitchFamily="34" charset="0"/>
            </a:endParaRPr>
          </a:p>
        </p:txBody>
      </p:sp>
      <p:sp>
        <p:nvSpPr>
          <p:cNvPr id="19" name="Rectangular Callout 18"/>
          <p:cNvSpPr/>
          <p:nvPr/>
        </p:nvSpPr>
        <p:spPr>
          <a:xfrm>
            <a:off x="1219200" y="514350"/>
            <a:ext cx="381000" cy="141048"/>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103</a:t>
            </a:r>
            <a:endParaRPr lang="en-US" sz="800" b="1" dirty="0" smtClean="0">
              <a:solidFill>
                <a:schemeClr val="tx1"/>
              </a:solidFill>
              <a:latin typeface="Arial" pitchFamily="34" charset="0"/>
              <a:cs typeface="Arial" pitchFamily="34" charset="0"/>
            </a:endParaRPr>
          </a:p>
        </p:txBody>
      </p:sp>
      <p:sp>
        <p:nvSpPr>
          <p:cNvPr id="24" name="Rectangular Callout 23"/>
          <p:cNvSpPr/>
          <p:nvPr/>
        </p:nvSpPr>
        <p:spPr>
          <a:xfrm>
            <a:off x="2438400" y="2266950"/>
            <a:ext cx="457200" cy="152399"/>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Гүүр</a:t>
            </a:r>
            <a:endParaRPr lang="en-US" sz="800" b="1" dirty="0" smtClean="0">
              <a:solidFill>
                <a:schemeClr val="tx1"/>
              </a:solidFill>
              <a:latin typeface="Arial" pitchFamily="34" charset="0"/>
              <a:cs typeface="Arial" pitchFamily="34" charset="0"/>
            </a:endParaRPr>
          </a:p>
        </p:txBody>
      </p:sp>
      <p:cxnSp>
        <p:nvCxnSpPr>
          <p:cNvPr id="45" name="Straight Connector 44"/>
          <p:cNvCxnSpPr>
            <a:stCxn id="26" idx="0"/>
            <a:endCxn id="23" idx="7"/>
          </p:cNvCxnSpPr>
          <p:nvPr/>
        </p:nvCxnSpPr>
        <p:spPr>
          <a:xfrm flipH="1" flipV="1">
            <a:off x="2857500" y="3825240"/>
            <a:ext cx="60960" cy="762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a:off x="2895600" y="2266950"/>
            <a:ext cx="2133600" cy="1588"/>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22" name="Freeform 21"/>
          <p:cNvSpPr/>
          <p:nvPr/>
        </p:nvSpPr>
        <p:spPr>
          <a:xfrm>
            <a:off x="2514600" y="1181100"/>
            <a:ext cx="655320" cy="424180"/>
          </a:xfrm>
          <a:custGeom>
            <a:avLst/>
            <a:gdLst>
              <a:gd name="connsiteX0" fmla="*/ 0 w 655320"/>
              <a:gd name="connsiteY0" fmla="*/ 0 h 424180"/>
              <a:gd name="connsiteX1" fmla="*/ 205740 w 655320"/>
              <a:gd name="connsiteY1" fmla="*/ 22860 h 424180"/>
              <a:gd name="connsiteX2" fmla="*/ 365760 w 655320"/>
              <a:gd name="connsiteY2" fmla="*/ 53340 h 424180"/>
              <a:gd name="connsiteX3" fmla="*/ 426720 w 655320"/>
              <a:gd name="connsiteY3" fmla="*/ 220980 h 424180"/>
              <a:gd name="connsiteX4" fmla="*/ 495300 w 655320"/>
              <a:gd name="connsiteY4" fmla="*/ 396240 h 424180"/>
              <a:gd name="connsiteX5" fmla="*/ 655320 w 655320"/>
              <a:gd name="connsiteY5" fmla="*/ 388620 h 42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20" h="424180">
                <a:moveTo>
                  <a:pt x="0" y="0"/>
                </a:moveTo>
                <a:cubicBezTo>
                  <a:pt x="72390" y="6985"/>
                  <a:pt x="144780" y="13970"/>
                  <a:pt x="205740" y="22860"/>
                </a:cubicBezTo>
                <a:cubicBezTo>
                  <a:pt x="266700" y="31750"/>
                  <a:pt x="328930" y="20320"/>
                  <a:pt x="365760" y="53340"/>
                </a:cubicBezTo>
                <a:cubicBezTo>
                  <a:pt x="402590" y="86360"/>
                  <a:pt x="405130" y="163830"/>
                  <a:pt x="426720" y="220980"/>
                </a:cubicBezTo>
                <a:cubicBezTo>
                  <a:pt x="448310" y="278130"/>
                  <a:pt x="457200" y="368300"/>
                  <a:pt x="495300" y="396240"/>
                </a:cubicBezTo>
                <a:cubicBezTo>
                  <a:pt x="533400" y="424180"/>
                  <a:pt x="594360" y="406400"/>
                  <a:pt x="655320" y="38862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1681798" y="3825240"/>
            <a:ext cx="1209992" cy="777240"/>
          </a:xfrm>
          <a:custGeom>
            <a:avLst/>
            <a:gdLst>
              <a:gd name="connsiteX0" fmla="*/ 0 w 1352550"/>
              <a:gd name="connsiteY0" fmla="*/ 792480 h 792480"/>
              <a:gd name="connsiteX1" fmla="*/ 259080 w 1352550"/>
              <a:gd name="connsiteY1" fmla="*/ 739140 h 792480"/>
              <a:gd name="connsiteX2" fmla="*/ 358140 w 1352550"/>
              <a:gd name="connsiteY2" fmla="*/ 655320 h 792480"/>
              <a:gd name="connsiteX3" fmla="*/ 472440 w 1352550"/>
              <a:gd name="connsiteY3" fmla="*/ 289560 h 792480"/>
              <a:gd name="connsiteX4" fmla="*/ 701040 w 1352550"/>
              <a:gd name="connsiteY4" fmla="*/ 167640 h 792480"/>
              <a:gd name="connsiteX5" fmla="*/ 1203960 w 1352550"/>
              <a:gd name="connsiteY5" fmla="*/ 129540 h 792480"/>
              <a:gd name="connsiteX6" fmla="*/ 1333500 w 1352550"/>
              <a:gd name="connsiteY6" fmla="*/ 91440 h 792480"/>
              <a:gd name="connsiteX7" fmla="*/ 1318260 w 1352550"/>
              <a:gd name="connsiteY7" fmla="*/ 0 h 792480"/>
              <a:gd name="connsiteX0" fmla="*/ 0 w 1200150"/>
              <a:gd name="connsiteY0" fmla="*/ 773430 h 773430"/>
              <a:gd name="connsiteX1" fmla="*/ 106680 w 1200150"/>
              <a:gd name="connsiteY1" fmla="*/ 739140 h 773430"/>
              <a:gd name="connsiteX2" fmla="*/ 205740 w 1200150"/>
              <a:gd name="connsiteY2" fmla="*/ 655320 h 773430"/>
              <a:gd name="connsiteX3" fmla="*/ 320040 w 1200150"/>
              <a:gd name="connsiteY3" fmla="*/ 289560 h 773430"/>
              <a:gd name="connsiteX4" fmla="*/ 548640 w 1200150"/>
              <a:gd name="connsiteY4" fmla="*/ 167640 h 773430"/>
              <a:gd name="connsiteX5" fmla="*/ 1051560 w 1200150"/>
              <a:gd name="connsiteY5" fmla="*/ 129540 h 773430"/>
              <a:gd name="connsiteX6" fmla="*/ 1181100 w 1200150"/>
              <a:gd name="connsiteY6" fmla="*/ 91440 h 773430"/>
              <a:gd name="connsiteX7" fmla="*/ 1165860 w 1200150"/>
              <a:gd name="connsiteY7" fmla="*/ 0 h 773430"/>
              <a:gd name="connsiteX0" fmla="*/ 9842 w 1209992"/>
              <a:gd name="connsiteY0" fmla="*/ 773430 h 777240"/>
              <a:gd name="connsiteX1" fmla="*/ 116522 w 1209992"/>
              <a:gd name="connsiteY1" fmla="*/ 739140 h 777240"/>
              <a:gd name="connsiteX2" fmla="*/ 215582 w 1209992"/>
              <a:gd name="connsiteY2" fmla="*/ 655320 h 777240"/>
              <a:gd name="connsiteX3" fmla="*/ 329882 w 1209992"/>
              <a:gd name="connsiteY3" fmla="*/ 289560 h 777240"/>
              <a:gd name="connsiteX4" fmla="*/ 558482 w 1209992"/>
              <a:gd name="connsiteY4" fmla="*/ 167640 h 777240"/>
              <a:gd name="connsiteX5" fmla="*/ 1061402 w 1209992"/>
              <a:gd name="connsiteY5" fmla="*/ 129540 h 777240"/>
              <a:gd name="connsiteX6" fmla="*/ 1190942 w 1209992"/>
              <a:gd name="connsiteY6" fmla="*/ 91440 h 777240"/>
              <a:gd name="connsiteX7" fmla="*/ 1175702 w 1209992"/>
              <a:gd name="connsiteY7" fmla="*/ 0 h 77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992" h="777240">
                <a:moveTo>
                  <a:pt x="9842" y="773430"/>
                </a:moveTo>
                <a:cubicBezTo>
                  <a:pt x="0" y="777240"/>
                  <a:pt x="82232" y="758825"/>
                  <a:pt x="116522" y="739140"/>
                </a:cubicBezTo>
                <a:cubicBezTo>
                  <a:pt x="150812" y="719455"/>
                  <a:pt x="180022" y="730250"/>
                  <a:pt x="215582" y="655320"/>
                </a:cubicBezTo>
                <a:cubicBezTo>
                  <a:pt x="251142" y="580390"/>
                  <a:pt x="272732" y="370840"/>
                  <a:pt x="329882" y="289560"/>
                </a:cubicBezTo>
                <a:cubicBezTo>
                  <a:pt x="387032" y="208280"/>
                  <a:pt x="436562" y="194310"/>
                  <a:pt x="558482" y="167640"/>
                </a:cubicBezTo>
                <a:cubicBezTo>
                  <a:pt x="680402" y="140970"/>
                  <a:pt x="955992" y="142240"/>
                  <a:pt x="1061402" y="129540"/>
                </a:cubicBezTo>
                <a:cubicBezTo>
                  <a:pt x="1166812" y="116840"/>
                  <a:pt x="1171892" y="113030"/>
                  <a:pt x="1190942" y="91440"/>
                </a:cubicBezTo>
                <a:cubicBezTo>
                  <a:pt x="1209992" y="69850"/>
                  <a:pt x="1192847" y="34925"/>
                  <a:pt x="1175702" y="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1661160" y="3832860"/>
            <a:ext cx="1283970" cy="769620"/>
          </a:xfrm>
          <a:custGeom>
            <a:avLst/>
            <a:gdLst>
              <a:gd name="connsiteX0" fmla="*/ 1257300 w 1283970"/>
              <a:gd name="connsiteY0" fmla="*/ 0 h 769620"/>
              <a:gd name="connsiteX1" fmla="*/ 1272540 w 1283970"/>
              <a:gd name="connsiteY1" fmla="*/ 114300 h 769620"/>
              <a:gd name="connsiteX2" fmla="*/ 1188720 w 1283970"/>
              <a:gd name="connsiteY2" fmla="*/ 160020 h 769620"/>
              <a:gd name="connsiteX3" fmla="*/ 769620 w 1283970"/>
              <a:gd name="connsiteY3" fmla="*/ 220980 h 769620"/>
              <a:gd name="connsiteX4" fmla="*/ 624840 w 1283970"/>
              <a:gd name="connsiteY4" fmla="*/ 259080 h 769620"/>
              <a:gd name="connsiteX5" fmla="*/ 525780 w 1283970"/>
              <a:gd name="connsiteY5" fmla="*/ 312420 h 769620"/>
              <a:gd name="connsiteX6" fmla="*/ 533400 w 1283970"/>
              <a:gd name="connsiteY6" fmla="*/ 449580 h 769620"/>
              <a:gd name="connsiteX7" fmla="*/ 579120 w 1283970"/>
              <a:gd name="connsiteY7" fmla="*/ 579120 h 769620"/>
              <a:gd name="connsiteX8" fmla="*/ 723900 w 1283970"/>
              <a:gd name="connsiteY8" fmla="*/ 624840 h 769620"/>
              <a:gd name="connsiteX9" fmla="*/ 929640 w 1283970"/>
              <a:gd name="connsiteY9" fmla="*/ 609600 h 769620"/>
              <a:gd name="connsiteX10" fmla="*/ 0 w 1283970"/>
              <a:gd name="connsiteY10" fmla="*/ 769620 h 769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3970" h="769620">
                <a:moveTo>
                  <a:pt x="1257300" y="0"/>
                </a:moveTo>
                <a:cubicBezTo>
                  <a:pt x="1270635" y="43815"/>
                  <a:pt x="1283970" y="87630"/>
                  <a:pt x="1272540" y="114300"/>
                </a:cubicBezTo>
                <a:cubicBezTo>
                  <a:pt x="1261110" y="140970"/>
                  <a:pt x="1272540" y="142240"/>
                  <a:pt x="1188720" y="160020"/>
                </a:cubicBezTo>
                <a:cubicBezTo>
                  <a:pt x="1104900" y="177800"/>
                  <a:pt x="863600" y="204470"/>
                  <a:pt x="769620" y="220980"/>
                </a:cubicBezTo>
                <a:cubicBezTo>
                  <a:pt x="675640" y="237490"/>
                  <a:pt x="665480" y="243840"/>
                  <a:pt x="624840" y="259080"/>
                </a:cubicBezTo>
                <a:cubicBezTo>
                  <a:pt x="584200" y="274320"/>
                  <a:pt x="541020" y="280670"/>
                  <a:pt x="525780" y="312420"/>
                </a:cubicBezTo>
                <a:cubicBezTo>
                  <a:pt x="510540" y="344170"/>
                  <a:pt x="524510" y="405130"/>
                  <a:pt x="533400" y="449580"/>
                </a:cubicBezTo>
                <a:cubicBezTo>
                  <a:pt x="542290" y="494030"/>
                  <a:pt x="547370" y="549910"/>
                  <a:pt x="579120" y="579120"/>
                </a:cubicBezTo>
                <a:cubicBezTo>
                  <a:pt x="610870" y="608330"/>
                  <a:pt x="665480" y="619760"/>
                  <a:pt x="723900" y="624840"/>
                </a:cubicBezTo>
                <a:cubicBezTo>
                  <a:pt x="782320" y="629920"/>
                  <a:pt x="1050290" y="585470"/>
                  <a:pt x="929640" y="609600"/>
                </a:cubicBezTo>
                <a:cubicBezTo>
                  <a:pt x="808990" y="633730"/>
                  <a:pt x="404495" y="701675"/>
                  <a:pt x="0" y="76962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ular Callout 29"/>
          <p:cNvSpPr/>
          <p:nvPr/>
        </p:nvSpPr>
        <p:spPr>
          <a:xfrm>
            <a:off x="209550" y="4086225"/>
            <a:ext cx="533400" cy="228600"/>
          </a:xfrm>
          <a:prstGeom prst="wedgeRectCallout">
            <a:avLst>
              <a:gd name="adj1" fmla="val -37797"/>
              <a:gd name="adj2" fmla="val 129166"/>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Сэлбэ гол</a:t>
            </a:r>
            <a:endParaRPr lang="en-US" sz="800" b="1" dirty="0" smtClean="0">
              <a:solidFill>
                <a:schemeClr val="tx1"/>
              </a:solidFill>
              <a:latin typeface="Arial" pitchFamily="34" charset="0"/>
              <a:cs typeface="Arial" pitchFamily="34" charset="0"/>
            </a:endParaRPr>
          </a:p>
        </p:txBody>
      </p:sp>
      <p:sp>
        <p:nvSpPr>
          <p:cNvPr id="31" name="Rectangular Callout 30"/>
          <p:cNvSpPr/>
          <p:nvPr/>
        </p:nvSpPr>
        <p:spPr>
          <a:xfrm>
            <a:off x="1066800" y="4019550"/>
            <a:ext cx="533400" cy="228600"/>
          </a:xfrm>
          <a:prstGeom prst="wedgeRectCallout">
            <a:avLst>
              <a:gd name="adj1" fmla="val 115774"/>
              <a:gd name="adj2" fmla="val 45832"/>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Түр гүүр</a:t>
            </a:r>
            <a:endParaRPr lang="en-US" sz="800" b="1" dirty="0" smtClean="0">
              <a:solidFill>
                <a:schemeClr val="tx1"/>
              </a:solidFill>
              <a:latin typeface="Arial" pitchFamily="34" charset="0"/>
              <a:cs typeface="Arial" pitchFamily="34" charset="0"/>
            </a:endParaRPr>
          </a:p>
        </p:txBody>
      </p:sp>
      <p:sp>
        <p:nvSpPr>
          <p:cNvPr id="32" name="Rectangular Callout 31"/>
          <p:cNvSpPr/>
          <p:nvPr/>
        </p:nvSpPr>
        <p:spPr>
          <a:xfrm>
            <a:off x="2743200" y="4552950"/>
            <a:ext cx="914400" cy="228600"/>
          </a:xfrm>
          <a:prstGeom prst="wedgeRectCallout">
            <a:avLst>
              <a:gd name="adj1" fmla="val 59012"/>
              <a:gd name="adj2" fmla="val -164451"/>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Авто замчдын гудамж</a:t>
            </a:r>
            <a:endParaRPr lang="en-US" sz="800" b="1"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953000" y="895350"/>
            <a:ext cx="3048000" cy="304800"/>
          </a:xfrm>
        </p:spPr>
        <p:style>
          <a:lnRef idx="1">
            <a:schemeClr val="accent1"/>
          </a:lnRef>
          <a:fillRef idx="2">
            <a:schemeClr val="accent1"/>
          </a:fillRef>
          <a:effectRef idx="1">
            <a:schemeClr val="accent1"/>
          </a:effectRef>
          <a:fontRef idx="minor">
            <a:schemeClr val="dk1"/>
          </a:fontRef>
        </p:style>
        <p:txBody>
          <a:bodyPr>
            <a:noAutofit/>
          </a:bodyPr>
          <a:lstStyle/>
          <a:p>
            <a:r>
              <a:rPr lang="mn-MN" sz="1600" b="1" dirty="0" smtClean="0">
                <a:latin typeface="Arial" pitchFamily="34" charset="0"/>
                <a:cs typeface="Arial" pitchFamily="34" charset="0"/>
              </a:rPr>
              <a:t>Газар чөлөөлөлт</a:t>
            </a:r>
            <a:endParaRPr lang="en-US" sz="1600" b="1" dirty="0">
              <a:latin typeface="Arial" pitchFamily="34" charset="0"/>
              <a:cs typeface="Arial" pitchFamily="34" charset="0"/>
            </a:endParaRPr>
          </a:p>
        </p:txBody>
      </p:sp>
      <p:pic>
        <p:nvPicPr>
          <p:cNvPr id="1027" name="Picture 3" descr="Y:\7.GMTeH\Tsoom\NG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6600"/>
            <a:ext cx="491589" cy="54452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G:\2018 onii ajil\ROAD\tur zam\Tur zam\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419" y="682365"/>
            <a:ext cx="4184188" cy="4190195"/>
          </a:xfrm>
          <a:prstGeom prst="rect">
            <a:avLst/>
          </a:prstGeom>
        </p:spPr>
        <p:style>
          <a:lnRef idx="2">
            <a:schemeClr val="accent1"/>
          </a:lnRef>
          <a:fillRef idx="1">
            <a:schemeClr val="lt1"/>
          </a:fillRef>
          <a:effectRef idx="0">
            <a:schemeClr val="accent1"/>
          </a:effectRef>
          <a:fontRef idx="minor">
            <a:schemeClr val="dk1"/>
          </a:fontRef>
        </p:style>
      </p:pic>
      <p:pic>
        <p:nvPicPr>
          <p:cNvPr id="8195" name="Picture 3" descr="G:\2018 onii ajil\ROAD\tur zam\Tur zam\kad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038350"/>
            <a:ext cx="3962400" cy="2803969"/>
          </a:xfrm>
          <a:prstGeom prst="rect">
            <a:avLst/>
          </a:prstGeom>
        </p:spPr>
        <p:style>
          <a:lnRef idx="2">
            <a:schemeClr val="accent3"/>
          </a:lnRef>
          <a:fillRef idx="1">
            <a:schemeClr val="lt1"/>
          </a:fillRef>
          <a:effectRef idx="0">
            <a:schemeClr val="accent3"/>
          </a:effectRef>
          <a:fontRef idx="minor">
            <a:schemeClr val="dk1"/>
          </a:fontRef>
        </p:style>
      </p:pic>
      <p:graphicFrame>
        <p:nvGraphicFramePr>
          <p:cNvPr id="2" name="Table 1"/>
          <p:cNvGraphicFramePr>
            <a:graphicFrameLocks noGrp="1"/>
          </p:cNvGraphicFramePr>
          <p:nvPr>
            <p:extLst>
              <p:ext uri="{D42A27DB-BD31-4B8C-83A1-F6EECF244321}">
                <p14:modId xmlns:p14="http://schemas.microsoft.com/office/powerpoint/2010/main" val="4108109731"/>
              </p:ext>
            </p:extLst>
          </p:nvPr>
        </p:nvGraphicFramePr>
        <p:xfrm>
          <a:off x="4572000" y="1276350"/>
          <a:ext cx="4146549" cy="702945"/>
        </p:xfrm>
        <a:graphic>
          <a:graphicData uri="http://schemas.openxmlformats.org/drawingml/2006/table">
            <a:tbl>
              <a:tblPr>
                <a:tableStyleId>{69C7853C-536D-4A76-A0AE-DD22124D55A5}</a:tableStyleId>
              </a:tblPr>
              <a:tblGrid>
                <a:gridCol w="468316"/>
                <a:gridCol w="1102494"/>
                <a:gridCol w="1004929"/>
                <a:gridCol w="565882"/>
                <a:gridCol w="468316"/>
                <a:gridCol w="536612"/>
              </a:tblGrid>
              <a:tr h="361950">
                <a:tc>
                  <a:txBody>
                    <a:bodyPr/>
                    <a:lstStyle/>
                    <a:p>
                      <a:pPr algn="l" fontAlgn="ctr"/>
                      <a:r>
                        <a:rPr lang="en-US" sz="1100" u="none" strike="noStrike" dirty="0">
                          <a:effectLst/>
                        </a:rPr>
                        <a:t>№</a:t>
                      </a:r>
                      <a:endParaRPr lang="en-US" sz="1100" b="0" i="0" u="none" strike="noStrike" dirty="0">
                        <a:solidFill>
                          <a:srgbClr val="000000"/>
                        </a:solidFill>
                        <a:effectLst/>
                        <a:latin typeface="Arial"/>
                      </a:endParaRPr>
                    </a:p>
                  </a:txBody>
                  <a:tcPr marL="9525" marR="9525" marT="9525" marB="0" anchor="ctr"/>
                </a:tc>
                <a:tc>
                  <a:txBody>
                    <a:bodyPr/>
                    <a:lstStyle/>
                    <a:p>
                      <a:pPr algn="ctr" fontAlgn="ctr"/>
                      <a:r>
                        <a:rPr lang="mn-MN" sz="1100" u="none" strike="noStrike">
                          <a:effectLst/>
                        </a:rPr>
                        <a:t>Иргэн аж ахуйн нэр</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Захирамжийн огноо</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Захирамжын дугаар</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Жил</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Өртсөн м2</a:t>
                      </a:r>
                      <a:endParaRPr lang="mn-MN" sz="1100" b="0" i="0" u="none" strike="noStrike">
                        <a:solidFill>
                          <a:srgbClr val="000000"/>
                        </a:solidFill>
                        <a:effectLst/>
                        <a:latin typeface="Arial"/>
                      </a:endParaRPr>
                    </a:p>
                  </a:txBody>
                  <a:tcPr marL="9525" marR="9525" marT="9525" marB="0" anchor="ctr"/>
                </a:tc>
              </a:tr>
              <a:tr h="190500">
                <a:tc>
                  <a:txBody>
                    <a:bodyPr/>
                    <a:lstStyle/>
                    <a:p>
                      <a:pPr algn="l" fontAlgn="ctr"/>
                      <a:r>
                        <a:rPr lang="mn-MN" sz="1100" b="0" i="0" u="none" strike="noStrike" dirty="0" smtClean="0">
                          <a:solidFill>
                            <a:schemeClr val="dk1"/>
                          </a:solidFill>
                          <a:effectLst/>
                          <a:latin typeface="+mn-lt"/>
                        </a:rPr>
                        <a:t>1</a:t>
                      </a:r>
                      <a:endParaRPr lang="en-US" sz="1100" b="0" i="0" u="none" strike="noStrike" dirty="0">
                        <a:solidFill>
                          <a:srgbClr val="000000"/>
                        </a:solidFill>
                        <a:effectLst/>
                        <a:latin typeface="Arial"/>
                      </a:endParaRPr>
                    </a:p>
                  </a:txBody>
                  <a:tcPr marL="9525" marR="9525" marT="9525" marB="0" anchor="ctr"/>
                </a:tc>
                <a:tc>
                  <a:txBody>
                    <a:bodyPr/>
                    <a:lstStyle/>
                    <a:p>
                      <a:pPr algn="l" fontAlgn="ctr"/>
                      <a:r>
                        <a:rPr lang="mn-MN" sz="1100" u="none" strike="noStrike">
                          <a:effectLst/>
                        </a:rPr>
                        <a:t>Б.Ганболд</a:t>
                      </a:r>
                      <a:endParaRPr lang="mn-MN"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a:effectLst/>
                        </a:rPr>
                        <a:t>7/16/2010</a:t>
                      </a:r>
                      <a:endParaRPr lang="en-US"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a:effectLst/>
                        </a:rPr>
                        <a:t>475</a:t>
                      </a:r>
                      <a:endParaRPr lang="en-US"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a:effectLst/>
                        </a:rPr>
                        <a:t> </a:t>
                      </a:r>
                      <a:endParaRPr lang="en-US"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dirty="0">
                          <a:effectLst/>
                        </a:rPr>
                        <a:t>130</a:t>
                      </a:r>
                      <a:endParaRPr lang="en-US" sz="1100" b="0" i="0" u="none" strike="noStrike" dirty="0">
                        <a:solidFill>
                          <a:srgbClr val="000000"/>
                        </a:solidFill>
                        <a:effectLst/>
                        <a:latin typeface="Arial"/>
                      </a:endParaRPr>
                    </a:p>
                  </a:txBody>
                  <a:tcPr marL="9525" marR="9525" marT="9525" marB="0" anchor="ctr"/>
                </a:tc>
              </a:tr>
            </a:tbl>
          </a:graphicData>
        </a:graphic>
      </p:graphicFrame>
      <p:sp>
        <p:nvSpPr>
          <p:cNvPr id="6" name="Left Arrow 5"/>
          <p:cNvSpPr/>
          <p:nvPr/>
        </p:nvSpPr>
        <p:spPr>
          <a:xfrm rot="20217102">
            <a:off x="2913841" y="2210949"/>
            <a:ext cx="1676400" cy="45719"/>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Subtitle 4"/>
          <p:cNvSpPr txBox="1">
            <a:spLocks/>
          </p:cNvSpPr>
          <p:nvPr/>
        </p:nvSpPr>
        <p:spPr>
          <a:xfrm>
            <a:off x="1295400" y="139788"/>
            <a:ext cx="6705600" cy="438150"/>
          </a:xfrm>
          <a:prstGeom prst="rect">
            <a:avLst/>
          </a:prstGeom>
        </p:spPr>
        <p:style>
          <a:lnRef idx="0">
            <a:scrgbClr r="0" g="0" b="0"/>
          </a:lnRef>
          <a:fillRef idx="1002">
            <a:schemeClr val="lt2"/>
          </a:fillRef>
          <a:effectRef idx="0">
            <a:scrgbClr r="0" g="0" b="0"/>
          </a:effectRef>
          <a:fontRef idx="major"/>
        </p:style>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j-lt"/>
                <a:ea typeface="+mj-ea"/>
                <a:cs typeface="+mj-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j-lt"/>
                <a:ea typeface="+mj-ea"/>
                <a:cs typeface="+mj-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j-ea"/>
                <a:cs typeface="+mj-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9pPr>
          </a:lstStyle>
          <a:p>
            <a:r>
              <a:rPr lang="mn-MN" dirty="0" smtClean="0">
                <a:solidFill>
                  <a:schemeClr val="tx1"/>
                </a:solidFill>
                <a:latin typeface="Arial" pitchFamily="34" charset="0"/>
                <a:cs typeface="Arial" pitchFamily="34" charset="0"/>
              </a:rPr>
              <a:t>НИЙСЛЭЛИЙН ГАЗРЫН АЛБА</a:t>
            </a:r>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0473685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74"/>
            <a:ext cx="9144000" cy="427876"/>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mn-MN" sz="1600" b="1" cap="all" dirty="0" smtClean="0">
                <a:solidFill>
                  <a:schemeClr val="tx1"/>
                </a:solidFill>
                <a:latin typeface="Arial" pitchFamily="34" charset="0"/>
                <a:cs typeface="Arial" pitchFamily="34" charset="0"/>
              </a:rPr>
              <a:t>Түр зам барихад шаардлагатай төсөвт өртөг</a:t>
            </a:r>
            <a:endParaRPr lang="en-US" sz="1600" dirty="0"/>
          </a:p>
        </p:txBody>
      </p:sp>
      <p:graphicFrame>
        <p:nvGraphicFramePr>
          <p:cNvPr id="77" name="Table 76"/>
          <p:cNvGraphicFramePr>
            <a:graphicFrameLocks noGrp="1"/>
          </p:cNvGraphicFramePr>
          <p:nvPr>
            <p:extLst>
              <p:ext uri="{D42A27DB-BD31-4B8C-83A1-F6EECF244321}">
                <p14:modId xmlns:p14="http://schemas.microsoft.com/office/powerpoint/2010/main" val="3032734122"/>
              </p:ext>
            </p:extLst>
          </p:nvPr>
        </p:nvGraphicFramePr>
        <p:xfrm>
          <a:off x="239140" y="533401"/>
          <a:ext cx="8534399" cy="4461285"/>
        </p:xfrm>
        <a:graphic>
          <a:graphicData uri="http://schemas.openxmlformats.org/drawingml/2006/table">
            <a:tbl>
              <a:tblPr>
                <a:tableStyleId>{3C2FFA5D-87B4-456A-9821-1D502468CF0F}</a:tableStyleId>
              </a:tblPr>
              <a:tblGrid>
                <a:gridCol w="457201"/>
                <a:gridCol w="4857749">
                  <a:extLst>
                    <a:ext uri="{9D8B030D-6E8A-4147-A177-3AD203B41FA5}">
                      <a16:colId xmlns:a16="http://schemas.microsoft.com/office/drawing/2014/main" xmlns="" val="20000"/>
                    </a:ext>
                  </a:extLst>
                </a:gridCol>
                <a:gridCol w="1676400">
                  <a:extLst>
                    <a:ext uri="{9D8B030D-6E8A-4147-A177-3AD203B41FA5}">
                      <a16:colId xmlns:a16="http://schemas.microsoft.com/office/drawing/2014/main" xmlns="" val="20001"/>
                    </a:ext>
                  </a:extLst>
                </a:gridCol>
                <a:gridCol w="1543049"/>
              </a:tblGrid>
              <a:tr h="196122">
                <a:tc rowSpan="2">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Д/д</a:t>
                      </a:r>
                      <a:endParaRPr lang="en-US" sz="1200" b="1" u="none" dirty="0">
                        <a:latin typeface="Arial" pitchFamily="34" charset="0"/>
                        <a:ea typeface="Calibri"/>
                        <a:cs typeface="Arial" pitchFamily="34" charset="0"/>
                      </a:endParaRPr>
                    </a:p>
                  </a:txBody>
                  <a:tcPr marL="68580" marR="68580" marT="0" marB="0" anchor="ctr"/>
                </a:tc>
                <a:tc rowSpan="2">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Түр</a:t>
                      </a:r>
                      <a:r>
                        <a:rPr lang="mn-MN" sz="1200" b="1" u="none" baseline="0" dirty="0" smtClean="0">
                          <a:latin typeface="Arial" pitchFamily="34" charset="0"/>
                          <a:ea typeface="Calibri"/>
                          <a:cs typeface="Arial" pitchFamily="34" charset="0"/>
                        </a:rPr>
                        <a:t> замын нэр</a:t>
                      </a:r>
                      <a:endParaRPr lang="en-US" sz="1200" b="1" u="none" dirty="0">
                        <a:latin typeface="Arial" pitchFamily="34" charset="0"/>
                        <a:ea typeface="Calibri"/>
                        <a:cs typeface="Arial" pitchFamily="34" charset="0"/>
                      </a:endParaRPr>
                    </a:p>
                  </a:txBody>
                  <a:tcPr marL="68580" marR="68580" marT="0" marB="0" anchor="ctr"/>
                </a:tc>
                <a:tc gridSpan="2">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Төсөв /төг/</a:t>
                      </a:r>
                      <a:endParaRPr lang="en-US" sz="1200" b="1" u="none" dirty="0">
                        <a:latin typeface="Arial" pitchFamily="34" charset="0"/>
                        <a:ea typeface="Calibri"/>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b="1"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2"/>
                  </a:ext>
                </a:extLst>
              </a:tr>
              <a:tr h="354051">
                <a:tc vMerge="1">
                  <a:txBody>
                    <a:bodyPr/>
                    <a:lstStyle/>
                    <a:p>
                      <a:pPr marL="0" marR="0" algn="ctr">
                        <a:lnSpc>
                          <a:spcPct val="115000"/>
                        </a:lnSpc>
                        <a:spcBef>
                          <a:spcPts val="0"/>
                        </a:spcBef>
                        <a:spcAft>
                          <a:spcPts val="0"/>
                        </a:spcAft>
                      </a:pPr>
                      <a:endParaRPr lang="en-US" sz="1200" b="1" u="none" dirty="0">
                        <a:latin typeface="Arial" pitchFamily="34" charset="0"/>
                        <a:ea typeface="Calibri"/>
                        <a:cs typeface="Arial" pitchFamily="34" charset="0"/>
                      </a:endParaRPr>
                    </a:p>
                  </a:txBody>
                  <a:tcPr marL="68580" marR="68580" marT="0" marB="0" anchor="ctr"/>
                </a:tc>
                <a:tc vMerge="1">
                  <a:txBody>
                    <a:bodyPr/>
                    <a:lstStyle/>
                    <a:p>
                      <a:pPr marL="0" marR="0" algn="ctr">
                        <a:lnSpc>
                          <a:spcPct val="115000"/>
                        </a:lnSpc>
                        <a:spcBef>
                          <a:spcPts val="0"/>
                        </a:spcBef>
                        <a:spcAft>
                          <a:spcPts val="0"/>
                        </a:spcAft>
                      </a:pP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b="0" u="none" dirty="0" smtClean="0">
                          <a:latin typeface="Arial" pitchFamily="34" charset="0"/>
                          <a:ea typeface="Calibri"/>
                          <a:cs typeface="Arial" pitchFamily="34" charset="0"/>
                        </a:rPr>
                        <a:t>Асфальтбетон</a:t>
                      </a:r>
                      <a:r>
                        <a:rPr lang="mn-MN" sz="1100" b="0" u="none" baseline="0" dirty="0" smtClean="0">
                          <a:latin typeface="Arial" pitchFamily="34" charset="0"/>
                          <a:ea typeface="Calibri"/>
                          <a:cs typeface="Arial" pitchFamily="34" charset="0"/>
                        </a:rPr>
                        <a:t> хучилттай</a:t>
                      </a:r>
                      <a:endParaRPr lang="en-US" sz="1100" b="0" u="none" dirty="0">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100" b="0" u="none" dirty="0" smtClean="0">
                          <a:latin typeface="Arial" pitchFamily="34" charset="0"/>
                          <a:ea typeface="Calibri"/>
                          <a:cs typeface="Arial" pitchFamily="34" charset="0"/>
                        </a:rPr>
                        <a:t>Асфальтбетон</a:t>
                      </a:r>
                      <a:r>
                        <a:rPr lang="mn-MN" sz="1100" b="0" u="none" baseline="0" dirty="0" smtClean="0">
                          <a:latin typeface="Arial" pitchFamily="34" charset="0"/>
                          <a:ea typeface="Calibri"/>
                          <a:cs typeface="Arial" pitchFamily="34" charset="0"/>
                        </a:rPr>
                        <a:t> хучилтгүй</a:t>
                      </a:r>
                      <a:endParaRPr lang="en-US" sz="1100" b="0" u="none" dirty="0" smtClean="0">
                        <a:latin typeface="Arial" pitchFamily="34" charset="0"/>
                        <a:ea typeface="Calibri"/>
                        <a:cs typeface="Arial" pitchFamily="34" charset="0"/>
                      </a:endParaRPr>
                    </a:p>
                  </a:txBody>
                  <a:tcPr marL="68580" marR="68580" marT="0" marB="0" anchor="ctr"/>
                </a:tc>
              </a:tr>
              <a:tr h="386266">
                <a:tc>
                  <a:txBody>
                    <a:bodyPr/>
                    <a:lstStyle/>
                    <a:p>
                      <a:pPr marL="0" marR="0" algn="ctr">
                        <a:lnSpc>
                          <a:spcPct val="115000"/>
                        </a:lnSpc>
                        <a:spcBef>
                          <a:spcPts val="0"/>
                        </a:spcBef>
                        <a:spcAft>
                          <a:spcPts val="0"/>
                        </a:spcAft>
                      </a:pPr>
                      <a:r>
                        <a:rPr lang="mn-MN" sz="1200" u="none" dirty="0" smtClean="0">
                          <a:latin typeface="Arial" pitchFamily="34" charset="0"/>
                          <a:ea typeface="Calibri"/>
                          <a:cs typeface="Arial" pitchFamily="34" charset="0"/>
                        </a:rPr>
                        <a:t>1</a:t>
                      </a:r>
                      <a:endParaRPr lang="en-US" sz="1200" u="none" dirty="0">
                        <a:latin typeface="Arial" pitchFamily="34" charset="0"/>
                        <a:ea typeface="Calibri"/>
                        <a:cs typeface="Arial" pitchFamily="34" charset="0"/>
                      </a:endParaRPr>
                    </a:p>
                  </a:txBody>
                  <a:tcPr marL="68580" marR="68580" marT="0" marB="0" anchor="ctr"/>
                </a:tc>
                <a:tc>
                  <a:txBody>
                    <a:bodyPr/>
                    <a:lstStyle/>
                    <a:p>
                      <a:pPr marL="0" marR="0" algn="just">
                        <a:lnSpc>
                          <a:spcPct val="115000"/>
                        </a:lnSpc>
                        <a:spcBef>
                          <a:spcPts val="0"/>
                        </a:spcBef>
                        <a:spcAft>
                          <a:spcPts val="0"/>
                        </a:spcAft>
                      </a:pPr>
                      <a:r>
                        <a:rPr lang="mn-MN" sz="1200" b="0" cap="none" baseline="0" dirty="0" smtClean="0">
                          <a:solidFill>
                            <a:schemeClr val="tx1"/>
                          </a:solidFill>
                          <a:latin typeface="Arial" pitchFamily="34" charset="0"/>
                          <a:cs typeface="Arial" pitchFamily="34" charset="0"/>
                        </a:rPr>
                        <a:t>Махатма Гандигийн гудамжийг Нарны замтай холбох 0.41км түр зам </a:t>
                      </a:r>
                      <a:endParaRPr lang="en-US" sz="1200" b="0" u="none" cap="none" baseline="0" dirty="0">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393 050 000</a:t>
                      </a:r>
                      <a:endParaRPr lang="en-US" sz="1200" b="0" u="none" dirty="0" smtClean="0">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252 290 000</a:t>
                      </a:r>
                      <a:endParaRPr lang="en-US" sz="1200" b="0" u="none" dirty="0" smtClean="0">
                        <a:latin typeface="Arial" pitchFamily="34" charset="0"/>
                        <a:ea typeface="Calibri"/>
                        <a:cs typeface="Arial" pitchFamily="34" charset="0"/>
                      </a:endParaRPr>
                    </a:p>
                  </a:txBody>
                  <a:tcPr marL="68580" marR="68580" marT="0" marB="0" anchor="ctr"/>
                </a:tc>
              </a:tr>
              <a:tr h="386266">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u="none" dirty="0" smtClean="0">
                          <a:latin typeface="Arial" pitchFamily="34" charset="0"/>
                          <a:ea typeface="Calibri"/>
                          <a:cs typeface="Arial" pitchFamily="34" charset="0"/>
                        </a:rPr>
                        <a:t>2</a:t>
                      </a:r>
                      <a:endParaRPr lang="en-US" sz="1200" u="none" dirty="0" smtClean="0">
                        <a:latin typeface="Arial" pitchFamily="34" charset="0"/>
                        <a:ea typeface="Calibri"/>
                        <a:cs typeface="Arial" pitchFamily="34" charset="0"/>
                      </a:endParaRPr>
                    </a:p>
                  </a:txBody>
                  <a:tcPr marL="68580" marR="68580" marT="0" marB="0" anchor="ct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mn-MN" sz="1200" b="0" cap="none" baseline="0" dirty="0" smtClean="0">
                          <a:solidFill>
                            <a:schemeClr val="tx1"/>
                          </a:solidFill>
                          <a:latin typeface="Arial" pitchFamily="34" charset="0"/>
                          <a:cs typeface="Arial" pitchFamily="34" charset="0"/>
                        </a:rPr>
                        <a:t>Махатма Гандигийн гудамж – Нийслэл хүрээ өргөн чөлөө –  Хүннү 222 хорооллын хойд талын авто замтай холбох 0.7км түр зам </a:t>
                      </a:r>
                      <a:endParaRPr lang="en-US" sz="1200" b="0" u="none" cap="none" baseline="0" dirty="0" smtClean="0">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506 100 000</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208 875 000</a:t>
                      </a:r>
                      <a:endParaRPr lang="en-US" sz="1200" b="0" u="none" dirty="0" smtClean="0">
                        <a:latin typeface="Arial" pitchFamily="34" charset="0"/>
                        <a:ea typeface="Calibri"/>
                        <a:cs typeface="Arial" pitchFamily="34" charset="0"/>
                      </a:endParaRPr>
                    </a:p>
                  </a:txBody>
                  <a:tcPr marL="68580" marR="68580" marT="0" marB="0" anchor="ctr"/>
                </a:tc>
              </a:tr>
              <a:tr h="3507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n-MN" sz="1200" u="none" kern="1200" baseline="0" dirty="0" smtClean="0">
                          <a:solidFill>
                            <a:schemeClr val="dk1"/>
                          </a:solidFill>
                          <a:latin typeface="Arial" pitchFamily="34" charset="0"/>
                          <a:ea typeface="Calibri"/>
                          <a:cs typeface="Arial" pitchFamily="34" charset="0"/>
                        </a:rPr>
                        <a:t>3</a:t>
                      </a:r>
                      <a:endParaRPr lang="en-US" sz="1200" u="none" kern="1200" baseline="0" dirty="0" smtClean="0">
                        <a:solidFill>
                          <a:schemeClr val="dk1"/>
                        </a:solidFill>
                        <a:latin typeface="Arial" pitchFamily="34" charset="0"/>
                        <a:ea typeface="Calibri"/>
                        <a:cs typeface="Arial" pitchFamily="34" charset="0"/>
                      </a:endParaRPr>
                    </a:p>
                  </a:txBody>
                  <a:tcPr marL="68580" marR="68580" marT="0" marB="0" anchor="ctr"/>
                </a:tc>
                <a:tc>
                  <a:txBody>
                    <a:bodyPr/>
                    <a:lstStyle/>
                    <a:p>
                      <a:pPr algn="just"/>
                      <a:r>
                        <a:rPr lang="mn-MN" sz="1200" b="0" cap="none" baseline="0" dirty="0" smtClean="0">
                          <a:solidFill>
                            <a:schemeClr val="tx1"/>
                          </a:solidFill>
                          <a:latin typeface="Arial" pitchFamily="34" charset="0"/>
                          <a:cs typeface="Arial" pitchFamily="34" charset="0"/>
                        </a:rPr>
                        <a:t>Рапид харш хорооллын авто замыг Нийслэл хүрээ өргөн чөлөөтэй холбох 15у/м түр зам </a:t>
                      </a:r>
                      <a:endParaRPr lang="en-US" sz="1200" b="0" cap="none" baseline="0" dirty="0"/>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8 165 000</a:t>
                      </a:r>
                      <a:endParaRPr lang="en-US" sz="1200" b="0" u="none" dirty="0" smtClean="0">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3 085 000</a:t>
                      </a:r>
                      <a:endParaRPr lang="en-US" sz="1200" b="0" u="none" dirty="0" smtClean="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4"/>
                  </a:ext>
                </a:extLst>
              </a:tr>
              <a:tr h="350763">
                <a:tc>
                  <a:txBody>
                    <a:bodyPr/>
                    <a:lstStyle/>
                    <a:p>
                      <a:pPr marL="0" marR="0" algn="ctr">
                        <a:lnSpc>
                          <a:spcPct val="115000"/>
                        </a:lnSpc>
                        <a:spcBef>
                          <a:spcPts val="0"/>
                        </a:spcBef>
                        <a:spcAft>
                          <a:spcPts val="0"/>
                        </a:spcAft>
                      </a:pPr>
                      <a:r>
                        <a:rPr lang="mn-MN" sz="1200" u="none" dirty="0" smtClean="0">
                          <a:latin typeface="Arial" pitchFamily="34" charset="0"/>
                          <a:ea typeface="Calibri"/>
                          <a:cs typeface="Arial" pitchFamily="34" charset="0"/>
                        </a:rPr>
                        <a:t>4</a:t>
                      </a:r>
                      <a:endParaRPr lang="en-US" sz="1200" u="none" dirty="0">
                        <a:latin typeface="Arial" pitchFamily="34" charset="0"/>
                        <a:ea typeface="Calibri"/>
                        <a:cs typeface="Arial" pitchFamily="34" charset="0"/>
                      </a:endParaRPr>
                    </a:p>
                  </a:txBody>
                  <a:tcPr marL="68580" marR="68580" marT="0" marB="0" anchor="ctr"/>
                </a:tc>
                <a:tc>
                  <a:txBody>
                    <a:bodyPr/>
                    <a:lstStyle/>
                    <a:p>
                      <a:pPr algn="just"/>
                      <a:r>
                        <a:rPr lang="mn-MN" sz="1200" b="0" cap="none" baseline="0" dirty="0" smtClean="0">
                          <a:solidFill>
                            <a:schemeClr val="tx1"/>
                          </a:solidFill>
                          <a:latin typeface="Arial" pitchFamily="34" charset="0"/>
                          <a:cs typeface="Arial" pitchFamily="34" charset="0"/>
                        </a:rPr>
                        <a:t>Махатма Гандигийн гудамж – Нийслэл хүрээ өргөн чөлөөний </a:t>
                      </a:r>
                    </a:p>
                    <a:p>
                      <a:pPr algn="just"/>
                      <a:r>
                        <a:rPr lang="mn-MN" sz="1200" b="0" cap="none" baseline="0" dirty="0" smtClean="0">
                          <a:solidFill>
                            <a:schemeClr val="tx1"/>
                          </a:solidFill>
                          <a:latin typeface="Arial" pitchFamily="34" charset="0"/>
                          <a:cs typeface="Arial" pitchFamily="34" charset="0"/>
                        </a:rPr>
                        <a:t>авто замтай холбох 0.53км түр зам </a:t>
                      </a:r>
                      <a:endParaRPr lang="en-US" sz="1200" b="0" cap="none" baseline="0" dirty="0"/>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134 570 000</a:t>
                      </a:r>
                      <a:endParaRPr lang="en-US" sz="1200" b="0" u="none" dirty="0" smtClean="0">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67 540 000</a:t>
                      </a:r>
                      <a:endParaRPr lang="en-US" sz="1200" b="0" u="none" dirty="0" smtClean="0">
                        <a:latin typeface="Arial" pitchFamily="34" charset="0"/>
                        <a:ea typeface="Calibri"/>
                        <a:cs typeface="Arial" pitchFamily="34" charset="0"/>
                      </a:endParaRPr>
                    </a:p>
                  </a:txBody>
                  <a:tcPr marL="68580" marR="68580" marT="0" marB="0" anchor="ctr"/>
                </a:tc>
              </a:tr>
              <a:tr h="386266">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u="none" dirty="0" smtClean="0">
                          <a:latin typeface="Arial" pitchFamily="34" charset="0"/>
                          <a:ea typeface="Calibri"/>
                          <a:cs typeface="Arial" pitchFamily="34" charset="0"/>
                        </a:rPr>
                        <a:t>5</a:t>
                      </a:r>
                      <a:endParaRPr lang="en-US" sz="1200" u="none" dirty="0" smtClean="0">
                        <a:latin typeface="Arial" pitchFamily="34" charset="0"/>
                        <a:ea typeface="Calibri"/>
                        <a:cs typeface="Arial" pitchFamily="34" charset="0"/>
                      </a:endParaRPr>
                    </a:p>
                  </a:txBody>
                  <a:tcPr marL="68580" marR="68580" marT="0" marB="0" anchor="ct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mn-MN" sz="1200" b="0" cap="none" baseline="0" dirty="0" smtClean="0">
                          <a:solidFill>
                            <a:schemeClr val="tx1"/>
                          </a:solidFill>
                          <a:latin typeface="Arial" pitchFamily="34" charset="0"/>
                          <a:cs typeface="Arial" pitchFamily="34" charset="0"/>
                        </a:rPr>
                        <a:t>Нийслэл хүрээ өргөн чөлөө –  Удирдлагын академийн хойд талын авто замтай холбох 0.32км түр зам</a:t>
                      </a:r>
                      <a:endParaRPr lang="en-US" sz="1200" b="0" u="none" cap="none" baseline="0" dirty="0" smtClean="0">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198 296 000</a:t>
                      </a:r>
                      <a:endParaRPr lang="en-US" sz="1200" b="0" u="none" dirty="0" smtClean="0">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200" b="0" u="none" dirty="0" smtClean="0">
                          <a:latin typeface="Arial" pitchFamily="34" charset="0"/>
                          <a:ea typeface="Calibri"/>
                          <a:cs typeface="Arial" pitchFamily="34" charset="0"/>
                        </a:rPr>
                        <a:t>78 250 000</a:t>
                      </a:r>
                      <a:endParaRPr lang="en-US" sz="1200" b="0" u="none" dirty="0" smtClean="0">
                        <a:latin typeface="Arial" pitchFamily="34" charset="0"/>
                        <a:ea typeface="Calibri"/>
                        <a:cs typeface="Arial" pitchFamily="34" charset="0"/>
                      </a:endParaRPr>
                    </a:p>
                  </a:txBody>
                  <a:tcPr marL="68580" marR="68580" marT="0" marB="0" anchor="ctr"/>
                </a:tc>
              </a:tr>
              <a:tr h="385322">
                <a:tc>
                  <a:txBody>
                    <a:bodyPr/>
                    <a:lstStyle/>
                    <a:p>
                      <a:pPr marL="0" marR="0" algn="ctr">
                        <a:lnSpc>
                          <a:spcPct val="115000"/>
                        </a:lnSpc>
                        <a:spcBef>
                          <a:spcPts val="0"/>
                        </a:spcBef>
                        <a:spcAft>
                          <a:spcPts val="0"/>
                        </a:spcAft>
                      </a:pPr>
                      <a:r>
                        <a:rPr lang="mn-MN" sz="1200" u="none" dirty="0" smtClean="0">
                          <a:latin typeface="Arial" pitchFamily="34" charset="0"/>
                          <a:ea typeface="Calibri"/>
                          <a:cs typeface="Arial" pitchFamily="34" charset="0"/>
                        </a:rPr>
                        <a:t>6</a:t>
                      </a:r>
                      <a:endParaRPr lang="en-US" sz="1200" u="none" dirty="0">
                        <a:latin typeface="Arial" pitchFamily="34" charset="0"/>
                        <a:ea typeface="Calibri"/>
                        <a:cs typeface="Arial" pitchFamily="34" charset="0"/>
                      </a:endParaRPr>
                    </a:p>
                  </a:txBody>
                  <a:tcPr marL="68580" marR="68580" marT="0" marB="0" anchor="ctr"/>
                </a:tc>
                <a:tc>
                  <a:txBody>
                    <a:bodyPr/>
                    <a:lstStyle/>
                    <a:p>
                      <a:pPr algn="just"/>
                      <a:r>
                        <a:rPr lang="mn-MN" sz="1200" b="0" cap="none" baseline="0" dirty="0" smtClean="0">
                          <a:solidFill>
                            <a:schemeClr val="tx1"/>
                          </a:solidFill>
                          <a:latin typeface="Arial" pitchFamily="34" charset="0"/>
                          <a:cs typeface="Arial" pitchFamily="34" charset="0"/>
                        </a:rPr>
                        <a:t>Хүннүгийн гудамж–Саруул хотхон–Соёолжийн гүүр хүртэлх 0.32км авто зам</a:t>
                      </a:r>
                      <a:endParaRPr lang="en-US" sz="1200" b="0" cap="none" baseline="0" dirty="0"/>
                    </a:p>
                  </a:txBody>
                  <a:tcPr marL="68580" marR="68580" marT="0" marB="0" anchor="ctr"/>
                </a:tc>
                <a:tc>
                  <a:txBody>
                    <a:bodyPr/>
                    <a:lstStyle/>
                    <a:p>
                      <a:pPr marL="0" marR="0" algn="ctr">
                        <a:lnSpc>
                          <a:spcPct val="115000"/>
                        </a:lnSpc>
                        <a:spcBef>
                          <a:spcPts val="0"/>
                        </a:spcBef>
                        <a:spcAft>
                          <a:spcPts val="0"/>
                        </a:spcAft>
                      </a:pPr>
                      <a:r>
                        <a:rPr lang="mn-MN" sz="1200" b="0" u="none" dirty="0" smtClean="0">
                          <a:latin typeface="Arial" pitchFamily="34" charset="0"/>
                          <a:ea typeface="Calibri"/>
                          <a:cs typeface="Arial" pitchFamily="34" charset="0"/>
                        </a:rPr>
                        <a:t>31 620 000</a:t>
                      </a:r>
                      <a:endParaRPr lang="en-US" sz="1200" b="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0" u="none" dirty="0" smtClean="0">
                          <a:latin typeface="Arial" pitchFamily="34" charset="0"/>
                          <a:ea typeface="Calibri"/>
                          <a:cs typeface="Arial" pitchFamily="34" charset="0"/>
                        </a:rPr>
                        <a:t>31</a:t>
                      </a:r>
                      <a:r>
                        <a:rPr lang="mn-MN" sz="1200" b="0" u="none" baseline="0" dirty="0" smtClean="0">
                          <a:latin typeface="Arial" pitchFamily="34" charset="0"/>
                          <a:ea typeface="Calibri"/>
                          <a:cs typeface="Arial" pitchFamily="34" charset="0"/>
                        </a:rPr>
                        <a:t> 620 000</a:t>
                      </a:r>
                      <a:endParaRPr lang="en-US" sz="1200" b="0" u="none" dirty="0">
                        <a:latin typeface="Arial" pitchFamily="34" charset="0"/>
                        <a:ea typeface="Calibri"/>
                        <a:cs typeface="Arial" pitchFamily="34" charset="0"/>
                      </a:endParaRPr>
                    </a:p>
                  </a:txBody>
                  <a:tcPr marL="68580" marR="68580" marT="0" marB="0" anchor="ctr"/>
                </a:tc>
              </a:tr>
              <a:tr h="386266">
                <a:tc>
                  <a:txBody>
                    <a:bodyPr/>
                    <a:lstStyle/>
                    <a:p>
                      <a:pPr marL="0" marR="0" algn="ctr">
                        <a:lnSpc>
                          <a:spcPct val="115000"/>
                        </a:lnSpc>
                        <a:spcBef>
                          <a:spcPts val="0"/>
                        </a:spcBef>
                        <a:spcAft>
                          <a:spcPts val="0"/>
                        </a:spcAft>
                      </a:pPr>
                      <a:r>
                        <a:rPr lang="mn-MN" sz="1200" u="none" dirty="0" smtClean="0">
                          <a:latin typeface="Arial" pitchFamily="34" charset="0"/>
                          <a:ea typeface="Calibri"/>
                          <a:cs typeface="Arial" pitchFamily="34" charset="0"/>
                        </a:rPr>
                        <a:t>7</a:t>
                      </a:r>
                      <a:endParaRPr lang="en-US" sz="1200" u="none" dirty="0">
                        <a:latin typeface="Arial" pitchFamily="34" charset="0"/>
                        <a:ea typeface="Calibri"/>
                        <a:cs typeface="Arial" pitchFamily="34" charset="0"/>
                      </a:endParaRPr>
                    </a:p>
                  </a:txBody>
                  <a:tcPr marL="68580" marR="68580" marT="0" marB="0" anchor="ctr"/>
                </a:tc>
                <a:tc>
                  <a:txBody>
                    <a:bodyPr/>
                    <a:lstStyle/>
                    <a:p>
                      <a:pPr marL="0" marR="0" algn="just">
                        <a:lnSpc>
                          <a:spcPct val="115000"/>
                        </a:lnSpc>
                        <a:spcBef>
                          <a:spcPts val="0"/>
                        </a:spcBef>
                        <a:spcAft>
                          <a:spcPts val="0"/>
                        </a:spcAft>
                      </a:pPr>
                      <a:r>
                        <a:rPr lang="mn-MN" sz="1200" b="0" cap="none" baseline="0" dirty="0" smtClean="0">
                          <a:solidFill>
                            <a:schemeClr val="tx1"/>
                          </a:solidFill>
                          <a:latin typeface="Arial" pitchFamily="34" charset="0"/>
                          <a:cs typeface="Arial" pitchFamily="34" charset="0"/>
                        </a:rPr>
                        <a:t>Авто замчдын гудамжийг сэлбэ гол дээгүүр 13-р хорооллын замтай холбох 0.14км авто зам</a:t>
                      </a:r>
                      <a:endParaRPr lang="en-US" sz="1200" b="0" u="none" cap="none" baseline="0"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0" u="none" dirty="0" smtClean="0">
                          <a:latin typeface="Arial" pitchFamily="34" charset="0"/>
                          <a:ea typeface="Calibri"/>
                          <a:cs typeface="Arial" pitchFamily="34" charset="0"/>
                        </a:rPr>
                        <a:t>63 310 000</a:t>
                      </a:r>
                      <a:endParaRPr lang="en-US" sz="1200" b="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0" u="none" dirty="0" smtClean="0">
                          <a:latin typeface="Arial" pitchFamily="34" charset="0"/>
                          <a:ea typeface="Calibri"/>
                          <a:cs typeface="Arial" pitchFamily="34" charset="0"/>
                        </a:rPr>
                        <a:t>63 310 000</a:t>
                      </a:r>
                      <a:endParaRPr lang="en-US" sz="1200" b="0" u="none" dirty="0">
                        <a:latin typeface="Arial" pitchFamily="34" charset="0"/>
                        <a:ea typeface="Calibri"/>
                        <a:cs typeface="Arial" pitchFamily="34" charset="0"/>
                      </a:endParaRPr>
                    </a:p>
                  </a:txBody>
                  <a:tcPr marL="68580" marR="68580" marT="0" marB="0" anchor="ctr"/>
                </a:tc>
              </a:tr>
              <a:tr h="386266">
                <a:tc>
                  <a:txBody>
                    <a:bodyPr/>
                    <a:lstStyle/>
                    <a:p>
                      <a:pPr marL="0" marR="0" algn="ctr">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endParaRPr lang="en-US"/>
                    </a:p>
                  </a:txBody>
                  <a:tcPr marL="68580" marR="68580" marT="0" marB="0" anchor="ctr"/>
                </a:tc>
                <a:tc>
                  <a:txBody>
                    <a:bodyPr/>
                    <a:lstStyle/>
                    <a:p>
                      <a:endParaRPr lang="en-US"/>
                    </a:p>
                  </a:txBody>
                  <a:tcPr marL="68580" marR="68580" marT="0" marB="0" anchor="ctr"/>
                </a:tc>
                <a:tc>
                  <a:txBody>
                    <a:bodyPr/>
                    <a:lstStyle/>
                    <a:p>
                      <a:endParaRPr lang="en-US" dirty="0"/>
                    </a:p>
                  </a:txBody>
                  <a:tcPr marL="68580" marR="68580" marT="0" marB="0" anchor="ctr"/>
                </a:tc>
              </a:tr>
              <a:tr h="294475">
                <a:tc gridSpan="2">
                  <a:txBody>
                    <a:bodyPr/>
                    <a:lstStyle/>
                    <a:p>
                      <a:pPr marL="0" marR="0" algn="ctr">
                        <a:lnSpc>
                          <a:spcPct val="115000"/>
                        </a:lnSpc>
                        <a:spcBef>
                          <a:spcPts val="0"/>
                        </a:spcBef>
                        <a:spcAft>
                          <a:spcPts val="0"/>
                        </a:spcAft>
                      </a:pPr>
                      <a:r>
                        <a:rPr lang="mn-MN" sz="1200" b="1" u="none" baseline="0" dirty="0" smtClean="0">
                          <a:latin typeface="Arial" pitchFamily="34" charset="0"/>
                          <a:ea typeface="Calibri"/>
                          <a:cs typeface="Arial" pitchFamily="34" charset="0"/>
                        </a:rPr>
                        <a:t>Дүн</a:t>
                      </a:r>
                      <a:endParaRPr lang="en-US" sz="1200" b="0" u="none" dirty="0">
                        <a:latin typeface="Arial" pitchFamily="34" charset="0"/>
                        <a:ea typeface="Calibri"/>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b="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1 3</a:t>
                      </a:r>
                      <a:r>
                        <a:rPr lang="en-US" sz="1200" b="1" u="none" dirty="0" smtClean="0">
                          <a:latin typeface="Arial" pitchFamily="34" charset="0"/>
                          <a:ea typeface="Calibri"/>
                          <a:cs typeface="Arial" pitchFamily="34" charset="0"/>
                        </a:rPr>
                        <a:t>35 111</a:t>
                      </a:r>
                      <a:r>
                        <a:rPr lang="mn-MN" sz="1200" b="1" u="none" dirty="0" smtClean="0">
                          <a:latin typeface="Arial" pitchFamily="34" charset="0"/>
                          <a:ea typeface="Calibri"/>
                          <a:cs typeface="Arial" pitchFamily="34" charset="0"/>
                        </a:rPr>
                        <a:t> 000</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en-US" sz="1200" b="1" u="none" dirty="0" smtClean="0">
                          <a:latin typeface="Arial" pitchFamily="34" charset="0"/>
                          <a:ea typeface="Calibri"/>
                          <a:cs typeface="Arial" pitchFamily="34" charset="0"/>
                        </a:rPr>
                        <a:t>704 970 000</a:t>
                      </a:r>
                      <a:endParaRPr lang="en-US" sz="1200" b="1" u="none" dirty="0">
                        <a:latin typeface="Arial" pitchFamily="34" charset="0"/>
                        <a:ea typeface="Calibri"/>
                        <a:cs typeface="Arial" pitchFamily="34" charset="0"/>
                      </a:endParaRPr>
                    </a:p>
                  </a:txBody>
                  <a:tcPr marL="68580" marR="68580" marT="0" marB="0" anchor="ctr"/>
                </a:tc>
              </a:tr>
              <a:tr h="385322">
                <a:tc gridSpan="4">
                  <a:txBody>
                    <a:bodyPr/>
                    <a:lstStyle/>
                    <a:p>
                      <a:pPr marL="0" marR="0" algn="ctr">
                        <a:lnSpc>
                          <a:spcPct val="115000"/>
                        </a:lnSpc>
                        <a:spcBef>
                          <a:spcPts val="0"/>
                        </a:spcBef>
                        <a:spcAft>
                          <a:spcPts val="0"/>
                        </a:spcAft>
                      </a:pPr>
                      <a:r>
                        <a:rPr lang="mn-MN" sz="1200" u="none" dirty="0" smtClean="0">
                          <a:latin typeface="Arial" pitchFamily="34" charset="0"/>
                          <a:ea typeface="Calibri"/>
                          <a:cs typeface="Arial" pitchFamily="34" charset="0"/>
                        </a:rPr>
                        <a:t>Жич:</a:t>
                      </a:r>
                      <a:r>
                        <a:rPr lang="mn-MN" sz="1200" u="none" baseline="0" dirty="0" smtClean="0">
                          <a:latin typeface="Arial" pitchFamily="34" charset="0"/>
                          <a:ea typeface="Calibri"/>
                          <a:cs typeface="Arial" pitchFamily="34" charset="0"/>
                        </a:rPr>
                        <a:t> Тухайн урьдчилсан тоо хэмжээ, төсөвт инженерийн шугам сүлжээний ажил тооцогдоогүй.</a:t>
                      </a:r>
                      <a:endParaRPr lang="en-US" sz="1200" u="none" dirty="0">
                        <a:latin typeface="Arial" pitchFamily="34" charset="0"/>
                        <a:ea typeface="Calibri"/>
                        <a:cs typeface="Arial" pitchFamily="34" charset="0"/>
                      </a:endParaRPr>
                    </a:p>
                  </a:txBody>
                  <a:tcPr marL="68580" marR="68580" marT="0" marB="0" anchor="ctr"/>
                </a:tc>
                <a:tc hMerge="1">
                  <a:txBody>
                    <a:bodyPr/>
                    <a:lstStyle/>
                    <a:p>
                      <a:pPr marL="0" marR="0" algn="just">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274"/>
            <a:ext cx="9144000" cy="504076"/>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cap="all" dirty="0" smtClean="0">
                <a:solidFill>
                  <a:schemeClr val="tx1"/>
                </a:solidFill>
                <a:latin typeface="Arial" pitchFamily="34" charset="0"/>
                <a:cs typeface="Arial" pitchFamily="34" charset="0"/>
              </a:rPr>
              <a:t>2018 </a:t>
            </a:r>
            <a:r>
              <a:rPr lang="mn-MN" sz="1600" b="1" cap="all" dirty="0" smtClean="0">
                <a:solidFill>
                  <a:schemeClr val="tx1"/>
                </a:solidFill>
                <a:latin typeface="Arial" pitchFamily="34" charset="0"/>
                <a:cs typeface="Arial" pitchFamily="34" charset="0"/>
              </a:rPr>
              <a:t>онд хийгдэх ажлын төлөвлөгөө</a:t>
            </a:r>
            <a:endParaRPr lang="en-US" sz="1600" dirty="0"/>
          </a:p>
        </p:txBody>
      </p:sp>
      <p:graphicFrame>
        <p:nvGraphicFramePr>
          <p:cNvPr id="4" name="Table 3"/>
          <p:cNvGraphicFramePr>
            <a:graphicFrameLocks noGrp="1"/>
          </p:cNvGraphicFramePr>
          <p:nvPr>
            <p:extLst>
              <p:ext uri="{D42A27DB-BD31-4B8C-83A1-F6EECF244321}">
                <p14:modId xmlns:p14="http://schemas.microsoft.com/office/powerpoint/2010/main" val="1169503903"/>
              </p:ext>
            </p:extLst>
          </p:nvPr>
        </p:nvGraphicFramePr>
        <p:xfrm>
          <a:off x="152400" y="590550"/>
          <a:ext cx="8709850" cy="4139981"/>
        </p:xfrm>
        <a:graphic>
          <a:graphicData uri="http://schemas.openxmlformats.org/drawingml/2006/table">
            <a:tbl>
              <a:tblPr>
                <a:tableStyleId>{3C2FFA5D-87B4-456A-9821-1D502468CF0F}</a:tableStyleId>
              </a:tblPr>
              <a:tblGrid>
                <a:gridCol w="451153"/>
                <a:gridCol w="4464057">
                  <a:extLst>
                    <a:ext uri="{9D8B030D-6E8A-4147-A177-3AD203B41FA5}">
                      <a16:colId xmlns:a16="http://schemas.microsoft.com/office/drawing/2014/main" xmlns="" val="20000"/>
                    </a:ext>
                  </a:extLst>
                </a:gridCol>
                <a:gridCol w="1539330"/>
                <a:gridCol w="1308430">
                  <a:extLst>
                    <a:ext uri="{9D8B030D-6E8A-4147-A177-3AD203B41FA5}">
                      <a16:colId xmlns:a16="http://schemas.microsoft.com/office/drawing/2014/main" xmlns="" val="20001"/>
                    </a:ext>
                  </a:extLst>
                </a:gridCol>
                <a:gridCol w="946880"/>
              </a:tblGrid>
              <a:tr h="361949">
                <a:tc rowSpan="2">
                  <a:txBody>
                    <a:bodyPr/>
                    <a:lstStyle/>
                    <a:p>
                      <a:pPr marL="0" marR="0" algn="ctr">
                        <a:lnSpc>
                          <a:spcPct val="115000"/>
                        </a:lnSpc>
                        <a:spcBef>
                          <a:spcPts val="0"/>
                        </a:spcBef>
                        <a:spcAft>
                          <a:spcPts val="0"/>
                        </a:spcAft>
                      </a:pPr>
                      <a:r>
                        <a:rPr lang="mn-MN" sz="1400" b="1" u="none" dirty="0" smtClean="0">
                          <a:latin typeface="Arial" pitchFamily="34" charset="0"/>
                          <a:ea typeface="Calibri"/>
                          <a:cs typeface="Arial" pitchFamily="34" charset="0"/>
                        </a:rPr>
                        <a:t>Д/д</a:t>
                      </a:r>
                      <a:endParaRPr lang="en-US" sz="1400" b="1" u="none" dirty="0">
                        <a:latin typeface="Arial" pitchFamily="34" charset="0"/>
                        <a:ea typeface="Calibri"/>
                        <a:cs typeface="Arial" pitchFamily="34" charset="0"/>
                      </a:endParaRPr>
                    </a:p>
                  </a:txBody>
                  <a:tcPr marL="68580" marR="68580" marT="0" marB="0" anchor="ctr"/>
                </a:tc>
                <a:tc rowSpan="2">
                  <a:txBody>
                    <a:bodyPr/>
                    <a:lstStyle/>
                    <a:p>
                      <a:pPr marL="0" marR="0" algn="ctr">
                        <a:lnSpc>
                          <a:spcPct val="115000"/>
                        </a:lnSpc>
                        <a:spcBef>
                          <a:spcPts val="0"/>
                        </a:spcBef>
                        <a:spcAft>
                          <a:spcPts val="0"/>
                        </a:spcAft>
                      </a:pPr>
                      <a:r>
                        <a:rPr lang="mn-MN" sz="1400" b="1" u="none" dirty="0" smtClean="0">
                          <a:latin typeface="Arial" pitchFamily="34" charset="0"/>
                          <a:ea typeface="Calibri"/>
                          <a:cs typeface="Arial" pitchFamily="34" charset="0"/>
                        </a:rPr>
                        <a:t>Хийгдэх ажил</a:t>
                      </a:r>
                      <a:endParaRPr lang="en-US" sz="1400" b="1" u="none" dirty="0">
                        <a:latin typeface="Arial" pitchFamily="34" charset="0"/>
                        <a:ea typeface="Calibri"/>
                        <a:cs typeface="Arial" pitchFamily="34" charset="0"/>
                      </a:endParaRPr>
                    </a:p>
                  </a:txBody>
                  <a:tcPr marL="68580" marR="68580" marT="0" marB="0" anchor="ctr"/>
                </a:tc>
                <a:tc gridSpan="3">
                  <a:txBody>
                    <a:bodyPr/>
                    <a:lstStyle/>
                    <a:p>
                      <a:pPr marL="0" marR="0" algn="ctr">
                        <a:lnSpc>
                          <a:spcPct val="115000"/>
                        </a:lnSpc>
                        <a:spcBef>
                          <a:spcPts val="0"/>
                        </a:spcBef>
                        <a:spcAft>
                          <a:spcPts val="0"/>
                        </a:spcAft>
                      </a:pPr>
                      <a:r>
                        <a:rPr lang="mn-MN" sz="1400" b="1" u="none" dirty="0" smtClean="0">
                          <a:latin typeface="Arial" pitchFamily="34" charset="0"/>
                          <a:ea typeface="Calibri"/>
                          <a:cs typeface="Arial" pitchFamily="34" charset="0"/>
                        </a:rPr>
                        <a:t>Хэрэгжүүлэх хугацаа</a:t>
                      </a:r>
                      <a:endParaRPr lang="en-US" sz="1400" b="1" u="none" dirty="0">
                        <a:latin typeface="Arial" pitchFamily="34" charset="0"/>
                        <a:ea typeface="Calibri"/>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b="1" u="none" dirty="0">
                        <a:latin typeface="Arial" pitchFamily="34" charset="0"/>
                        <a:ea typeface="Calibri"/>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b="1"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2"/>
                  </a:ext>
                </a:extLst>
              </a:tr>
              <a:tr h="332475">
                <a:tc vMerge="1">
                  <a:txBody>
                    <a:bodyPr/>
                    <a:lstStyle/>
                    <a:p>
                      <a:pPr marL="0" marR="0" algn="ctr">
                        <a:lnSpc>
                          <a:spcPct val="115000"/>
                        </a:lnSpc>
                        <a:spcBef>
                          <a:spcPts val="0"/>
                        </a:spcBef>
                        <a:spcAft>
                          <a:spcPts val="0"/>
                        </a:spcAft>
                      </a:pPr>
                      <a:endParaRPr lang="en-US" sz="1200" b="1" u="none" dirty="0">
                        <a:latin typeface="Arial" pitchFamily="34" charset="0"/>
                        <a:ea typeface="Calibri"/>
                        <a:cs typeface="Arial" pitchFamily="34" charset="0"/>
                      </a:endParaRPr>
                    </a:p>
                  </a:txBody>
                  <a:tcPr marL="68580" marR="68580" marT="0" marB="0" anchor="ctr"/>
                </a:tc>
                <a:tc vMerge="1">
                  <a:txBody>
                    <a:bodyPr/>
                    <a:lstStyle/>
                    <a:p>
                      <a:pPr marL="0" marR="0" algn="ctr">
                        <a:lnSpc>
                          <a:spcPct val="115000"/>
                        </a:lnSpc>
                        <a:spcBef>
                          <a:spcPts val="0"/>
                        </a:spcBef>
                        <a:spcAft>
                          <a:spcPts val="0"/>
                        </a:spcAft>
                      </a:pP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400" b="0" u="none" kern="1200" dirty="0" smtClean="0">
                          <a:solidFill>
                            <a:schemeClr val="dk1"/>
                          </a:solidFill>
                          <a:latin typeface="Arial" pitchFamily="34" charset="0"/>
                          <a:ea typeface="Calibri"/>
                          <a:cs typeface="Arial" pitchFamily="34" charset="0"/>
                        </a:rPr>
                        <a:t>Эхлэх</a:t>
                      </a:r>
                      <a:endParaRPr lang="en-US" sz="1400" b="0" u="none" kern="1200" dirty="0">
                        <a:solidFill>
                          <a:schemeClr val="dk1"/>
                        </a:solidFill>
                        <a:latin typeface="Arial" pitchFamily="34" charset="0"/>
                        <a:ea typeface="Calibri"/>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u="none" kern="1200" dirty="0" smtClean="0">
                          <a:solidFill>
                            <a:schemeClr val="dk1"/>
                          </a:solidFill>
                          <a:latin typeface="Arial" pitchFamily="34" charset="0"/>
                          <a:ea typeface="Calibri"/>
                          <a:cs typeface="Arial" pitchFamily="34" charset="0"/>
                        </a:rPr>
                        <a:t>Дуусах</a:t>
                      </a:r>
                      <a:endParaRPr lang="en-US" sz="1400" b="0" u="none" kern="1200" dirty="0" smtClean="0">
                        <a:solidFill>
                          <a:schemeClr val="dk1"/>
                        </a:solidFill>
                        <a:latin typeface="Arial" pitchFamily="34" charset="0"/>
                        <a:ea typeface="Calibri"/>
                        <a:cs typeface="Arial" pitchFamily="34" charset="0"/>
                      </a:endParaRPr>
                    </a:p>
                  </a:txBody>
                  <a:tcPr marL="68580" marR="68580" marT="0" marB="0" anchor="ctr"/>
                </a:tc>
                <a:tc>
                  <a:txBody>
                    <a:bodyPr/>
                    <a:lstStyle/>
                    <a:p>
                      <a:pPr algn="ctr"/>
                      <a:r>
                        <a:rPr lang="mn-MN" sz="1400" b="0" u="none" kern="1200" dirty="0" smtClean="0">
                          <a:solidFill>
                            <a:schemeClr val="dk1"/>
                          </a:solidFill>
                          <a:latin typeface="Arial" pitchFamily="34" charset="0"/>
                          <a:ea typeface="Calibri"/>
                          <a:cs typeface="Arial" pitchFamily="34" charset="0"/>
                        </a:rPr>
                        <a:t>Өдрөөр</a:t>
                      </a:r>
                      <a:endParaRPr lang="en-US" sz="1400" b="0" u="none" kern="1200" dirty="0">
                        <a:solidFill>
                          <a:schemeClr val="dk1"/>
                        </a:solidFill>
                        <a:latin typeface="Arial" pitchFamily="34" charset="0"/>
                        <a:ea typeface="Calibri"/>
                        <a:cs typeface="Arial" pitchFamily="34" charset="0"/>
                      </a:endParaRPr>
                    </a:p>
                  </a:txBody>
                  <a:tcPr marL="68580" marR="68580" marT="0" marB="0" anchor="ctr"/>
                </a:tc>
              </a:tr>
              <a:tr h="510929">
                <a:tc>
                  <a:txBody>
                    <a:bodyPr/>
                    <a:lstStyle/>
                    <a:p>
                      <a:pPr marL="0" marR="0" algn="ctr">
                        <a:lnSpc>
                          <a:spcPct val="115000"/>
                        </a:lnSpc>
                        <a:spcBef>
                          <a:spcPts val="0"/>
                        </a:spcBef>
                        <a:spcAft>
                          <a:spcPts val="0"/>
                        </a:spcAft>
                      </a:pPr>
                      <a:r>
                        <a:rPr lang="mn-MN" sz="1400" u="none" dirty="0" smtClean="0">
                          <a:latin typeface="Arial" pitchFamily="34" charset="0"/>
                          <a:ea typeface="Calibri"/>
                          <a:cs typeface="Arial" pitchFamily="34" charset="0"/>
                        </a:rPr>
                        <a:t>1</a:t>
                      </a:r>
                      <a:endParaRPr lang="en-US" sz="1400" u="none" dirty="0">
                        <a:latin typeface="Arial" pitchFamily="34" charset="0"/>
                        <a:ea typeface="Calibri"/>
                        <a:cs typeface="Arial" pitchFamily="34" charset="0"/>
                      </a:endParaRPr>
                    </a:p>
                  </a:txBody>
                  <a:tcPr marL="68580" marR="68580" marT="0" marB="0" anchor="ctr"/>
                </a:tc>
                <a:tc>
                  <a:txBody>
                    <a:bodyPr/>
                    <a:lstStyle/>
                    <a:p>
                      <a:pPr marL="0" marR="0" algn="just">
                        <a:lnSpc>
                          <a:spcPct val="115000"/>
                        </a:lnSpc>
                        <a:spcBef>
                          <a:spcPts val="0"/>
                        </a:spcBef>
                        <a:spcAft>
                          <a:spcPts val="0"/>
                        </a:spcAft>
                      </a:pPr>
                      <a:r>
                        <a:rPr lang="mn-MN" sz="1400" b="0" kern="1200" cap="none" baseline="0" dirty="0" smtClean="0">
                          <a:solidFill>
                            <a:schemeClr val="tx1"/>
                          </a:solidFill>
                          <a:latin typeface="Arial" pitchFamily="34" charset="0"/>
                          <a:ea typeface="+mn-ea"/>
                          <a:cs typeface="Arial" pitchFamily="34" charset="0"/>
                        </a:rPr>
                        <a:t>Барилгын ажил хийх түр хашаа барих</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2018/03/16</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2018/04/04</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algn="ctr"/>
                      <a:r>
                        <a:rPr lang="mn-MN" sz="1400" b="0" kern="1200" cap="none" baseline="0" dirty="0" smtClean="0">
                          <a:solidFill>
                            <a:schemeClr val="tx1"/>
                          </a:solidFill>
                          <a:latin typeface="Arial" pitchFamily="34" charset="0"/>
                          <a:ea typeface="+mn-ea"/>
                          <a:cs typeface="Arial" pitchFamily="34" charset="0"/>
                        </a:rPr>
                        <a:t>20</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r>
              <a:tr h="510929">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u="none" dirty="0" smtClean="0">
                          <a:latin typeface="Arial" pitchFamily="34" charset="0"/>
                          <a:ea typeface="Calibri"/>
                          <a:cs typeface="Arial" pitchFamily="34" charset="0"/>
                        </a:rPr>
                        <a:t>2</a:t>
                      </a:r>
                      <a:endParaRPr lang="en-US" sz="1400" u="none" dirty="0" smtClean="0">
                        <a:latin typeface="Arial" pitchFamily="34" charset="0"/>
                        <a:ea typeface="Calibri"/>
                        <a:cs typeface="Arial" pitchFamily="34" charset="0"/>
                      </a:endParaRPr>
                    </a:p>
                  </a:txBody>
                  <a:tcPr marL="68580" marR="68580" marT="0" marB="0" anchor="ct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Инженерийн шугам сүлжээ шилжүүлэх</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2018/03/21</a:t>
                      </a: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2018/07/15</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algn="ctr"/>
                      <a:r>
                        <a:rPr lang="mn-MN" sz="1400" b="0" kern="1200" cap="none" baseline="0" dirty="0" smtClean="0">
                          <a:solidFill>
                            <a:schemeClr val="tx1"/>
                          </a:solidFill>
                          <a:latin typeface="Arial" pitchFamily="34" charset="0"/>
                          <a:ea typeface="+mn-ea"/>
                          <a:cs typeface="Arial" pitchFamily="34" charset="0"/>
                        </a:rPr>
                        <a:t>117</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r>
              <a:tr h="46396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n-MN" sz="1400" u="none" kern="1200" baseline="0" dirty="0" smtClean="0">
                          <a:solidFill>
                            <a:schemeClr val="dk1"/>
                          </a:solidFill>
                          <a:latin typeface="Arial" pitchFamily="34" charset="0"/>
                          <a:ea typeface="Calibri"/>
                          <a:cs typeface="Arial" pitchFamily="34" charset="0"/>
                        </a:rPr>
                        <a:t>3</a:t>
                      </a:r>
                      <a:endParaRPr lang="en-US" sz="1400" u="none" kern="1200" baseline="0" dirty="0" smtClean="0">
                        <a:solidFill>
                          <a:schemeClr val="dk1"/>
                        </a:solidFill>
                        <a:latin typeface="Arial" pitchFamily="34" charset="0"/>
                        <a:ea typeface="Calibri"/>
                        <a:cs typeface="Arial" pitchFamily="34" charset="0"/>
                      </a:endParaRPr>
                    </a:p>
                  </a:txBody>
                  <a:tcPr marL="68580" marR="68580" marT="0" marB="0" anchor="ctr"/>
                </a:tc>
                <a:tc>
                  <a:txBody>
                    <a:bodyPr/>
                    <a:lstStyle/>
                    <a:p>
                      <a:pPr algn="just"/>
                      <a:r>
                        <a:rPr lang="mn-MN" sz="1400" b="0" kern="1200" cap="none" baseline="0" dirty="0" smtClean="0">
                          <a:solidFill>
                            <a:schemeClr val="tx1"/>
                          </a:solidFill>
                          <a:latin typeface="Arial" pitchFamily="34" charset="0"/>
                          <a:ea typeface="+mn-ea"/>
                          <a:cs typeface="Arial" pitchFamily="34" charset="0"/>
                        </a:rPr>
                        <a:t>Дунд гол дээрх хуучин гүүр буулгах</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2018/04/15</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2018/04/28</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algn="ctr"/>
                      <a:r>
                        <a:rPr lang="mn-MN" sz="1400" b="0" kern="1200" cap="none" baseline="0" dirty="0" smtClean="0">
                          <a:solidFill>
                            <a:schemeClr val="tx1"/>
                          </a:solidFill>
                          <a:latin typeface="Arial" pitchFamily="34" charset="0"/>
                          <a:ea typeface="+mn-ea"/>
                          <a:cs typeface="Arial" pitchFamily="34" charset="0"/>
                        </a:rPr>
                        <a:t>14</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extLst>
                  <a:ext uri="{0D108BD9-81ED-4DB2-BD59-A6C34878D82A}">
                    <a16:rowId xmlns:a16="http://schemas.microsoft.com/office/drawing/2014/main" xmlns="" val="10004"/>
                  </a:ext>
                </a:extLst>
              </a:tr>
              <a:tr h="463968">
                <a:tc>
                  <a:txBody>
                    <a:bodyPr/>
                    <a:lstStyle/>
                    <a:p>
                      <a:pPr marL="0" marR="0" algn="ctr">
                        <a:lnSpc>
                          <a:spcPct val="115000"/>
                        </a:lnSpc>
                        <a:spcBef>
                          <a:spcPts val="0"/>
                        </a:spcBef>
                        <a:spcAft>
                          <a:spcPts val="0"/>
                        </a:spcAft>
                      </a:pPr>
                      <a:r>
                        <a:rPr lang="mn-MN" sz="1400" u="none" dirty="0" smtClean="0">
                          <a:latin typeface="Arial" pitchFamily="34" charset="0"/>
                          <a:ea typeface="Calibri"/>
                          <a:cs typeface="Arial" pitchFamily="34" charset="0"/>
                        </a:rPr>
                        <a:t>4</a:t>
                      </a:r>
                      <a:endParaRPr lang="en-US" sz="1400" u="none" dirty="0">
                        <a:latin typeface="Arial" pitchFamily="34" charset="0"/>
                        <a:ea typeface="Calibri"/>
                        <a:cs typeface="Arial" pitchFamily="34" charset="0"/>
                      </a:endParaRPr>
                    </a:p>
                  </a:txBody>
                  <a:tcPr marL="68580" marR="68580" marT="0" marB="0" anchor="ctr"/>
                </a:tc>
                <a:tc>
                  <a:txBody>
                    <a:bodyPr/>
                    <a:lstStyle/>
                    <a:p>
                      <a:pPr algn="just"/>
                      <a:r>
                        <a:rPr lang="mn-MN" sz="1400" b="0" kern="1200" cap="none" baseline="0" dirty="0" smtClean="0">
                          <a:solidFill>
                            <a:schemeClr val="tx1"/>
                          </a:solidFill>
                          <a:latin typeface="Arial" pitchFamily="34" charset="0"/>
                          <a:ea typeface="+mn-ea"/>
                          <a:cs typeface="Arial" pitchFamily="34" charset="0"/>
                        </a:rPr>
                        <a:t>Үндсэн гадсан суурийн ажил</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c>
                  <a:txBody>
                    <a:bodyPr/>
                    <a:lstStyle/>
                    <a:p>
                      <a:pPr algn="ctr"/>
                      <a:r>
                        <a:rPr lang="mn-MN" sz="1400" b="0" kern="1200" cap="none" baseline="0" dirty="0" smtClean="0">
                          <a:solidFill>
                            <a:schemeClr val="tx1"/>
                          </a:solidFill>
                          <a:latin typeface="Arial" pitchFamily="34" charset="0"/>
                          <a:ea typeface="+mn-ea"/>
                          <a:cs typeface="Arial" pitchFamily="34" charset="0"/>
                        </a:rPr>
                        <a:t>2018/04/05</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2018/07/13</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100</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r>
              <a:tr h="649105">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u="none" dirty="0" smtClean="0">
                          <a:latin typeface="Arial" pitchFamily="34" charset="0"/>
                          <a:ea typeface="Calibri"/>
                          <a:cs typeface="Arial" pitchFamily="34" charset="0"/>
                        </a:rPr>
                        <a:t>5</a:t>
                      </a:r>
                      <a:endParaRPr lang="en-US" sz="1400" u="none" dirty="0" smtClean="0">
                        <a:latin typeface="Arial" pitchFamily="34" charset="0"/>
                        <a:ea typeface="Calibri"/>
                        <a:cs typeface="Arial" pitchFamily="34" charset="0"/>
                      </a:endParaRPr>
                    </a:p>
                  </a:txBody>
                  <a:tcPr marL="68580" marR="68580" marT="0" marB="0" anchor="ctr"/>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Үндсэн гүүрийн доод байгууламжийн ажил</a:t>
                      </a:r>
                    </a:p>
                    <a:p>
                      <a:pPr marL="0" marR="0" indent="0" algn="just"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/тулгуур, захын тулгуур, ригель, тулах дэр/</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2018/04/24</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2018/08/21</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mn-MN" sz="1400" b="0" kern="1200" cap="none" baseline="0" dirty="0" smtClean="0">
                          <a:solidFill>
                            <a:schemeClr val="tx1"/>
                          </a:solidFill>
                          <a:latin typeface="Arial" pitchFamily="34" charset="0"/>
                          <a:ea typeface="+mn-ea"/>
                          <a:cs typeface="Arial" pitchFamily="34" charset="0"/>
                        </a:rPr>
                        <a:t>120</a:t>
                      </a:r>
                      <a:endParaRPr lang="en-US" sz="1400" b="0" kern="1200" cap="none" baseline="0" dirty="0" smtClean="0">
                        <a:solidFill>
                          <a:schemeClr val="tx1"/>
                        </a:solidFill>
                        <a:latin typeface="Arial" pitchFamily="34" charset="0"/>
                        <a:ea typeface="+mn-ea"/>
                        <a:cs typeface="Arial" pitchFamily="34" charset="0"/>
                      </a:endParaRPr>
                    </a:p>
                  </a:txBody>
                  <a:tcPr marL="68580" marR="68580" marT="0" marB="0" anchor="ctr"/>
                </a:tc>
              </a:tr>
              <a:tr h="846658">
                <a:tc>
                  <a:txBody>
                    <a:bodyPr/>
                    <a:lstStyle/>
                    <a:p>
                      <a:pPr marL="0" marR="0" algn="ctr">
                        <a:lnSpc>
                          <a:spcPct val="115000"/>
                        </a:lnSpc>
                        <a:spcBef>
                          <a:spcPts val="0"/>
                        </a:spcBef>
                        <a:spcAft>
                          <a:spcPts val="0"/>
                        </a:spcAft>
                      </a:pPr>
                      <a:r>
                        <a:rPr lang="mn-MN" sz="1400" u="none" dirty="0" smtClean="0">
                          <a:latin typeface="Arial" pitchFamily="34" charset="0"/>
                          <a:ea typeface="Calibri"/>
                          <a:cs typeface="Arial" pitchFamily="34" charset="0"/>
                        </a:rPr>
                        <a:t>6</a:t>
                      </a:r>
                      <a:endParaRPr lang="en-US" sz="1400" u="none" dirty="0">
                        <a:latin typeface="Arial" pitchFamily="34" charset="0"/>
                        <a:ea typeface="Calibri"/>
                        <a:cs typeface="Arial" pitchFamily="34" charset="0"/>
                      </a:endParaRPr>
                    </a:p>
                  </a:txBody>
                  <a:tcPr marL="68580" marR="68580" marT="0" marB="0" anchor="ctr"/>
                </a:tc>
                <a:tc>
                  <a:txBody>
                    <a:bodyPr/>
                    <a:lstStyle/>
                    <a:p>
                      <a:pPr algn="just"/>
                      <a:r>
                        <a:rPr lang="mn-MN" sz="1400" b="0" kern="1200" cap="none" baseline="0" dirty="0" smtClean="0">
                          <a:solidFill>
                            <a:schemeClr val="tx1"/>
                          </a:solidFill>
                          <a:latin typeface="Arial" pitchFamily="34" charset="0"/>
                          <a:ea typeface="+mn-ea"/>
                          <a:cs typeface="Arial" pitchFamily="34" charset="0"/>
                        </a:rPr>
                        <a:t>Гол гүүрийн дээд байгууламжийн ажил</a:t>
                      </a:r>
                    </a:p>
                    <a:p>
                      <a:pPr algn="just"/>
                      <a:r>
                        <a:rPr lang="mn-MN" sz="1400" b="0" kern="1200" cap="none" baseline="0" dirty="0" smtClean="0">
                          <a:solidFill>
                            <a:schemeClr val="tx1"/>
                          </a:solidFill>
                          <a:latin typeface="Arial" pitchFamily="34" charset="0"/>
                          <a:ea typeface="+mn-ea"/>
                          <a:cs typeface="Arial" pitchFamily="34" charset="0"/>
                        </a:rPr>
                        <a:t>/урьдчилж бэлдсэн дам нуруу, цутгамал дам нуруу/</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c>
                  <a:txBody>
                    <a:bodyPr/>
                    <a:lstStyle/>
                    <a:p>
                      <a:pPr algn="ctr"/>
                      <a:r>
                        <a:rPr lang="mn-MN" sz="1400" b="0" kern="1200" cap="none" baseline="0" dirty="0" smtClean="0">
                          <a:solidFill>
                            <a:schemeClr val="tx1"/>
                          </a:solidFill>
                          <a:latin typeface="Arial" pitchFamily="34" charset="0"/>
                          <a:ea typeface="+mn-ea"/>
                          <a:cs typeface="Arial" pitchFamily="34" charset="0"/>
                        </a:rPr>
                        <a:t>2018/06/09</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400" b="0" kern="1200" cap="none" baseline="0" dirty="0" smtClean="0">
                          <a:solidFill>
                            <a:schemeClr val="tx1"/>
                          </a:solidFill>
                          <a:latin typeface="Arial" pitchFamily="34" charset="0"/>
                          <a:ea typeface="+mn-ea"/>
                          <a:cs typeface="Arial" pitchFamily="34" charset="0"/>
                        </a:rPr>
                        <a:t>2018/10/06</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400" b="0" kern="1200" cap="none" baseline="0" dirty="0" smtClean="0">
                          <a:solidFill>
                            <a:schemeClr val="tx1"/>
                          </a:solidFill>
                          <a:latin typeface="Arial" pitchFamily="34" charset="0"/>
                          <a:ea typeface="+mn-ea"/>
                          <a:cs typeface="Arial" pitchFamily="34" charset="0"/>
                        </a:rPr>
                        <a:t>120</a:t>
                      </a:r>
                      <a:endParaRPr lang="en-US" sz="1400" b="0" kern="1200" cap="none" baseline="0" dirty="0">
                        <a:solidFill>
                          <a:schemeClr val="tx1"/>
                        </a:solidFill>
                        <a:latin typeface="Arial" pitchFamily="34" charset="0"/>
                        <a:ea typeface="+mn-ea"/>
                        <a:cs typeface="Arial" pitchFamily="34" charset="0"/>
                      </a:endParaRPr>
                    </a:p>
                  </a:txBody>
                  <a:tcPr marL="68580" marR="68580" marT="0" marB="0" anchor="ctr"/>
                </a:tc>
              </a:tr>
            </a:tbl>
          </a:graphicData>
        </a:graphic>
      </p:graphicFrame>
    </p:spTree>
    <p:extLst>
      <p:ext uri="{BB962C8B-B14F-4D97-AF65-F5344CB8AC3E}">
        <p14:creationId xmlns:p14="http://schemas.microsoft.com/office/powerpoint/2010/main" val="3912800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57150"/>
            <a:ext cx="6248400" cy="495853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mn-MN" sz="1800" b="1" cap="all" dirty="0" smtClean="0">
                <a:solidFill>
                  <a:schemeClr val="tx1"/>
                </a:solidFill>
                <a:latin typeface="Arial" pitchFamily="34" charset="0"/>
                <a:cs typeface="Arial" pitchFamily="34" charset="0"/>
              </a:rPr>
              <a:t>төлөвлөж буй </a:t>
            </a:r>
            <a:r>
              <a:rPr lang="mn-MN" sz="1800" b="1" u="sng" cap="all" dirty="0" smtClean="0">
                <a:solidFill>
                  <a:srgbClr val="FF0000"/>
                </a:solidFill>
                <a:latin typeface="Arial" pitchFamily="34" charset="0"/>
                <a:cs typeface="Arial" pitchFamily="34" charset="0"/>
              </a:rPr>
              <a:t>түр замын </a:t>
            </a:r>
            <a:r>
              <a:rPr lang="mn-MN" sz="1800" b="1" cap="all" dirty="0" smtClean="0">
                <a:solidFill>
                  <a:schemeClr val="tx1"/>
                </a:solidFill>
                <a:latin typeface="Arial" pitchFamily="34" charset="0"/>
                <a:cs typeface="Arial" pitchFamily="34" charset="0"/>
              </a:rPr>
              <a:t>байршил</a:t>
            </a:r>
            <a:endParaRPr lang="en-US" sz="1800" dirty="0" smtClean="0"/>
          </a:p>
        </p:txBody>
      </p:sp>
      <p:pic>
        <p:nvPicPr>
          <p:cNvPr id="4" name="Picture 3" descr="plan-Layout1.jpg"/>
          <p:cNvPicPr>
            <a:picLocks noChangeAspect="1"/>
          </p:cNvPicPr>
          <p:nvPr/>
        </p:nvPicPr>
        <p:blipFill>
          <a:blip r:embed="rId2"/>
          <a:stretch>
            <a:fillRect/>
          </a:stretch>
        </p:blipFill>
        <p:spPr>
          <a:xfrm>
            <a:off x="25889" y="586912"/>
            <a:ext cx="7812437" cy="4505218"/>
          </a:xfrm>
          <a:prstGeom prst="rect">
            <a:avLst/>
          </a:prstGeom>
        </p:spPr>
      </p:pic>
      <p:sp>
        <p:nvSpPr>
          <p:cNvPr id="6" name="Rectangle 5"/>
          <p:cNvSpPr/>
          <p:nvPr/>
        </p:nvSpPr>
        <p:spPr>
          <a:xfrm>
            <a:off x="7924800" y="611098"/>
            <a:ext cx="1143000" cy="4419600"/>
          </a:xfrm>
          <a:prstGeom prst="rect">
            <a:avLst/>
          </a:prstGeom>
        </p:spPr>
        <p:style>
          <a:lnRef idx="0">
            <a:schemeClr val="accent5"/>
          </a:lnRef>
          <a:fillRef idx="3">
            <a:schemeClr val="accent5"/>
          </a:fillRef>
          <a:effectRef idx="3">
            <a:schemeClr val="accent5"/>
          </a:effectRef>
          <a:fontRef idx="minor">
            <a:schemeClr val="lt1"/>
          </a:fontRef>
        </p:style>
        <p:txBody>
          <a:bodyPr rtlCol="0" anchor="t"/>
          <a:lstStyle/>
          <a:p>
            <a:pPr algn="ctr"/>
            <a:r>
              <a:rPr lang="mn-MN" b="1" dirty="0" smtClean="0">
                <a:solidFill>
                  <a:schemeClr val="tx1"/>
                </a:solidFill>
                <a:latin typeface="Arial" pitchFamily="34" charset="0"/>
                <a:cs typeface="Arial" pitchFamily="34" charset="0"/>
              </a:rPr>
              <a:t>Тайлбар:</a:t>
            </a:r>
            <a:endParaRPr lang="en-US" b="1" dirty="0">
              <a:solidFill>
                <a:schemeClr val="tx1"/>
              </a:solidFill>
              <a:latin typeface="Arial" pitchFamily="34" charset="0"/>
              <a:cs typeface="Arial" pitchFamily="34" charset="0"/>
            </a:endParaRPr>
          </a:p>
        </p:txBody>
      </p:sp>
      <p:sp>
        <p:nvSpPr>
          <p:cNvPr id="7" name="Rectangular Callout 6"/>
          <p:cNvSpPr/>
          <p:nvPr/>
        </p:nvSpPr>
        <p:spPr>
          <a:xfrm>
            <a:off x="6858000" y="4476750"/>
            <a:ext cx="7620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Цэцэрлэгт хүрээлэн</a:t>
            </a:r>
            <a:endParaRPr lang="en-US" sz="800" b="1" dirty="0" smtClean="0">
              <a:solidFill>
                <a:schemeClr val="tx1"/>
              </a:solidFill>
              <a:latin typeface="Arial" pitchFamily="34" charset="0"/>
              <a:cs typeface="Arial" pitchFamily="34" charset="0"/>
            </a:endParaRPr>
          </a:p>
        </p:txBody>
      </p:sp>
      <p:sp>
        <p:nvSpPr>
          <p:cNvPr id="8" name="Rectangular Callout 7"/>
          <p:cNvSpPr/>
          <p:nvPr/>
        </p:nvSpPr>
        <p:spPr>
          <a:xfrm rot="20766524">
            <a:off x="5625857" y="3914242"/>
            <a:ext cx="914400" cy="304800"/>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Нийслэл хүрээ өргөн чөлөө </a:t>
            </a:r>
            <a:endParaRPr lang="en-US" sz="800" b="1" dirty="0" smtClean="0">
              <a:solidFill>
                <a:schemeClr val="tx1"/>
              </a:solidFill>
              <a:latin typeface="Arial" pitchFamily="34" charset="0"/>
              <a:cs typeface="Arial" pitchFamily="34" charset="0"/>
            </a:endParaRPr>
          </a:p>
        </p:txBody>
      </p:sp>
      <p:sp>
        <p:nvSpPr>
          <p:cNvPr id="9" name="Rectangular Callout 8"/>
          <p:cNvSpPr/>
          <p:nvPr/>
        </p:nvSpPr>
        <p:spPr>
          <a:xfrm>
            <a:off x="3286874" y="2419350"/>
            <a:ext cx="685800" cy="381000"/>
          </a:xfrm>
          <a:prstGeom prst="wedgeRectCallout">
            <a:avLst>
              <a:gd name="adj1" fmla="val 74834"/>
              <a:gd name="adj2" fmla="val -66938"/>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mn-MN" sz="1000" b="1" dirty="0" smtClean="0">
                <a:solidFill>
                  <a:schemeClr val="tx1"/>
                </a:solidFill>
                <a:latin typeface="Arial" pitchFamily="34" charset="0"/>
                <a:cs typeface="Arial" pitchFamily="34" charset="0"/>
              </a:rPr>
              <a:t>Гүүрэн гарц</a:t>
            </a:r>
            <a:endParaRPr lang="en-US" sz="1000" b="1" dirty="0">
              <a:solidFill>
                <a:schemeClr val="tx1"/>
              </a:solidFill>
              <a:latin typeface="Arial" pitchFamily="34" charset="0"/>
              <a:cs typeface="Arial" pitchFamily="34" charset="0"/>
            </a:endParaRPr>
          </a:p>
        </p:txBody>
      </p:sp>
      <p:sp>
        <p:nvSpPr>
          <p:cNvPr id="10" name="Rectangular Callout 9"/>
          <p:cNvSpPr/>
          <p:nvPr/>
        </p:nvSpPr>
        <p:spPr>
          <a:xfrm>
            <a:off x="5653763" y="3299814"/>
            <a:ext cx="755831" cy="304800"/>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Хүннүгийн гудамж</a:t>
            </a:r>
            <a:endParaRPr lang="en-US" sz="800" b="1" dirty="0" smtClean="0">
              <a:solidFill>
                <a:schemeClr val="tx1"/>
              </a:solidFill>
              <a:latin typeface="Arial" pitchFamily="34" charset="0"/>
              <a:cs typeface="Arial" pitchFamily="34" charset="0"/>
            </a:endParaRPr>
          </a:p>
        </p:txBody>
      </p:sp>
      <p:sp>
        <p:nvSpPr>
          <p:cNvPr id="11" name="Rectangular Callout 10"/>
          <p:cNvSpPr/>
          <p:nvPr/>
        </p:nvSpPr>
        <p:spPr>
          <a:xfrm rot="507009">
            <a:off x="5867400" y="2343150"/>
            <a:ext cx="755831" cy="152400"/>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Нарны зам</a:t>
            </a:r>
            <a:endParaRPr lang="en-US" sz="800" b="1" dirty="0" smtClean="0">
              <a:solidFill>
                <a:schemeClr val="tx1"/>
              </a:solidFill>
              <a:latin typeface="Arial" pitchFamily="34" charset="0"/>
              <a:cs typeface="Arial" pitchFamily="34" charset="0"/>
            </a:endParaRPr>
          </a:p>
        </p:txBody>
      </p:sp>
      <p:sp>
        <p:nvSpPr>
          <p:cNvPr id="12" name="Rectangular Callout 11"/>
          <p:cNvSpPr/>
          <p:nvPr/>
        </p:nvSpPr>
        <p:spPr>
          <a:xfrm rot="507009">
            <a:off x="540495" y="1635857"/>
            <a:ext cx="755831" cy="152400"/>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Нарны зам</a:t>
            </a:r>
            <a:endParaRPr lang="en-US" sz="800" b="1" dirty="0" smtClean="0">
              <a:solidFill>
                <a:schemeClr val="tx1"/>
              </a:solidFill>
              <a:latin typeface="Arial" pitchFamily="34" charset="0"/>
              <a:cs typeface="Arial" pitchFamily="34" charset="0"/>
            </a:endParaRPr>
          </a:p>
        </p:txBody>
      </p:sp>
      <p:sp>
        <p:nvSpPr>
          <p:cNvPr id="13" name="Rectangular Callout 12"/>
          <p:cNvSpPr/>
          <p:nvPr/>
        </p:nvSpPr>
        <p:spPr>
          <a:xfrm rot="507009">
            <a:off x="5684435" y="1264121"/>
            <a:ext cx="1102107" cy="183989"/>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Дамдинсүрэнгийн гудамж</a:t>
            </a:r>
            <a:endParaRPr lang="en-US" sz="800" b="1" dirty="0" smtClean="0">
              <a:solidFill>
                <a:schemeClr val="tx1"/>
              </a:solidFill>
              <a:latin typeface="Arial" pitchFamily="34" charset="0"/>
              <a:cs typeface="Arial" pitchFamily="34" charset="0"/>
            </a:endParaRPr>
          </a:p>
        </p:txBody>
      </p:sp>
      <p:sp>
        <p:nvSpPr>
          <p:cNvPr id="14" name="Rectangular Callout 13"/>
          <p:cNvSpPr/>
          <p:nvPr/>
        </p:nvSpPr>
        <p:spPr>
          <a:xfrm rot="231634">
            <a:off x="2597254" y="3053554"/>
            <a:ext cx="738181" cy="216619"/>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Гандигийн гудамж</a:t>
            </a:r>
            <a:endParaRPr lang="en-US" sz="800" b="1" dirty="0" smtClean="0">
              <a:solidFill>
                <a:schemeClr val="tx1"/>
              </a:solidFill>
              <a:latin typeface="Arial" pitchFamily="34" charset="0"/>
              <a:cs typeface="Arial" pitchFamily="34" charset="0"/>
            </a:endParaRPr>
          </a:p>
        </p:txBody>
      </p:sp>
      <p:sp>
        <p:nvSpPr>
          <p:cNvPr id="15" name="Rectangular Callout 14"/>
          <p:cNvSpPr/>
          <p:nvPr/>
        </p:nvSpPr>
        <p:spPr>
          <a:xfrm rot="231634">
            <a:off x="768531" y="3551097"/>
            <a:ext cx="671574" cy="216619"/>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120-н уулзвар</a:t>
            </a:r>
            <a:endParaRPr lang="en-US" sz="800" b="1" dirty="0" smtClean="0">
              <a:solidFill>
                <a:schemeClr val="tx1"/>
              </a:solidFill>
              <a:latin typeface="Arial" pitchFamily="34" charset="0"/>
              <a:cs typeface="Arial" pitchFamily="34" charset="0"/>
            </a:endParaRPr>
          </a:p>
        </p:txBody>
      </p:sp>
      <p:sp>
        <p:nvSpPr>
          <p:cNvPr id="16" name="Rectangular Callout 15"/>
          <p:cNvSpPr/>
          <p:nvPr/>
        </p:nvSpPr>
        <p:spPr>
          <a:xfrm rot="17586538">
            <a:off x="2067068" y="905608"/>
            <a:ext cx="833049" cy="216619"/>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Чингисийн өргөн чөлөө</a:t>
            </a:r>
            <a:endParaRPr lang="en-US" sz="800" b="1" dirty="0" smtClean="0">
              <a:solidFill>
                <a:schemeClr val="tx1"/>
              </a:solidFill>
              <a:latin typeface="Arial" pitchFamily="34" charset="0"/>
              <a:cs typeface="Arial" pitchFamily="34" charset="0"/>
            </a:endParaRPr>
          </a:p>
        </p:txBody>
      </p:sp>
      <p:sp>
        <p:nvSpPr>
          <p:cNvPr id="17" name="Rectangular Callout 16"/>
          <p:cNvSpPr/>
          <p:nvPr/>
        </p:nvSpPr>
        <p:spPr>
          <a:xfrm rot="16981227">
            <a:off x="684772" y="4413052"/>
            <a:ext cx="833049" cy="216619"/>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Зайсангийн гудамж</a:t>
            </a:r>
            <a:endParaRPr lang="en-US" sz="800" b="1" dirty="0" smtClean="0">
              <a:solidFill>
                <a:schemeClr val="tx1"/>
              </a:solidFill>
              <a:latin typeface="Arial" pitchFamily="34" charset="0"/>
              <a:cs typeface="Arial" pitchFamily="34" charset="0"/>
            </a:endParaRPr>
          </a:p>
        </p:txBody>
      </p:sp>
      <p:sp>
        <p:nvSpPr>
          <p:cNvPr id="18" name="Rectangular Callout 17"/>
          <p:cNvSpPr/>
          <p:nvPr/>
        </p:nvSpPr>
        <p:spPr>
          <a:xfrm rot="4225351">
            <a:off x="3209044" y="889501"/>
            <a:ext cx="785193" cy="216619"/>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Олимпийн гудамж</a:t>
            </a:r>
            <a:endParaRPr lang="en-US" sz="800" b="1" dirty="0" smtClean="0">
              <a:solidFill>
                <a:schemeClr val="tx1"/>
              </a:solidFill>
              <a:latin typeface="Arial" pitchFamily="34" charset="0"/>
              <a:cs typeface="Arial" pitchFamily="34" charset="0"/>
            </a:endParaRPr>
          </a:p>
        </p:txBody>
      </p:sp>
      <p:sp>
        <p:nvSpPr>
          <p:cNvPr id="19" name="Rectangular Callout 18"/>
          <p:cNvSpPr/>
          <p:nvPr/>
        </p:nvSpPr>
        <p:spPr>
          <a:xfrm rot="3807165">
            <a:off x="4757683" y="4479997"/>
            <a:ext cx="877522" cy="292949"/>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Их Монголын гудамж</a:t>
            </a:r>
            <a:endParaRPr lang="en-US" sz="800" b="1" dirty="0" smtClean="0">
              <a:solidFill>
                <a:schemeClr val="tx1"/>
              </a:solidFill>
              <a:latin typeface="Arial" pitchFamily="34" charset="0"/>
              <a:cs typeface="Arial" pitchFamily="34" charset="0"/>
            </a:endParaRPr>
          </a:p>
        </p:txBody>
      </p:sp>
      <p:sp>
        <p:nvSpPr>
          <p:cNvPr id="20" name="Rectangular Callout 19"/>
          <p:cNvSpPr/>
          <p:nvPr/>
        </p:nvSpPr>
        <p:spPr>
          <a:xfrm rot="255790">
            <a:off x="2456279" y="4177946"/>
            <a:ext cx="914400" cy="304800"/>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Нийслэл хүрээ өргөн чөлөө </a:t>
            </a:r>
            <a:endParaRPr lang="en-US" sz="800" b="1" dirty="0" smtClean="0">
              <a:solidFill>
                <a:schemeClr val="tx1"/>
              </a:solidFill>
              <a:latin typeface="Arial" pitchFamily="34" charset="0"/>
              <a:cs typeface="Arial" pitchFamily="34" charset="0"/>
            </a:endParaRPr>
          </a:p>
        </p:txBody>
      </p:sp>
      <p:sp>
        <p:nvSpPr>
          <p:cNvPr id="21" name="Rectangular Callout 20"/>
          <p:cNvSpPr/>
          <p:nvPr/>
        </p:nvSpPr>
        <p:spPr>
          <a:xfrm rot="5119374">
            <a:off x="4860098" y="1583112"/>
            <a:ext cx="652205" cy="393984"/>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Авто замчдын гудамж</a:t>
            </a:r>
            <a:endParaRPr lang="en-US" sz="800" b="1" dirty="0" smtClean="0">
              <a:solidFill>
                <a:schemeClr val="tx1"/>
              </a:solidFill>
              <a:latin typeface="Arial" pitchFamily="34" charset="0"/>
              <a:cs typeface="Arial" pitchFamily="34" charset="0"/>
            </a:endParaRPr>
          </a:p>
        </p:txBody>
      </p:sp>
      <p:sp>
        <p:nvSpPr>
          <p:cNvPr id="22" name="Rectangular Callout 21"/>
          <p:cNvSpPr/>
          <p:nvPr/>
        </p:nvSpPr>
        <p:spPr>
          <a:xfrm>
            <a:off x="7030948" y="2058898"/>
            <a:ext cx="7620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Нарантуул ОУХТ</a:t>
            </a:r>
            <a:endParaRPr lang="en-US" sz="800" b="1" dirty="0" smtClean="0">
              <a:solidFill>
                <a:schemeClr val="tx1"/>
              </a:solidFill>
              <a:latin typeface="Arial" pitchFamily="34" charset="0"/>
              <a:cs typeface="Arial" pitchFamily="34" charset="0"/>
            </a:endParaRPr>
          </a:p>
        </p:txBody>
      </p:sp>
      <p:sp>
        <p:nvSpPr>
          <p:cNvPr id="23" name="Rectangular Callout 22"/>
          <p:cNvSpPr/>
          <p:nvPr/>
        </p:nvSpPr>
        <p:spPr>
          <a:xfrm>
            <a:off x="3266326" y="4888572"/>
            <a:ext cx="838200" cy="1524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Хүннү 2222</a:t>
            </a:r>
            <a:endParaRPr lang="en-US" sz="800" b="1" dirty="0" smtClean="0">
              <a:solidFill>
                <a:schemeClr val="tx1"/>
              </a:solidFill>
              <a:latin typeface="Arial" pitchFamily="34" charset="0"/>
              <a:cs typeface="Arial" pitchFamily="34" charset="0"/>
            </a:endParaRPr>
          </a:p>
        </p:txBody>
      </p:sp>
      <p:sp>
        <p:nvSpPr>
          <p:cNvPr id="24" name="Rectangular Callout 23"/>
          <p:cNvSpPr/>
          <p:nvPr/>
        </p:nvSpPr>
        <p:spPr>
          <a:xfrm>
            <a:off x="1783422" y="4882580"/>
            <a:ext cx="782548" cy="172948"/>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Уд.академи</a:t>
            </a:r>
            <a:endParaRPr lang="en-US" sz="800" b="1" dirty="0" smtClean="0">
              <a:solidFill>
                <a:schemeClr val="tx1"/>
              </a:solidFill>
              <a:latin typeface="Arial" pitchFamily="34" charset="0"/>
              <a:cs typeface="Arial" pitchFamily="34" charset="0"/>
            </a:endParaRPr>
          </a:p>
        </p:txBody>
      </p:sp>
      <p:sp>
        <p:nvSpPr>
          <p:cNvPr id="25" name="Rectangular Callout 24"/>
          <p:cNvSpPr/>
          <p:nvPr/>
        </p:nvSpPr>
        <p:spPr>
          <a:xfrm>
            <a:off x="2362200" y="3486150"/>
            <a:ext cx="782548"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Төв цэнгэлдэх</a:t>
            </a:r>
            <a:endParaRPr lang="en-US" sz="800" b="1" dirty="0" smtClean="0">
              <a:solidFill>
                <a:schemeClr val="tx1"/>
              </a:solidFill>
              <a:latin typeface="Arial" pitchFamily="34" charset="0"/>
              <a:cs typeface="Arial" pitchFamily="34" charset="0"/>
            </a:endParaRPr>
          </a:p>
        </p:txBody>
      </p:sp>
      <p:sp>
        <p:nvSpPr>
          <p:cNvPr id="26" name="Rectangular Callout 25"/>
          <p:cNvSpPr/>
          <p:nvPr/>
        </p:nvSpPr>
        <p:spPr>
          <a:xfrm>
            <a:off x="3048000" y="1657350"/>
            <a:ext cx="6096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ҮСАХ</a:t>
            </a:r>
            <a:endParaRPr lang="en-US" sz="800" b="1" dirty="0" smtClean="0">
              <a:solidFill>
                <a:schemeClr val="tx1"/>
              </a:solidFill>
              <a:latin typeface="Arial" pitchFamily="34" charset="0"/>
              <a:cs typeface="Arial" pitchFamily="34" charset="0"/>
            </a:endParaRPr>
          </a:p>
        </p:txBody>
      </p:sp>
      <p:sp>
        <p:nvSpPr>
          <p:cNvPr id="27" name="Rectangular Callout 26"/>
          <p:cNvSpPr/>
          <p:nvPr/>
        </p:nvSpPr>
        <p:spPr>
          <a:xfrm>
            <a:off x="3871644" y="3897972"/>
            <a:ext cx="609600" cy="1524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Орчлон</a:t>
            </a:r>
            <a:endParaRPr lang="en-US" sz="800" b="1" dirty="0" smtClean="0">
              <a:solidFill>
                <a:schemeClr val="tx1"/>
              </a:solidFill>
              <a:latin typeface="Arial" pitchFamily="34" charset="0"/>
              <a:cs typeface="Arial" pitchFamily="34" charset="0"/>
            </a:endParaRPr>
          </a:p>
        </p:txBody>
      </p:sp>
      <p:sp>
        <p:nvSpPr>
          <p:cNvPr id="28" name="Rectangular Callout 27"/>
          <p:cNvSpPr/>
          <p:nvPr/>
        </p:nvSpPr>
        <p:spPr>
          <a:xfrm rot="16726701">
            <a:off x="6856913" y="990967"/>
            <a:ext cx="1007428" cy="292949"/>
          </a:xfrm>
          <a:prstGeom prst="wedgeRectCallout">
            <a:avLst>
              <a:gd name="adj1" fmla="val 49836"/>
              <a:gd name="adj2" fmla="val 42500"/>
            </a:avLst>
          </a:prstGeom>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Намьяанжугийн удамж</a:t>
            </a:r>
            <a:endParaRPr lang="en-US" sz="800" b="1" dirty="0" smtClean="0">
              <a:solidFill>
                <a:schemeClr val="tx1"/>
              </a:solidFill>
              <a:latin typeface="Arial" pitchFamily="34" charset="0"/>
              <a:cs typeface="Arial" pitchFamily="34" charset="0"/>
            </a:endParaRPr>
          </a:p>
        </p:txBody>
      </p:sp>
      <p:sp>
        <p:nvSpPr>
          <p:cNvPr id="31" name="Oval 30"/>
          <p:cNvSpPr/>
          <p:nvPr/>
        </p:nvSpPr>
        <p:spPr>
          <a:xfrm>
            <a:off x="2686050" y="2495550"/>
            <a:ext cx="24765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n-MN" sz="1200" b="1" dirty="0" smtClean="0">
                <a:solidFill>
                  <a:schemeClr val="tx1"/>
                </a:solidFill>
                <a:latin typeface="Arial" pitchFamily="34" charset="0"/>
                <a:cs typeface="Arial" pitchFamily="34" charset="0"/>
              </a:rPr>
              <a:t>1</a:t>
            </a:r>
            <a:endParaRPr lang="en-US" sz="1200" b="1" dirty="0">
              <a:solidFill>
                <a:schemeClr val="tx1"/>
              </a:solidFill>
              <a:latin typeface="Arial" pitchFamily="34" charset="0"/>
              <a:cs typeface="Arial" pitchFamily="34" charset="0"/>
            </a:endParaRPr>
          </a:p>
        </p:txBody>
      </p:sp>
      <p:sp>
        <p:nvSpPr>
          <p:cNvPr id="32" name="Oval 31"/>
          <p:cNvSpPr/>
          <p:nvPr/>
        </p:nvSpPr>
        <p:spPr>
          <a:xfrm>
            <a:off x="3476625" y="3638550"/>
            <a:ext cx="24765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n-MN" sz="1200" b="1" dirty="0" smtClean="0">
                <a:solidFill>
                  <a:schemeClr val="tx1"/>
                </a:solidFill>
                <a:latin typeface="Arial" pitchFamily="34" charset="0"/>
                <a:cs typeface="Arial" pitchFamily="34" charset="0"/>
              </a:rPr>
              <a:t>2</a:t>
            </a:r>
            <a:endParaRPr lang="en-US" sz="1200" b="1" dirty="0">
              <a:solidFill>
                <a:schemeClr val="tx1"/>
              </a:solidFill>
              <a:latin typeface="Arial" pitchFamily="34" charset="0"/>
              <a:cs typeface="Arial" pitchFamily="34" charset="0"/>
            </a:endParaRPr>
          </a:p>
        </p:txBody>
      </p:sp>
      <p:sp>
        <p:nvSpPr>
          <p:cNvPr id="33" name="Oval 32"/>
          <p:cNvSpPr/>
          <p:nvPr/>
        </p:nvSpPr>
        <p:spPr>
          <a:xfrm>
            <a:off x="2895600" y="3790950"/>
            <a:ext cx="24765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n-MN" sz="1200" b="1" dirty="0" smtClean="0">
                <a:solidFill>
                  <a:schemeClr val="tx1"/>
                </a:solidFill>
                <a:latin typeface="Arial" pitchFamily="34" charset="0"/>
                <a:cs typeface="Arial" pitchFamily="34" charset="0"/>
              </a:rPr>
              <a:t>3</a:t>
            </a:r>
            <a:endParaRPr lang="en-US" sz="1200" b="1" dirty="0">
              <a:solidFill>
                <a:schemeClr val="tx1"/>
              </a:solidFill>
              <a:latin typeface="Arial" pitchFamily="34" charset="0"/>
              <a:cs typeface="Arial" pitchFamily="34" charset="0"/>
            </a:endParaRPr>
          </a:p>
        </p:txBody>
      </p:sp>
      <p:sp>
        <p:nvSpPr>
          <p:cNvPr id="34" name="Oval 33"/>
          <p:cNvSpPr/>
          <p:nvPr/>
        </p:nvSpPr>
        <p:spPr>
          <a:xfrm>
            <a:off x="1905000" y="3714750"/>
            <a:ext cx="24765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n-MN" sz="1200" b="1" dirty="0" smtClean="0">
                <a:solidFill>
                  <a:schemeClr val="tx1"/>
                </a:solidFill>
                <a:latin typeface="Arial" pitchFamily="34" charset="0"/>
                <a:cs typeface="Arial" pitchFamily="34" charset="0"/>
              </a:rPr>
              <a:t>4</a:t>
            </a:r>
            <a:endParaRPr lang="en-US" sz="1200" b="1" dirty="0">
              <a:solidFill>
                <a:schemeClr val="tx1"/>
              </a:solidFill>
              <a:latin typeface="Arial" pitchFamily="34" charset="0"/>
              <a:cs typeface="Arial" pitchFamily="34" charset="0"/>
            </a:endParaRPr>
          </a:p>
        </p:txBody>
      </p:sp>
      <p:sp>
        <p:nvSpPr>
          <p:cNvPr id="35" name="Oval 34"/>
          <p:cNvSpPr/>
          <p:nvPr/>
        </p:nvSpPr>
        <p:spPr>
          <a:xfrm>
            <a:off x="1981200" y="4324350"/>
            <a:ext cx="24765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n-MN" sz="1200" b="1" dirty="0" smtClean="0">
                <a:solidFill>
                  <a:schemeClr val="tx1"/>
                </a:solidFill>
                <a:latin typeface="Arial" pitchFamily="34" charset="0"/>
                <a:cs typeface="Arial" pitchFamily="34" charset="0"/>
              </a:rPr>
              <a:t>5</a:t>
            </a:r>
            <a:endParaRPr lang="en-US" sz="1200" b="1" dirty="0">
              <a:solidFill>
                <a:schemeClr val="tx1"/>
              </a:solidFill>
              <a:latin typeface="Arial" pitchFamily="34" charset="0"/>
              <a:cs typeface="Arial" pitchFamily="34" charset="0"/>
            </a:endParaRPr>
          </a:p>
        </p:txBody>
      </p:sp>
      <p:sp>
        <p:nvSpPr>
          <p:cNvPr id="36" name="Oval 35"/>
          <p:cNvSpPr/>
          <p:nvPr/>
        </p:nvSpPr>
        <p:spPr>
          <a:xfrm>
            <a:off x="4800600" y="2876550"/>
            <a:ext cx="24765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n-MN" sz="1200" b="1" dirty="0" smtClean="0">
                <a:solidFill>
                  <a:schemeClr val="tx1"/>
                </a:solidFill>
                <a:latin typeface="Arial" pitchFamily="34" charset="0"/>
                <a:cs typeface="Arial" pitchFamily="34" charset="0"/>
              </a:rPr>
              <a:t>6</a:t>
            </a:r>
            <a:endParaRPr lang="en-US" sz="1200" b="1" dirty="0">
              <a:solidFill>
                <a:schemeClr val="tx1"/>
              </a:solidFill>
              <a:latin typeface="Arial" pitchFamily="34" charset="0"/>
              <a:cs typeface="Arial" pitchFamily="34" charset="0"/>
            </a:endParaRPr>
          </a:p>
        </p:txBody>
      </p:sp>
      <p:sp>
        <p:nvSpPr>
          <p:cNvPr id="37" name="Oval 36"/>
          <p:cNvSpPr/>
          <p:nvPr/>
        </p:nvSpPr>
        <p:spPr>
          <a:xfrm>
            <a:off x="5029200" y="2495550"/>
            <a:ext cx="24765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n-MN" sz="1200" b="1" dirty="0" smtClean="0">
                <a:solidFill>
                  <a:schemeClr val="tx1"/>
                </a:solidFill>
                <a:latin typeface="Arial" pitchFamily="34" charset="0"/>
                <a:cs typeface="Arial" pitchFamily="34" charset="0"/>
              </a:rPr>
              <a:t>7</a:t>
            </a:r>
            <a:endParaRPr lang="en-US" sz="1200" b="1" dirty="0">
              <a:solidFill>
                <a:schemeClr val="tx1"/>
              </a:solidFill>
              <a:latin typeface="Arial" pitchFamily="34" charset="0"/>
              <a:cs typeface="Arial" pitchFamily="34" charset="0"/>
            </a:endParaRPr>
          </a:p>
        </p:txBody>
      </p:sp>
      <p:sp>
        <p:nvSpPr>
          <p:cNvPr id="38" name="Oval 37"/>
          <p:cNvSpPr/>
          <p:nvPr/>
        </p:nvSpPr>
        <p:spPr>
          <a:xfrm>
            <a:off x="5105400" y="666750"/>
            <a:ext cx="24765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n-MN" sz="1200" b="1" dirty="0" smtClean="0">
                <a:solidFill>
                  <a:schemeClr val="tx1"/>
                </a:solidFill>
                <a:latin typeface="Arial" pitchFamily="34" charset="0"/>
                <a:cs typeface="Arial" pitchFamily="34" charset="0"/>
              </a:rPr>
              <a:t>8</a:t>
            </a:r>
            <a:endParaRPr lang="en-US" sz="1200" b="1" dirty="0">
              <a:solidFill>
                <a:schemeClr val="tx1"/>
              </a:solidFill>
              <a:latin typeface="Arial" pitchFamily="34" charset="0"/>
              <a:cs typeface="Arial" pitchFamily="34" charset="0"/>
            </a:endParaRPr>
          </a:p>
        </p:txBody>
      </p:sp>
      <p:sp>
        <p:nvSpPr>
          <p:cNvPr id="39" name="Rectangle 38"/>
          <p:cNvSpPr/>
          <p:nvPr/>
        </p:nvSpPr>
        <p:spPr>
          <a:xfrm>
            <a:off x="8201025" y="1076325"/>
            <a:ext cx="6096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1" name="Straight Connector 40"/>
          <p:cNvCxnSpPr>
            <a:stCxn id="39" idx="1"/>
            <a:endCxn id="39" idx="3"/>
          </p:cNvCxnSpPr>
          <p:nvPr/>
        </p:nvCxnSpPr>
        <p:spPr>
          <a:xfrm rot="10800000" flipH="1">
            <a:off x="8201025" y="1228725"/>
            <a:ext cx="609600" cy="158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962900" y="1373098"/>
            <a:ext cx="1066801" cy="461665"/>
          </a:xfrm>
          <a:prstGeom prst="rect">
            <a:avLst/>
          </a:prstGeom>
          <a:noFill/>
        </p:spPr>
        <p:txBody>
          <a:bodyPr wrap="square" rtlCol="0">
            <a:spAutoFit/>
          </a:bodyPr>
          <a:lstStyle/>
          <a:p>
            <a:pPr algn="ctr"/>
            <a:r>
              <a:rPr lang="mn-MN" sz="1200" b="1" dirty="0" smtClean="0"/>
              <a:t>Зам хаах хэсэг</a:t>
            </a:r>
            <a:endParaRPr lang="en-US" sz="1200" b="1" dirty="0"/>
          </a:p>
        </p:txBody>
      </p:sp>
      <p:sp>
        <p:nvSpPr>
          <p:cNvPr id="43" name="Rectangle 42"/>
          <p:cNvSpPr/>
          <p:nvPr/>
        </p:nvSpPr>
        <p:spPr>
          <a:xfrm>
            <a:off x="8193747" y="1965175"/>
            <a:ext cx="6096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4" name="Straight Connector 43"/>
          <p:cNvCxnSpPr>
            <a:stCxn id="43" idx="1"/>
            <a:endCxn id="43" idx="3"/>
          </p:cNvCxnSpPr>
          <p:nvPr/>
        </p:nvCxnSpPr>
        <p:spPr>
          <a:xfrm rot="10800000" flipH="1">
            <a:off x="8193747" y="2117575"/>
            <a:ext cx="609600" cy="15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955622" y="2277041"/>
            <a:ext cx="1066801" cy="461665"/>
          </a:xfrm>
          <a:prstGeom prst="rect">
            <a:avLst/>
          </a:prstGeom>
          <a:noFill/>
        </p:spPr>
        <p:txBody>
          <a:bodyPr wrap="square" rtlCol="0">
            <a:spAutoFit/>
          </a:bodyPr>
          <a:lstStyle/>
          <a:p>
            <a:pPr algn="ctr"/>
            <a:r>
              <a:rPr lang="mn-MN" sz="1200" b="1" dirty="0" smtClean="0"/>
              <a:t>Төлөвлөж буй түр зам</a:t>
            </a:r>
            <a:endParaRPr lang="en-US" sz="1200" b="1" dirty="0"/>
          </a:p>
        </p:txBody>
      </p:sp>
      <p:sp>
        <p:nvSpPr>
          <p:cNvPr id="46" name="Rectangle 45"/>
          <p:cNvSpPr/>
          <p:nvPr/>
        </p:nvSpPr>
        <p:spPr>
          <a:xfrm>
            <a:off x="8193747" y="2897098"/>
            <a:ext cx="609600" cy="304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47" name="Straight Connector 46"/>
          <p:cNvCxnSpPr>
            <a:stCxn id="46" idx="1"/>
            <a:endCxn id="46" idx="3"/>
          </p:cNvCxnSpPr>
          <p:nvPr/>
        </p:nvCxnSpPr>
        <p:spPr>
          <a:xfrm rot="10800000" flipH="1">
            <a:off x="8193747" y="3049498"/>
            <a:ext cx="609600" cy="1588"/>
          </a:xfrm>
          <a:prstGeom prst="line">
            <a:avLst/>
          </a:prstGeom>
          <a:ln/>
        </p:spPr>
        <p:style>
          <a:lnRef idx="2">
            <a:schemeClr val="dk1"/>
          </a:lnRef>
          <a:fillRef idx="0">
            <a:schemeClr val="dk1"/>
          </a:fillRef>
          <a:effectRef idx="1">
            <a:schemeClr val="dk1"/>
          </a:effectRef>
          <a:fontRef idx="minor">
            <a:schemeClr val="tx1"/>
          </a:fontRef>
        </p:style>
      </p:cxnSp>
      <p:sp>
        <p:nvSpPr>
          <p:cNvPr id="48" name="TextBox 47"/>
          <p:cNvSpPr txBox="1"/>
          <p:nvPr/>
        </p:nvSpPr>
        <p:spPr>
          <a:xfrm>
            <a:off x="7848600" y="3226728"/>
            <a:ext cx="1295400" cy="461665"/>
          </a:xfrm>
          <a:prstGeom prst="rect">
            <a:avLst/>
          </a:prstGeom>
          <a:noFill/>
        </p:spPr>
        <p:txBody>
          <a:bodyPr wrap="square" rtlCol="0">
            <a:spAutoFit/>
          </a:bodyPr>
          <a:lstStyle/>
          <a:p>
            <a:pPr algn="ctr"/>
            <a:r>
              <a:rPr lang="mn-MN" sz="1200" b="1" dirty="0" smtClean="0"/>
              <a:t>Ойр орчмын замын сүлжээ</a:t>
            </a:r>
            <a:endParaRPr lang="en-US" sz="1200" b="1" dirty="0"/>
          </a:p>
        </p:txBody>
      </p:sp>
      <p:sp>
        <p:nvSpPr>
          <p:cNvPr id="49" name="Oval 48"/>
          <p:cNvSpPr/>
          <p:nvPr/>
        </p:nvSpPr>
        <p:spPr>
          <a:xfrm>
            <a:off x="8285252" y="3877424"/>
            <a:ext cx="457200" cy="304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mn-MN" sz="1600" b="1" dirty="0" smtClean="0">
                <a:solidFill>
                  <a:schemeClr val="tx1"/>
                </a:solidFill>
                <a:latin typeface="Arial" pitchFamily="34" charset="0"/>
                <a:cs typeface="Arial" pitchFamily="34" charset="0"/>
              </a:rPr>
              <a:t>1</a:t>
            </a:r>
            <a:endParaRPr lang="en-US" sz="1600" b="1" dirty="0">
              <a:solidFill>
                <a:schemeClr val="tx1"/>
              </a:solidFill>
              <a:latin typeface="Arial" pitchFamily="34" charset="0"/>
              <a:cs typeface="Arial" pitchFamily="34" charset="0"/>
            </a:endParaRPr>
          </a:p>
        </p:txBody>
      </p:sp>
      <p:sp>
        <p:nvSpPr>
          <p:cNvPr id="50" name="TextBox 49"/>
          <p:cNvSpPr txBox="1"/>
          <p:nvPr/>
        </p:nvSpPr>
        <p:spPr>
          <a:xfrm>
            <a:off x="7848600" y="4217328"/>
            <a:ext cx="1295400" cy="646331"/>
          </a:xfrm>
          <a:prstGeom prst="rect">
            <a:avLst/>
          </a:prstGeom>
          <a:noFill/>
        </p:spPr>
        <p:txBody>
          <a:bodyPr wrap="square" rtlCol="0">
            <a:spAutoFit/>
          </a:bodyPr>
          <a:lstStyle/>
          <a:p>
            <a:pPr algn="ctr"/>
            <a:r>
              <a:rPr lang="mn-MN" sz="1200" b="1" dirty="0" smtClean="0"/>
              <a:t>Төлөвлөж буй түр замын дугаар</a:t>
            </a:r>
            <a:endParaRPr lang="en-US" sz="12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User\Downloads\Screenshots\Shot_01_M 0044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385" y="2205265"/>
            <a:ext cx="4076701" cy="2489200"/>
          </a:xfrm>
          <a:prstGeom prst="rect">
            <a:avLst/>
          </a:prstGeom>
          <a:noFill/>
          <a:ln>
            <a:solidFill>
              <a:schemeClr val="tx2">
                <a:lumMod val="50000"/>
              </a:schemeClr>
            </a:solidFill>
          </a:ln>
        </p:spPr>
      </p:pic>
      <p:pic>
        <p:nvPicPr>
          <p:cNvPr id="4" name="Picture 3" descr="C:\Users\User\Downloads\Screenshots\Shot_04_Main_0002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47986" y="2205264"/>
            <a:ext cx="3924300" cy="2463801"/>
          </a:xfrm>
          <a:prstGeom prst="rect">
            <a:avLst/>
          </a:prstGeom>
          <a:noFill/>
          <a:ln>
            <a:solidFill>
              <a:schemeClr val="tx2">
                <a:lumMod val="50000"/>
              </a:schemeClr>
            </a:solidFill>
          </a:ln>
        </p:spPr>
      </p:pic>
      <p:sp>
        <p:nvSpPr>
          <p:cNvPr id="5" name="TextBox 4"/>
          <p:cNvSpPr txBox="1"/>
          <p:nvPr/>
        </p:nvSpPr>
        <p:spPr>
          <a:xfrm>
            <a:off x="1143000" y="703243"/>
            <a:ext cx="7010400" cy="954107"/>
          </a:xfrm>
          <a:prstGeom prst="rect">
            <a:avLst/>
          </a:prstGeom>
          <a:noFill/>
        </p:spPr>
        <p:txBody>
          <a:bodyPr wrap="square" rtlCol="0">
            <a:spAutoFit/>
          </a:bodyPr>
          <a:lstStyle/>
          <a:p>
            <a:pPr algn="ctr"/>
            <a:r>
              <a:rPr lang="en-US" sz="2800" b="1" dirty="0" smtClean="0">
                <a:solidFill>
                  <a:schemeClr val="tx1">
                    <a:lumMod val="85000"/>
                    <a:lumOff val="15000"/>
                  </a:schemeClr>
                </a:solidFill>
              </a:rPr>
              <a:t>А</a:t>
            </a:r>
            <a:r>
              <a:rPr lang="mn-MN" sz="2800" b="1" dirty="0" smtClean="0">
                <a:solidFill>
                  <a:schemeClr val="tx1">
                    <a:lumMod val="85000"/>
                    <a:lumOff val="15000"/>
                  </a:schemeClr>
                </a:solidFill>
              </a:rPr>
              <a:t>НХААРАЛ ХАНДУУЛСАНД БАЯРЛАЛАА</a:t>
            </a:r>
            <a:endParaRPr lang="en-US" sz="2800" b="1" dirty="0">
              <a:solidFill>
                <a:schemeClr val="tx1">
                  <a:lumMod val="85000"/>
                  <a:lumOff val="1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74"/>
            <a:ext cx="9144000" cy="427876"/>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mn-MN" sz="1600" b="1" cap="all" dirty="0" smtClean="0">
                <a:solidFill>
                  <a:schemeClr val="tx1"/>
                </a:solidFill>
                <a:latin typeface="Arial" pitchFamily="34" charset="0"/>
                <a:cs typeface="Arial" pitchFamily="34" charset="0"/>
              </a:rPr>
              <a:t>1. Махатма Гандигийн гудамжийг нарны замтай холбох 0.41км түр зам </a:t>
            </a:r>
            <a:endParaRPr lang="en-US" sz="1600" dirty="0"/>
          </a:p>
        </p:txBody>
      </p:sp>
      <p:pic>
        <p:nvPicPr>
          <p:cNvPr id="44" name="Picture 43" descr="plan-Layout1.jpg"/>
          <p:cNvPicPr>
            <a:picLocks noChangeAspect="1"/>
          </p:cNvPicPr>
          <p:nvPr/>
        </p:nvPicPr>
        <p:blipFill>
          <a:blip r:embed="rId2"/>
          <a:stretch>
            <a:fillRect/>
          </a:stretch>
        </p:blipFill>
        <p:spPr>
          <a:xfrm>
            <a:off x="228600" y="526382"/>
            <a:ext cx="4724400" cy="2254351"/>
          </a:xfrm>
          <a:prstGeom prst="rect">
            <a:avLst/>
          </a:prstGeom>
          <a:ln w="19050">
            <a:solidFill>
              <a:schemeClr val="tx1"/>
            </a:solidFill>
          </a:ln>
        </p:spPr>
      </p:pic>
      <p:sp>
        <p:nvSpPr>
          <p:cNvPr id="55" name="Rectangular Callout 54"/>
          <p:cNvSpPr/>
          <p:nvPr/>
        </p:nvSpPr>
        <p:spPr>
          <a:xfrm>
            <a:off x="838200" y="590550"/>
            <a:ext cx="609600" cy="304800"/>
          </a:xfrm>
          <a:prstGeom prst="wedgeRectCallout">
            <a:avLst>
              <a:gd name="adj1" fmla="val -71275"/>
              <a:gd name="adj2" fmla="val -5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Гүүрэн гарц</a:t>
            </a:r>
            <a:endParaRPr lang="en-US" sz="800" b="1" dirty="0" smtClean="0">
              <a:solidFill>
                <a:schemeClr val="tx1"/>
              </a:solidFill>
              <a:latin typeface="Arial" pitchFamily="34" charset="0"/>
              <a:cs typeface="Arial" pitchFamily="34" charset="0"/>
            </a:endParaRPr>
          </a:p>
        </p:txBody>
      </p:sp>
      <p:sp>
        <p:nvSpPr>
          <p:cNvPr id="56" name="Rectangular Callout 55"/>
          <p:cNvSpPr/>
          <p:nvPr/>
        </p:nvSpPr>
        <p:spPr>
          <a:xfrm>
            <a:off x="304800" y="2343150"/>
            <a:ext cx="533400" cy="3810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Төмөр замын гарам</a:t>
            </a:r>
            <a:endParaRPr lang="en-US" sz="800" b="1" dirty="0" smtClean="0">
              <a:solidFill>
                <a:schemeClr val="tx1"/>
              </a:solidFill>
              <a:latin typeface="Arial" pitchFamily="34" charset="0"/>
              <a:cs typeface="Arial" pitchFamily="34" charset="0"/>
            </a:endParaRPr>
          </a:p>
        </p:txBody>
      </p:sp>
      <p:pic>
        <p:nvPicPr>
          <p:cNvPr id="58" name="Picture 57" descr="0.41 dron.jpg"/>
          <p:cNvPicPr>
            <a:picLocks noChangeAspect="1"/>
          </p:cNvPicPr>
          <p:nvPr/>
        </p:nvPicPr>
        <p:blipFill>
          <a:blip r:embed="rId3"/>
          <a:srcRect b="50000"/>
          <a:stretch>
            <a:fillRect/>
          </a:stretch>
        </p:blipFill>
        <p:spPr>
          <a:xfrm>
            <a:off x="228600" y="2856002"/>
            <a:ext cx="4724400" cy="2112867"/>
          </a:xfrm>
          <a:prstGeom prst="rect">
            <a:avLst/>
          </a:prstGeom>
          <a:ln w="19050">
            <a:solidFill>
              <a:srgbClr val="002060"/>
            </a:solidFill>
          </a:ln>
        </p:spPr>
      </p:pic>
      <p:cxnSp>
        <p:nvCxnSpPr>
          <p:cNvPr id="65" name="Straight Arrow Connector 64"/>
          <p:cNvCxnSpPr/>
          <p:nvPr/>
        </p:nvCxnSpPr>
        <p:spPr>
          <a:xfrm rot="5400000" flipH="1" flipV="1">
            <a:off x="304800" y="1809750"/>
            <a:ext cx="609600" cy="4572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cxnSp>
        <p:nvCxnSpPr>
          <p:cNvPr id="67" name="Straight Arrow Connector 66"/>
          <p:cNvCxnSpPr/>
          <p:nvPr/>
        </p:nvCxnSpPr>
        <p:spPr>
          <a:xfrm rot="16200000" flipH="1">
            <a:off x="38100" y="3067050"/>
            <a:ext cx="1524000" cy="8382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71" name="Freeform 70"/>
          <p:cNvSpPr/>
          <p:nvPr/>
        </p:nvSpPr>
        <p:spPr>
          <a:xfrm>
            <a:off x="702469" y="3902869"/>
            <a:ext cx="4175125" cy="713581"/>
          </a:xfrm>
          <a:custGeom>
            <a:avLst/>
            <a:gdLst>
              <a:gd name="connsiteX0" fmla="*/ 502444 w 4175125"/>
              <a:gd name="connsiteY0" fmla="*/ 521494 h 713581"/>
              <a:gd name="connsiteX1" fmla="*/ 1716881 w 4175125"/>
              <a:gd name="connsiteY1" fmla="*/ 369094 h 713581"/>
              <a:gd name="connsiteX2" fmla="*/ 2074069 w 4175125"/>
              <a:gd name="connsiteY2" fmla="*/ 321469 h 713581"/>
              <a:gd name="connsiteX3" fmla="*/ 3145631 w 4175125"/>
              <a:gd name="connsiteY3" fmla="*/ 183356 h 713581"/>
              <a:gd name="connsiteX4" fmla="*/ 3745706 w 4175125"/>
              <a:gd name="connsiteY4" fmla="*/ 111919 h 713581"/>
              <a:gd name="connsiteX5" fmla="*/ 3917156 w 4175125"/>
              <a:gd name="connsiteY5" fmla="*/ 92869 h 713581"/>
              <a:gd name="connsiteX6" fmla="*/ 4055269 w 4175125"/>
              <a:gd name="connsiteY6" fmla="*/ 111919 h 713581"/>
              <a:gd name="connsiteX7" fmla="*/ 4150519 w 4175125"/>
              <a:gd name="connsiteY7" fmla="*/ 135731 h 713581"/>
              <a:gd name="connsiteX8" fmla="*/ 3907631 w 4175125"/>
              <a:gd name="connsiteY8" fmla="*/ 50006 h 713581"/>
              <a:gd name="connsiteX9" fmla="*/ 3845719 w 4175125"/>
              <a:gd name="connsiteY9" fmla="*/ 2381 h 713581"/>
              <a:gd name="connsiteX10" fmla="*/ 3740944 w 4175125"/>
              <a:gd name="connsiteY10" fmla="*/ 64294 h 713581"/>
              <a:gd name="connsiteX11" fmla="*/ 3264694 w 4175125"/>
              <a:gd name="connsiteY11" fmla="*/ 121444 h 713581"/>
              <a:gd name="connsiteX12" fmla="*/ 2259806 w 4175125"/>
              <a:gd name="connsiteY12" fmla="*/ 230981 h 713581"/>
              <a:gd name="connsiteX13" fmla="*/ 1235869 w 4175125"/>
              <a:gd name="connsiteY13" fmla="*/ 364331 h 713581"/>
              <a:gd name="connsiteX14" fmla="*/ 545306 w 4175125"/>
              <a:gd name="connsiteY14" fmla="*/ 464344 h 713581"/>
              <a:gd name="connsiteX15" fmla="*/ 307181 w 4175125"/>
              <a:gd name="connsiteY15" fmla="*/ 483394 h 713581"/>
              <a:gd name="connsiteX16" fmla="*/ 216694 w 4175125"/>
              <a:gd name="connsiteY16" fmla="*/ 459581 h 713581"/>
              <a:gd name="connsiteX17" fmla="*/ 207169 w 4175125"/>
              <a:gd name="connsiteY17" fmla="*/ 392906 h 713581"/>
              <a:gd name="connsiteX18" fmla="*/ 216694 w 4175125"/>
              <a:gd name="connsiteY18" fmla="*/ 340519 h 713581"/>
              <a:gd name="connsiteX19" fmla="*/ 21431 w 4175125"/>
              <a:gd name="connsiteY19" fmla="*/ 669131 h 713581"/>
              <a:gd name="connsiteX20" fmla="*/ 88106 w 4175125"/>
              <a:gd name="connsiteY20" fmla="*/ 607219 h 713581"/>
              <a:gd name="connsiteX21" fmla="*/ 354806 w 4175125"/>
              <a:gd name="connsiteY21" fmla="*/ 540544 h 713581"/>
              <a:gd name="connsiteX22" fmla="*/ 502444 w 4175125"/>
              <a:gd name="connsiteY22" fmla="*/ 521494 h 71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75125" h="713581">
                <a:moveTo>
                  <a:pt x="502444" y="521494"/>
                </a:moveTo>
                <a:lnTo>
                  <a:pt x="1716881" y="369094"/>
                </a:lnTo>
                <a:lnTo>
                  <a:pt x="2074069" y="321469"/>
                </a:lnTo>
                <a:lnTo>
                  <a:pt x="3145631" y="183356"/>
                </a:lnTo>
                <a:lnTo>
                  <a:pt x="3745706" y="111919"/>
                </a:lnTo>
                <a:cubicBezTo>
                  <a:pt x="3874294" y="96838"/>
                  <a:pt x="3865562" y="92869"/>
                  <a:pt x="3917156" y="92869"/>
                </a:cubicBezTo>
                <a:cubicBezTo>
                  <a:pt x="3968750" y="92869"/>
                  <a:pt x="4016375" y="104775"/>
                  <a:pt x="4055269" y="111919"/>
                </a:cubicBezTo>
                <a:cubicBezTo>
                  <a:pt x="4094163" y="119063"/>
                  <a:pt x="4175125" y="146050"/>
                  <a:pt x="4150519" y="135731"/>
                </a:cubicBezTo>
                <a:cubicBezTo>
                  <a:pt x="4125913" y="125412"/>
                  <a:pt x="3958431" y="72231"/>
                  <a:pt x="3907631" y="50006"/>
                </a:cubicBezTo>
                <a:cubicBezTo>
                  <a:pt x="3856831" y="27781"/>
                  <a:pt x="3873500" y="0"/>
                  <a:pt x="3845719" y="2381"/>
                </a:cubicBezTo>
                <a:cubicBezTo>
                  <a:pt x="3817938" y="4762"/>
                  <a:pt x="3837781" y="44450"/>
                  <a:pt x="3740944" y="64294"/>
                </a:cubicBezTo>
                <a:cubicBezTo>
                  <a:pt x="3644107" y="84138"/>
                  <a:pt x="3264694" y="121444"/>
                  <a:pt x="3264694" y="121444"/>
                </a:cubicBezTo>
                <a:lnTo>
                  <a:pt x="2259806" y="230981"/>
                </a:lnTo>
                <a:cubicBezTo>
                  <a:pt x="1921669" y="271462"/>
                  <a:pt x="1235869" y="364331"/>
                  <a:pt x="1235869" y="364331"/>
                </a:cubicBezTo>
                <a:lnTo>
                  <a:pt x="545306" y="464344"/>
                </a:lnTo>
                <a:cubicBezTo>
                  <a:pt x="390525" y="484188"/>
                  <a:pt x="361950" y="484188"/>
                  <a:pt x="307181" y="483394"/>
                </a:cubicBezTo>
                <a:cubicBezTo>
                  <a:pt x="252412" y="482600"/>
                  <a:pt x="233363" y="474662"/>
                  <a:pt x="216694" y="459581"/>
                </a:cubicBezTo>
                <a:cubicBezTo>
                  <a:pt x="200025" y="444500"/>
                  <a:pt x="207169" y="412750"/>
                  <a:pt x="207169" y="392906"/>
                </a:cubicBezTo>
                <a:cubicBezTo>
                  <a:pt x="207169" y="373062"/>
                  <a:pt x="247650" y="294482"/>
                  <a:pt x="216694" y="340519"/>
                </a:cubicBezTo>
                <a:cubicBezTo>
                  <a:pt x="185738" y="386557"/>
                  <a:pt x="42862" y="624681"/>
                  <a:pt x="21431" y="669131"/>
                </a:cubicBezTo>
                <a:cubicBezTo>
                  <a:pt x="0" y="713581"/>
                  <a:pt x="32543" y="628650"/>
                  <a:pt x="88106" y="607219"/>
                </a:cubicBezTo>
                <a:cubicBezTo>
                  <a:pt x="143669" y="585788"/>
                  <a:pt x="282575" y="555625"/>
                  <a:pt x="354806" y="540544"/>
                </a:cubicBezTo>
                <a:cubicBezTo>
                  <a:pt x="427037" y="525463"/>
                  <a:pt x="474265" y="521097"/>
                  <a:pt x="502444" y="521494"/>
                </a:cubicBezTo>
                <a:close/>
              </a:path>
            </a:pathLst>
          </a:cu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ular Callout 71"/>
          <p:cNvSpPr/>
          <p:nvPr/>
        </p:nvSpPr>
        <p:spPr>
          <a:xfrm>
            <a:off x="4105275" y="4562475"/>
            <a:ext cx="685800" cy="304800"/>
          </a:xfrm>
          <a:prstGeom prst="wedgeRectCallout">
            <a:avLst>
              <a:gd name="adj1" fmla="val -69539"/>
              <a:gd name="adj2" fmla="val -2500"/>
            </a:avLst>
          </a:prstGeom>
          <a:solidFill>
            <a:srgbClr val="00B050"/>
          </a:solidFill>
          <a:ln w="317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Дулааны шугам</a:t>
            </a:r>
            <a:endParaRPr lang="en-US" sz="800" b="1" dirty="0" smtClean="0">
              <a:solidFill>
                <a:schemeClr val="tx1"/>
              </a:solidFill>
              <a:latin typeface="Arial" pitchFamily="34" charset="0"/>
              <a:cs typeface="Arial" pitchFamily="34" charset="0"/>
            </a:endParaRPr>
          </a:p>
        </p:txBody>
      </p:sp>
      <p:sp>
        <p:nvSpPr>
          <p:cNvPr id="73" name="Rectangular Callout 72"/>
          <p:cNvSpPr/>
          <p:nvPr/>
        </p:nvSpPr>
        <p:spPr>
          <a:xfrm>
            <a:off x="2590800" y="3562350"/>
            <a:ext cx="533400" cy="304800"/>
          </a:xfrm>
          <a:prstGeom prst="wedgeRectCallout">
            <a:avLst>
              <a:gd name="adj1" fmla="val -48705"/>
              <a:gd name="adj2" fmla="val -11875"/>
            </a:avLst>
          </a:prstGeom>
          <a:solidFill>
            <a:srgbClr val="00B050"/>
          </a:solidFill>
          <a:ln w="317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Дунд гол</a:t>
            </a:r>
            <a:endParaRPr lang="en-US" sz="800" b="1" dirty="0">
              <a:solidFill>
                <a:schemeClr val="tx1"/>
              </a:solidFill>
              <a:latin typeface="Arial" pitchFamily="34" charset="0"/>
              <a:cs typeface="Arial" pitchFamily="34" charset="0"/>
            </a:endParaRPr>
          </a:p>
        </p:txBody>
      </p:sp>
      <p:sp>
        <p:nvSpPr>
          <p:cNvPr id="74" name="Rectangle 73"/>
          <p:cNvSpPr/>
          <p:nvPr/>
        </p:nvSpPr>
        <p:spPr>
          <a:xfrm>
            <a:off x="5057775" y="491315"/>
            <a:ext cx="3962400" cy="847726"/>
          </a:xfrm>
          <a:prstGeom prst="rect">
            <a:avLst/>
          </a:prstGeom>
        </p:spPr>
        <p:style>
          <a:lnRef idx="0">
            <a:schemeClr val="accent5"/>
          </a:lnRef>
          <a:fillRef idx="3">
            <a:schemeClr val="accent5"/>
          </a:fillRef>
          <a:effectRef idx="3">
            <a:schemeClr val="accent5"/>
          </a:effectRef>
          <a:fontRef idx="minor">
            <a:schemeClr val="lt1"/>
          </a:fontRef>
        </p:style>
        <p:txBody>
          <a:bodyPr rtlCol="0" anchor="t"/>
          <a:lstStyle/>
          <a:p>
            <a:pPr algn="just"/>
            <a:r>
              <a:rPr lang="mn-MN" sz="1200" b="1" u="sng" dirty="0" smtClean="0">
                <a:solidFill>
                  <a:sysClr val="windowText" lastClr="000000"/>
                </a:solidFill>
                <a:latin typeface="Arial" pitchFamily="34" charset="0"/>
                <a:cs typeface="Arial" pitchFamily="34" charset="0"/>
              </a:rPr>
              <a:t>Ач холбогдол: </a:t>
            </a:r>
            <a:r>
              <a:rPr lang="mn-MN" sz="1200" dirty="0" smtClean="0">
                <a:solidFill>
                  <a:sysClr val="windowText" lastClr="000000"/>
                </a:solidFill>
                <a:latin typeface="Arial" pitchFamily="34" charset="0"/>
                <a:cs typeface="Arial" pitchFamily="34" charset="0"/>
              </a:rPr>
              <a:t>Тус 0,41км авто замыг барьснаар Гандигийн гудамж Нарны замын холбогдож, Энхтайваны гүүр, Соёолжийн нүхэн гарцын тээврийн хэрэгслийн хөдөлгөөний эрчмийг бууруулна. </a:t>
            </a:r>
          </a:p>
          <a:p>
            <a:pPr algn="ctr"/>
            <a:r>
              <a:rPr lang="mn-MN" sz="1200" b="1" u="sng" dirty="0" smtClean="0">
                <a:solidFill>
                  <a:sysClr val="windowText" lastClr="000000"/>
                </a:solidFill>
                <a:latin typeface="Arial" pitchFamily="34" charset="0"/>
                <a:cs typeface="Arial" pitchFamily="34" charset="0"/>
              </a:rPr>
              <a:t> </a:t>
            </a:r>
          </a:p>
          <a:p>
            <a:pPr algn="ctr"/>
            <a:endParaRPr lang="mn-MN" sz="1200" b="1" u="sng" dirty="0" smtClean="0">
              <a:solidFill>
                <a:sysClr val="windowText" lastClr="000000"/>
              </a:solidFill>
              <a:latin typeface="Arial" pitchFamily="34" charset="0"/>
              <a:cs typeface="Arial" pitchFamily="34" charset="0"/>
            </a:endParaRPr>
          </a:p>
          <a:p>
            <a:pPr algn="ctr"/>
            <a:endParaRPr lang="mn-MN" sz="1200" b="1" u="sng" dirty="0" smtClean="0">
              <a:latin typeface="Arial" pitchFamily="34" charset="0"/>
              <a:cs typeface="Arial" pitchFamily="34" charset="0"/>
            </a:endParaRPr>
          </a:p>
          <a:p>
            <a:pPr algn="ctr"/>
            <a:endParaRPr lang="en-US" sz="1200" b="1" u="sng" dirty="0">
              <a:latin typeface="Arial" pitchFamily="34" charset="0"/>
              <a:cs typeface="Arial" pitchFamily="34" charset="0"/>
            </a:endParaRPr>
          </a:p>
        </p:txBody>
      </p:sp>
      <p:sp>
        <p:nvSpPr>
          <p:cNvPr id="75" name="Rectangular Callout 74"/>
          <p:cNvSpPr/>
          <p:nvPr/>
        </p:nvSpPr>
        <p:spPr>
          <a:xfrm>
            <a:off x="990600" y="3409950"/>
            <a:ext cx="533400" cy="304800"/>
          </a:xfrm>
          <a:prstGeom prst="wedgeRectCallout">
            <a:avLst>
              <a:gd name="adj1" fmla="val -48705"/>
              <a:gd name="adj2" fmla="val -11875"/>
            </a:avLst>
          </a:prstGeom>
          <a:solidFill>
            <a:srgbClr val="00B050"/>
          </a:solidFill>
          <a:ln w="317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Нарны зам</a:t>
            </a:r>
            <a:endParaRPr lang="en-US" sz="800" b="1" dirty="0">
              <a:solidFill>
                <a:schemeClr val="tx1"/>
              </a:solidFill>
              <a:latin typeface="Arial" pitchFamily="34" charset="0"/>
              <a:cs typeface="Arial" pitchFamily="34" charset="0"/>
            </a:endParaRPr>
          </a:p>
        </p:txBody>
      </p:sp>
      <p:sp>
        <p:nvSpPr>
          <p:cNvPr id="76" name="Rectangular Callout 75"/>
          <p:cNvSpPr/>
          <p:nvPr/>
        </p:nvSpPr>
        <p:spPr>
          <a:xfrm>
            <a:off x="3095625" y="3114675"/>
            <a:ext cx="790575" cy="304800"/>
          </a:xfrm>
          <a:prstGeom prst="wedgeRectCallout">
            <a:avLst>
              <a:gd name="adj1" fmla="val -48705"/>
              <a:gd name="adj2" fmla="val -11875"/>
            </a:avLst>
          </a:prstGeom>
          <a:solidFill>
            <a:srgbClr val="00B050"/>
          </a:solidFill>
          <a:ln w="3175">
            <a:no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Гандигийн гудам</a:t>
            </a:r>
            <a:endParaRPr lang="en-US" sz="800" b="1" dirty="0">
              <a:solidFill>
                <a:schemeClr val="tx1"/>
              </a:solidFill>
              <a:latin typeface="Arial" pitchFamily="34" charset="0"/>
              <a:cs typeface="Arial" pitchFamily="34" charset="0"/>
            </a:endParaRPr>
          </a:p>
        </p:txBody>
      </p:sp>
      <p:graphicFrame>
        <p:nvGraphicFramePr>
          <p:cNvPr id="77" name="Table 76"/>
          <p:cNvGraphicFramePr>
            <a:graphicFrameLocks noGrp="1"/>
          </p:cNvGraphicFramePr>
          <p:nvPr>
            <p:extLst>
              <p:ext uri="{D42A27DB-BD31-4B8C-83A1-F6EECF244321}">
                <p14:modId xmlns:p14="http://schemas.microsoft.com/office/powerpoint/2010/main" val="358402391"/>
              </p:ext>
            </p:extLst>
          </p:nvPr>
        </p:nvGraphicFramePr>
        <p:xfrm>
          <a:off x="5039833" y="1299386"/>
          <a:ext cx="3962400" cy="3698366"/>
        </p:xfrm>
        <a:graphic>
          <a:graphicData uri="http://schemas.openxmlformats.org/drawingml/2006/table">
            <a:tbl>
              <a:tblPr>
                <a:tableStyleId>{3C2FFA5D-87B4-456A-9821-1D502468CF0F}</a:tableStyleId>
              </a:tblPr>
              <a:tblGrid>
                <a:gridCol w="1890056">
                  <a:extLst>
                    <a:ext uri="{9D8B030D-6E8A-4147-A177-3AD203B41FA5}">
                      <a16:colId xmlns:a16="http://schemas.microsoft.com/office/drawing/2014/main" xmlns="" val="20000"/>
                    </a:ext>
                  </a:extLst>
                </a:gridCol>
                <a:gridCol w="1074549">
                  <a:extLst>
                    <a:ext uri="{9D8B030D-6E8A-4147-A177-3AD203B41FA5}">
                      <a16:colId xmlns:a16="http://schemas.microsoft.com/office/drawing/2014/main" xmlns="" val="20001"/>
                    </a:ext>
                  </a:extLst>
                </a:gridCol>
                <a:gridCol w="997795"/>
              </a:tblGrid>
              <a:tr h="214088">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Хийгдэх</a:t>
                      </a:r>
                      <a:r>
                        <a:rPr lang="mn-MN" sz="1200" b="1" u="none" baseline="0" dirty="0" smtClean="0">
                          <a:latin typeface="Arial" pitchFamily="34" charset="0"/>
                          <a:ea typeface="Calibri"/>
                          <a:cs typeface="Arial" pitchFamily="34" charset="0"/>
                        </a:rPr>
                        <a:t> ажил</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Тоо</a:t>
                      </a:r>
                      <a:r>
                        <a:rPr lang="mn-MN" sz="1200" b="1" u="none" baseline="0" dirty="0" smtClean="0">
                          <a:latin typeface="Arial" pitchFamily="34" charset="0"/>
                          <a:ea typeface="Calibri"/>
                          <a:cs typeface="Arial" pitchFamily="34" charset="0"/>
                        </a:rPr>
                        <a:t> хэмжээ</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smtClean="0">
                          <a:latin typeface="Arial" pitchFamily="34" charset="0"/>
                          <a:ea typeface="Calibri"/>
                          <a:cs typeface="Arial" pitchFamily="34" charset="0"/>
                        </a:rPr>
                        <a:t>Төсөв /төг/</a:t>
                      </a:r>
                      <a:endParaRPr lang="en-US" sz="1200" b="1"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2"/>
                  </a:ext>
                </a:extLst>
              </a:tr>
              <a:tr h="190609">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Тохиромжгүй материал</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820</a:t>
                      </a:r>
                      <a:r>
                        <a:rPr lang="mn-MN" sz="1100" u="none" baseline="0" dirty="0" smtClean="0">
                          <a:latin typeface="Arial" pitchFamily="34" charset="0"/>
                          <a:ea typeface="Calibri"/>
                          <a:cs typeface="Arial" pitchFamily="34" charset="0"/>
                        </a:rPr>
                        <a:t> 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14</a:t>
                      </a:r>
                      <a:r>
                        <a:rPr lang="mn-MN" sz="1100" u="none" baseline="0" dirty="0" smtClean="0">
                          <a:latin typeface="Arial" pitchFamily="34" charset="0"/>
                          <a:ea typeface="Calibri"/>
                          <a:cs typeface="Arial" pitchFamily="34" charset="0"/>
                        </a:rPr>
                        <a:t> 800 000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Далан, Хөлд.</a:t>
                      </a:r>
                      <a:r>
                        <a:rPr lang="mn-MN" sz="1100" u="none" baseline="0" dirty="0" smtClean="0">
                          <a:latin typeface="Arial" pitchFamily="34" charset="0"/>
                          <a:ea typeface="Calibri"/>
                          <a:cs typeface="Arial" pitchFamily="34" charset="0"/>
                        </a:rPr>
                        <a:t>хамгаалах</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2100 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65 400</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Бут.</a:t>
                      </a:r>
                      <a:r>
                        <a:rPr lang="mn-MN" sz="1100" u="none" baseline="0" dirty="0" smtClean="0">
                          <a:latin typeface="Arial" pitchFamily="34" charset="0"/>
                          <a:ea typeface="Calibri"/>
                          <a:cs typeface="Arial" pitchFamily="34" charset="0"/>
                        </a:rPr>
                        <a:t>чулуун суурь /20см/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588 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32 350</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4"/>
                  </a:ext>
                </a:extLst>
              </a:tr>
              <a:tr h="23159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Тэмдэг</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5ш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1 340 000</a:t>
                      </a:r>
                      <a:endParaRPr lang="en-US" sz="1100" u="none" dirty="0">
                        <a:latin typeface="Arial" pitchFamily="34" charset="0"/>
                        <a:ea typeface="Calibri"/>
                        <a:cs typeface="Arial" pitchFamily="34" charset="0"/>
                      </a:endParaRPr>
                    </a:p>
                  </a:txBody>
                  <a:tcPr marL="68580" marR="68580" marT="0" marB="0" anchor="ctr"/>
                </a:tc>
              </a:tr>
              <a:tr h="190609">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Төмөр</a:t>
                      </a:r>
                      <a:r>
                        <a:rPr lang="mn-MN" sz="1100" u="none" baseline="0" dirty="0" smtClean="0">
                          <a:latin typeface="Arial" pitchFamily="34" charset="0"/>
                          <a:ea typeface="Calibri"/>
                          <a:cs typeface="Arial" pitchFamily="34" charset="0"/>
                        </a:rPr>
                        <a:t> замын гарам /түр/</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70 000 000</a:t>
                      </a:r>
                      <a:endParaRPr lang="en-US" sz="1100" u="none" dirty="0">
                        <a:latin typeface="Arial" pitchFamily="34" charset="0"/>
                        <a:ea typeface="Calibri"/>
                        <a:cs typeface="Arial" pitchFamily="34" charset="0"/>
                      </a:endParaRPr>
                    </a:p>
                  </a:txBody>
                  <a:tcPr marL="68580" marR="68580" marT="0" marB="0" anchor="ctr"/>
                </a:tc>
              </a:tr>
              <a:tr h="224903">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Ф1,5м</a:t>
                      </a:r>
                      <a:r>
                        <a:rPr lang="mn-MN" sz="1100" u="none" baseline="0" dirty="0" smtClean="0">
                          <a:latin typeface="Arial" pitchFamily="34" charset="0"/>
                          <a:ea typeface="Calibri"/>
                          <a:cs typeface="Arial" pitchFamily="34" charset="0"/>
                        </a:rPr>
                        <a:t> хоолой</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36ш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68 400 000</a:t>
                      </a:r>
                      <a:endParaRPr lang="en-US" sz="1100" u="none" dirty="0">
                        <a:latin typeface="Arial" pitchFamily="34" charset="0"/>
                        <a:ea typeface="Calibri"/>
                        <a:cs typeface="Arial" pitchFamily="34" charset="0"/>
                      </a:endParaRPr>
                    </a:p>
                  </a:txBody>
                  <a:tcPr marL="68580" marR="68580" marT="0" marB="0" anchor="ctr"/>
                </a:tc>
              </a:tr>
              <a:tr h="190609">
                <a:tc gridSpan="2">
                  <a:txBody>
                    <a:bodyPr/>
                    <a:lstStyle/>
                    <a:p>
                      <a:pPr marL="0" marR="0" algn="r">
                        <a:lnSpc>
                          <a:spcPct val="115000"/>
                        </a:lnSpc>
                        <a:spcBef>
                          <a:spcPts val="0"/>
                        </a:spcBef>
                        <a:spcAft>
                          <a:spcPts val="0"/>
                        </a:spcAft>
                      </a:pPr>
                      <a:r>
                        <a:rPr lang="mn-MN" sz="1100" u="none" dirty="0" smtClean="0">
                          <a:latin typeface="Arial" pitchFamily="34" charset="0"/>
                          <a:ea typeface="Calibri"/>
                          <a:cs typeface="Arial" pitchFamily="34" charset="0"/>
                        </a:rPr>
                        <a:t>Дүн</a:t>
                      </a:r>
                      <a:endParaRPr lang="en-US" sz="1100" u="none" dirty="0">
                        <a:latin typeface="Arial" pitchFamily="34" charset="0"/>
                        <a:ea typeface="Calibri"/>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252 290 000</a:t>
                      </a:r>
                      <a:endParaRPr lang="en-US" sz="1100" u="none" dirty="0">
                        <a:latin typeface="Arial" pitchFamily="34" charset="0"/>
                        <a:ea typeface="Calibri"/>
                        <a:cs typeface="Arial" pitchFamily="34" charset="0"/>
                      </a:endParaRPr>
                    </a:p>
                  </a:txBody>
                  <a:tcPr marL="68580" marR="68580" marT="0" marB="0" anchor="ctr"/>
                </a:tc>
              </a:tr>
              <a:tr h="381217">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Асфальтбетон хучилт</a:t>
                      </a:r>
                      <a:r>
                        <a:rPr lang="mn-MN" sz="1100" u="none" baseline="0" dirty="0" smtClean="0">
                          <a:latin typeface="Arial" pitchFamily="34" charset="0"/>
                          <a:ea typeface="Calibri"/>
                          <a:cs typeface="Arial" pitchFamily="34" charset="0"/>
                        </a:rPr>
                        <a:t> /7м өргөн, 5см/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2940 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86 210 000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Замын хашлага</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420 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15 050 000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Явган хүний зам /1.5м/</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600 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31 720 000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baseline="0" dirty="0" smtClean="0">
                          <a:latin typeface="Arial" pitchFamily="34" charset="0"/>
                          <a:ea typeface="Calibri"/>
                          <a:cs typeface="Arial" pitchFamily="34" charset="0"/>
                        </a:rPr>
                        <a:t>Тэмдэглэгээ</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410</a:t>
                      </a:r>
                      <a:r>
                        <a:rPr lang="mn-MN" sz="1100" u="none" baseline="0" dirty="0" smtClean="0">
                          <a:latin typeface="Arial" pitchFamily="34" charset="0"/>
                          <a:ea typeface="Calibri"/>
                          <a:cs typeface="Arial" pitchFamily="34" charset="0"/>
                        </a:rPr>
                        <a:t> 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1 180 000</a:t>
                      </a:r>
                      <a:endParaRPr lang="en-US" sz="1100" u="none" dirty="0">
                        <a:latin typeface="Arial" pitchFamily="34" charset="0"/>
                        <a:ea typeface="Calibri"/>
                        <a:cs typeface="Arial" pitchFamily="34" charset="0"/>
                      </a:endParaRPr>
                    </a:p>
                  </a:txBody>
                  <a:tcPr marL="68580" marR="68580" marT="0" marB="0" anchor="ctr"/>
                </a:tc>
              </a:tr>
              <a:tr h="204214">
                <a:tc>
                  <a:txBody>
                    <a:bodyPr/>
                    <a:lstStyle/>
                    <a:p>
                      <a:r>
                        <a:rPr lang="mn-MN" sz="1100" dirty="0" smtClean="0">
                          <a:latin typeface="Arial" pitchFamily="34" charset="0"/>
                          <a:cs typeface="Arial" pitchFamily="34" charset="0"/>
                        </a:rPr>
                        <a:t>Гэрэлтүүлэг</a:t>
                      </a:r>
                      <a:endParaRPr lang="en-US" sz="1100" dirty="0">
                        <a:latin typeface="Arial" pitchFamily="34" charset="0"/>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11ш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a:t>
                      </a:r>
                      <a:r>
                        <a:rPr lang="mn-MN" sz="1100" u="none" baseline="0" dirty="0" smtClean="0">
                          <a:latin typeface="Arial" pitchFamily="34" charset="0"/>
                          <a:ea typeface="Calibri"/>
                          <a:cs typeface="Arial" pitchFamily="34" charset="0"/>
                        </a:rPr>
                        <a:t> 600 000</a:t>
                      </a:r>
                      <a:endParaRPr lang="en-US" sz="1100" u="none" dirty="0">
                        <a:latin typeface="Arial" pitchFamily="34" charset="0"/>
                        <a:ea typeface="Calibri"/>
                        <a:cs typeface="Arial" pitchFamily="34" charset="0"/>
                      </a:endParaRPr>
                    </a:p>
                  </a:txBody>
                  <a:tcPr marL="68580" marR="68580" marT="0" marB="0" anchor="ctr"/>
                </a:tc>
              </a:tr>
              <a:tr h="190815">
                <a:tc gridSpan="2">
                  <a:txBody>
                    <a:bodyPr/>
                    <a:lstStyle/>
                    <a:p>
                      <a:pPr algn="r"/>
                      <a:r>
                        <a:rPr lang="mn-MN" sz="1100" dirty="0" smtClean="0">
                          <a:latin typeface="Arial" pitchFamily="34" charset="0"/>
                          <a:cs typeface="Arial" pitchFamily="34" charset="0"/>
                        </a:rPr>
                        <a:t>Дүн</a:t>
                      </a:r>
                      <a:endParaRPr lang="en-US" sz="1100" dirty="0">
                        <a:latin typeface="Arial" pitchFamily="34" charset="0"/>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just">
                        <a:lnSpc>
                          <a:spcPct val="115000"/>
                        </a:lnSpc>
                        <a:spcBef>
                          <a:spcPts val="0"/>
                        </a:spcBef>
                        <a:spcAft>
                          <a:spcPts val="0"/>
                        </a:spcAft>
                      </a:pPr>
                      <a:r>
                        <a:rPr lang="mn-MN" sz="1100" u="none" dirty="0" smtClean="0">
                          <a:latin typeface="Arial" pitchFamily="34" charset="0"/>
                          <a:ea typeface="Calibri"/>
                          <a:cs typeface="Arial" pitchFamily="34" charset="0"/>
                        </a:rPr>
                        <a:t>140 760 000</a:t>
                      </a:r>
                      <a:endParaRPr lang="en-US" sz="1100" u="none" dirty="0">
                        <a:latin typeface="Arial" pitchFamily="34" charset="0"/>
                        <a:ea typeface="Calibri"/>
                        <a:cs typeface="Arial" pitchFamily="34" charset="0"/>
                      </a:endParaRPr>
                    </a:p>
                  </a:txBody>
                  <a:tcPr marL="68580" marR="68580" marT="0" marB="0" anchor="ctr"/>
                </a:tc>
              </a:tr>
              <a:tr h="190609">
                <a:tc gridSpan="2">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Нийт</a:t>
                      </a:r>
                      <a:r>
                        <a:rPr lang="mn-MN" sz="1200" b="1" u="none" baseline="0" dirty="0" smtClean="0">
                          <a:latin typeface="Arial" pitchFamily="34" charset="0"/>
                          <a:ea typeface="Calibri"/>
                          <a:cs typeface="Arial" pitchFamily="34" charset="0"/>
                        </a:rPr>
                        <a:t> дүн</a:t>
                      </a:r>
                      <a:endParaRPr lang="en-US" sz="1200" b="0" u="none" dirty="0">
                        <a:latin typeface="Arial" pitchFamily="34" charset="0"/>
                        <a:ea typeface="Calibri"/>
                        <a:cs typeface="Arial" pitchFamily="34" charset="0"/>
                      </a:endParaRPr>
                    </a:p>
                  </a:txBody>
                  <a:tcPr marL="68580" marR="68580" marT="0" marB="0" anchor="ctr"/>
                </a:tc>
                <a:tc hMerge="1">
                  <a:txBody>
                    <a:bodyPr/>
                    <a:lstStyle/>
                    <a:p>
                      <a:pPr marL="0" marR="0" algn="just">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just">
                        <a:lnSpc>
                          <a:spcPct val="115000"/>
                        </a:lnSpc>
                        <a:spcBef>
                          <a:spcPts val="0"/>
                        </a:spcBef>
                        <a:spcAft>
                          <a:spcPts val="0"/>
                        </a:spcAft>
                      </a:pPr>
                      <a:r>
                        <a:rPr lang="mn-MN" sz="1200" b="1" u="none" dirty="0" smtClean="0">
                          <a:latin typeface="Arial" pitchFamily="34" charset="0"/>
                          <a:ea typeface="Calibri"/>
                          <a:cs typeface="Arial" pitchFamily="34" charset="0"/>
                        </a:rPr>
                        <a:t>393 050 000</a:t>
                      </a:r>
                      <a:endParaRPr lang="en-US" sz="1200" b="1" u="none" dirty="0">
                        <a:latin typeface="Arial" pitchFamily="34" charset="0"/>
                        <a:ea typeface="Calibri"/>
                        <a:cs typeface="Arial" pitchFamily="34" charset="0"/>
                      </a:endParaRPr>
                    </a:p>
                  </a:txBody>
                  <a:tcPr marL="68580" marR="68580" marT="0" marB="0" anchor="ctr"/>
                </a:tc>
              </a:tr>
              <a:tr h="412416">
                <a:tc gridSpan="3">
                  <a:txBody>
                    <a:bodyPr/>
                    <a:lstStyle/>
                    <a:p>
                      <a:pPr marL="0" marR="0" algn="just">
                        <a:lnSpc>
                          <a:spcPct val="115000"/>
                        </a:lnSpc>
                        <a:spcBef>
                          <a:spcPts val="0"/>
                        </a:spcBef>
                        <a:spcAft>
                          <a:spcPts val="0"/>
                        </a:spcAft>
                      </a:pPr>
                      <a:r>
                        <a:rPr lang="mn-MN" sz="1200" u="none" dirty="0" smtClean="0">
                          <a:latin typeface="Arial" pitchFamily="34" charset="0"/>
                          <a:ea typeface="Calibri"/>
                          <a:cs typeface="Arial" pitchFamily="34" charset="0"/>
                        </a:rPr>
                        <a:t>Жич:</a:t>
                      </a:r>
                      <a:r>
                        <a:rPr lang="mn-MN" sz="1200" u="none" baseline="0" dirty="0" smtClean="0">
                          <a:latin typeface="Arial" pitchFamily="34" charset="0"/>
                          <a:ea typeface="Calibri"/>
                          <a:cs typeface="Arial" pitchFamily="34" charset="0"/>
                        </a:rPr>
                        <a:t> Тухайн урьдчилсан тоо хэмжээ, төсөвт инженерийн шугам сүлжээний ажил тооцогдоогүй.</a:t>
                      </a:r>
                      <a:endParaRPr lang="en-US" sz="12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7"/>
                  </a:ext>
                </a:extLst>
              </a:tr>
            </a:tbl>
          </a:graphicData>
        </a:graphic>
      </p:graphicFrame>
      <p:sp>
        <p:nvSpPr>
          <p:cNvPr id="78" name="Rectangle 77"/>
          <p:cNvSpPr/>
          <p:nvPr/>
        </p:nvSpPr>
        <p:spPr>
          <a:xfrm>
            <a:off x="9296400" y="514350"/>
            <a:ext cx="1752600" cy="4114800"/>
          </a:xfrm>
          <a:prstGeom prst="rect">
            <a:avLst/>
          </a:prstGeom>
        </p:spPr>
        <p:style>
          <a:lnRef idx="0">
            <a:schemeClr val="accent5"/>
          </a:lnRef>
          <a:fillRef idx="3">
            <a:schemeClr val="accent5"/>
          </a:fillRef>
          <a:effectRef idx="3">
            <a:schemeClr val="accent5"/>
          </a:effectRef>
          <a:fontRef idx="minor">
            <a:schemeClr val="lt1"/>
          </a:fontRef>
        </p:style>
        <p:txBody>
          <a:bodyPr rtlCol="0" anchor="t"/>
          <a:lstStyle/>
          <a:p>
            <a:pPr algn="just"/>
            <a:r>
              <a:rPr lang="mn-MN" sz="1200" u="sng" dirty="0" smtClean="0">
                <a:solidFill>
                  <a:sysClr val="windowText" lastClr="000000"/>
                </a:solidFill>
                <a:latin typeface="Arial" pitchFamily="34" charset="0"/>
                <a:cs typeface="Arial" pitchFamily="34" charset="0"/>
              </a:rPr>
              <a:t>Хуучин явганы 150м 4 өргөн бетон замтай,</a:t>
            </a:r>
          </a:p>
          <a:p>
            <a:pPr algn="just"/>
            <a:endParaRPr lang="mn-MN" sz="1200" u="sng" dirty="0" smtClean="0">
              <a:solidFill>
                <a:sysClr val="windowText" lastClr="000000"/>
              </a:solidFill>
              <a:latin typeface="Arial" pitchFamily="34" charset="0"/>
              <a:cs typeface="Arial" pitchFamily="34" charset="0"/>
            </a:endParaRPr>
          </a:p>
          <a:p>
            <a:pPr algn="just"/>
            <a:r>
              <a:rPr lang="mn-MN" sz="1200" u="sng" dirty="0" smtClean="0">
                <a:solidFill>
                  <a:sysClr val="windowText" lastClr="000000"/>
                </a:solidFill>
                <a:latin typeface="Arial" pitchFamily="34" charset="0"/>
                <a:cs typeface="Arial" pitchFamily="34" charset="0"/>
              </a:rPr>
              <a:t> Явган хүний гүүр буулгах </a:t>
            </a:r>
          </a:p>
          <a:p>
            <a:pPr algn="just"/>
            <a:endParaRPr lang="mn-MN" sz="1200" u="sng" dirty="0" smtClean="0">
              <a:solidFill>
                <a:sysClr val="windowText" lastClr="000000"/>
              </a:solidFill>
              <a:latin typeface="Arial" pitchFamily="34" charset="0"/>
              <a:cs typeface="Arial" pitchFamily="34" charset="0"/>
            </a:endParaRPr>
          </a:p>
          <a:p>
            <a:pPr algn="just"/>
            <a:r>
              <a:rPr lang="mn-MN" sz="1200" u="sng" dirty="0" smtClean="0">
                <a:solidFill>
                  <a:sysClr val="windowText" lastClr="000000"/>
                </a:solidFill>
                <a:latin typeface="Arial" pitchFamily="34" charset="0"/>
                <a:cs typeface="Arial" pitchFamily="34" charset="0"/>
              </a:rPr>
              <a:t>Дулааны шугам хамгаалах</a:t>
            </a:r>
          </a:p>
          <a:p>
            <a:pPr algn="just"/>
            <a:endParaRPr lang="mn-MN" sz="1200" u="sng" dirty="0" smtClean="0">
              <a:solidFill>
                <a:sysClr val="windowText" lastClr="000000"/>
              </a:solidFill>
              <a:latin typeface="Arial" pitchFamily="34" charset="0"/>
              <a:cs typeface="Arial" pitchFamily="34" charset="0"/>
            </a:endParaRPr>
          </a:p>
          <a:p>
            <a:pPr algn="just"/>
            <a:r>
              <a:rPr lang="mn-MN" sz="1200" u="sng" dirty="0" smtClean="0">
                <a:solidFill>
                  <a:sysClr val="windowText" lastClr="000000"/>
                </a:solidFill>
                <a:latin typeface="Arial" pitchFamily="34" charset="0"/>
                <a:cs typeface="Arial" pitchFamily="34" charset="0"/>
              </a:rPr>
              <a:t>2ш суурьт дүүргэлт </a:t>
            </a:r>
          </a:p>
          <a:p>
            <a:pPr algn="just"/>
            <a:endParaRPr lang="mn-MN" sz="1200" u="sng" dirty="0" smtClean="0">
              <a:solidFill>
                <a:sysClr val="windowText" lastClr="000000"/>
              </a:solidFill>
              <a:latin typeface="Arial" pitchFamily="34" charset="0"/>
              <a:cs typeface="Arial" pitchFamily="34" charset="0"/>
            </a:endParaRPr>
          </a:p>
          <a:p>
            <a:pPr algn="just"/>
            <a:r>
              <a:rPr lang="mn-MN" sz="1200" u="sng" dirty="0" smtClean="0">
                <a:solidFill>
                  <a:sysClr val="windowText" lastClr="000000"/>
                </a:solidFill>
                <a:latin typeface="Arial" pitchFamily="34" charset="0"/>
                <a:cs typeface="Arial" pitchFamily="34" charset="0"/>
              </a:rPr>
              <a:t>Барилгын шат буулгах</a:t>
            </a:r>
            <a:endParaRPr lang="mn-MN" sz="1200" dirty="0" smtClean="0">
              <a:solidFill>
                <a:sysClr val="windowText" lastClr="000000"/>
              </a:solidFill>
              <a:latin typeface="Arial" pitchFamily="34" charset="0"/>
              <a:cs typeface="Arial" pitchFamily="34" charset="0"/>
            </a:endParaRPr>
          </a:p>
          <a:p>
            <a:pPr algn="ctr"/>
            <a:r>
              <a:rPr lang="mn-MN" sz="1200" b="1" u="sng" dirty="0" smtClean="0">
                <a:solidFill>
                  <a:sysClr val="windowText" lastClr="000000"/>
                </a:solidFill>
                <a:latin typeface="Arial" pitchFamily="34" charset="0"/>
                <a:cs typeface="Arial" pitchFamily="34" charset="0"/>
              </a:rPr>
              <a:t> </a:t>
            </a:r>
          </a:p>
          <a:p>
            <a:pPr algn="ctr"/>
            <a:endParaRPr lang="mn-MN" sz="1200" b="1" u="sng" dirty="0" smtClean="0">
              <a:solidFill>
                <a:sysClr val="windowText" lastClr="000000"/>
              </a:solidFill>
              <a:latin typeface="Arial" pitchFamily="34" charset="0"/>
              <a:cs typeface="Arial" pitchFamily="34" charset="0"/>
            </a:endParaRPr>
          </a:p>
          <a:p>
            <a:pPr algn="ctr"/>
            <a:endParaRPr lang="mn-MN" sz="1200" b="1" u="sng" dirty="0" smtClean="0">
              <a:latin typeface="Arial" pitchFamily="34" charset="0"/>
              <a:cs typeface="Arial" pitchFamily="34" charset="0"/>
            </a:endParaRPr>
          </a:p>
          <a:p>
            <a:pPr algn="ctr"/>
            <a:endParaRPr lang="en-US" sz="1200" b="1" u="sng" dirty="0">
              <a:latin typeface="Arial" pitchFamily="34" charset="0"/>
              <a:cs typeface="Arial" pitchFamily="34" charset="0"/>
            </a:endParaRPr>
          </a:p>
        </p:txBody>
      </p:sp>
      <p:sp>
        <p:nvSpPr>
          <p:cNvPr id="17" name="Rectangular Callout 16"/>
          <p:cNvSpPr/>
          <p:nvPr/>
        </p:nvSpPr>
        <p:spPr>
          <a:xfrm>
            <a:off x="3962400" y="2343150"/>
            <a:ext cx="838200" cy="381000"/>
          </a:xfrm>
          <a:prstGeom prst="wedgeRectCallout">
            <a:avLst>
              <a:gd name="adj1" fmla="val 49073"/>
              <a:gd name="adj2" fmla="val 297036"/>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40 жилийн ойн өндөрлөг</a:t>
            </a:r>
            <a:endParaRPr lang="en-US" sz="800" b="1" dirty="0" smtClean="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2018 onii ajil\ROAD\tur zam\Tur zam\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666750"/>
            <a:ext cx="3962401" cy="4191000"/>
          </a:xfrm>
          <a:prstGeom prst="rect">
            <a:avLst/>
          </a:prstGeom>
        </p:spPr>
        <p:style>
          <a:lnRef idx="2">
            <a:schemeClr val="accent1"/>
          </a:lnRef>
          <a:fillRef idx="1">
            <a:schemeClr val="lt1"/>
          </a:fillRef>
          <a:effectRef idx="0">
            <a:schemeClr val="accent1"/>
          </a:effectRef>
          <a:fontRef idx="minor">
            <a:schemeClr val="dk1"/>
          </a:fontRef>
        </p:style>
      </p:pic>
      <p:sp>
        <p:nvSpPr>
          <p:cNvPr id="3" name="Title 2"/>
          <p:cNvSpPr>
            <a:spLocks noGrp="1"/>
          </p:cNvSpPr>
          <p:nvPr>
            <p:ph type="ctrTitle"/>
          </p:nvPr>
        </p:nvSpPr>
        <p:spPr>
          <a:xfrm>
            <a:off x="5003800" y="666750"/>
            <a:ext cx="3048000" cy="400050"/>
          </a:xfrm>
        </p:spPr>
        <p:style>
          <a:lnRef idx="1">
            <a:schemeClr val="accent1"/>
          </a:lnRef>
          <a:fillRef idx="2">
            <a:schemeClr val="accent1"/>
          </a:fillRef>
          <a:effectRef idx="1">
            <a:schemeClr val="accent1"/>
          </a:effectRef>
          <a:fontRef idx="minor">
            <a:schemeClr val="dk1"/>
          </a:fontRef>
        </p:style>
        <p:txBody>
          <a:bodyPr>
            <a:noAutofit/>
          </a:bodyPr>
          <a:lstStyle/>
          <a:p>
            <a:r>
              <a:rPr lang="mn-MN" sz="1600" b="1" dirty="0" smtClean="0">
                <a:latin typeface="Arial" pitchFamily="34" charset="0"/>
                <a:cs typeface="Arial" pitchFamily="34" charset="0"/>
              </a:rPr>
              <a:t>Газар чөлөөлөлт</a:t>
            </a:r>
            <a:endParaRPr lang="en-US" sz="1600" b="1" dirty="0">
              <a:latin typeface="Arial" pitchFamily="34" charset="0"/>
              <a:cs typeface="Arial" pitchFamily="34" charset="0"/>
            </a:endParaRPr>
          </a:p>
        </p:txBody>
      </p:sp>
      <p:sp>
        <p:nvSpPr>
          <p:cNvPr id="5" name="Subtitle 4"/>
          <p:cNvSpPr>
            <a:spLocks noGrp="1"/>
          </p:cNvSpPr>
          <p:nvPr>
            <p:ph type="subTitle" idx="1"/>
          </p:nvPr>
        </p:nvSpPr>
        <p:spPr>
          <a:xfrm>
            <a:off x="1066800" y="139521"/>
            <a:ext cx="6705600" cy="438150"/>
          </a:xfrm>
        </p:spPr>
        <p:style>
          <a:lnRef idx="0">
            <a:scrgbClr r="0" g="0" b="0"/>
          </a:lnRef>
          <a:fillRef idx="1002">
            <a:schemeClr val="lt2"/>
          </a:fillRef>
          <a:effectRef idx="0">
            <a:scrgbClr r="0" g="0" b="0"/>
          </a:effectRef>
          <a:fontRef idx="major"/>
        </p:style>
        <p:txBody>
          <a:bodyPr>
            <a:normAutofit fontScale="85000" lnSpcReduction="20000"/>
          </a:bodyPr>
          <a:lstStyle/>
          <a:p>
            <a:r>
              <a:rPr lang="mn-MN" dirty="0" smtClean="0">
                <a:solidFill>
                  <a:schemeClr val="tx1"/>
                </a:solidFill>
                <a:latin typeface="Arial" pitchFamily="34" charset="0"/>
                <a:cs typeface="Arial" pitchFamily="34" charset="0"/>
              </a:rPr>
              <a:t>НИЙСЛЭЛИЙН ГАЗРЫН АЛБА</a:t>
            </a:r>
            <a:endParaRPr lang="en-US" dirty="0">
              <a:solidFill>
                <a:schemeClr val="tx1"/>
              </a:solidFill>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019673725"/>
              </p:ext>
            </p:extLst>
          </p:nvPr>
        </p:nvGraphicFramePr>
        <p:xfrm>
          <a:off x="4267200" y="1123950"/>
          <a:ext cx="4648201" cy="723900"/>
        </p:xfrm>
        <a:graphic>
          <a:graphicData uri="http://schemas.openxmlformats.org/drawingml/2006/table">
            <a:tbl>
              <a:tblPr>
                <a:tableStyleId>{69C7853C-536D-4A76-A0AE-DD22124D55A5}</a:tableStyleId>
              </a:tblPr>
              <a:tblGrid>
                <a:gridCol w="364565"/>
                <a:gridCol w="1235635"/>
                <a:gridCol w="951754"/>
                <a:gridCol w="1058096"/>
                <a:gridCol w="483799"/>
                <a:gridCol w="554352"/>
              </a:tblGrid>
              <a:tr h="361950">
                <a:tc>
                  <a:txBody>
                    <a:bodyPr/>
                    <a:lstStyle/>
                    <a:p>
                      <a:pPr algn="l" fontAlgn="ctr"/>
                      <a:r>
                        <a:rPr lang="en-US" sz="1100" u="none" strike="noStrike" dirty="0">
                          <a:effectLst/>
                        </a:rPr>
                        <a:t>№</a:t>
                      </a:r>
                      <a:endParaRPr lang="en-US" sz="1100" b="0" i="0" u="none" strike="noStrike" dirty="0">
                        <a:solidFill>
                          <a:srgbClr val="000000"/>
                        </a:solidFill>
                        <a:effectLst/>
                        <a:latin typeface="Arial"/>
                      </a:endParaRPr>
                    </a:p>
                  </a:txBody>
                  <a:tcPr marL="9525" marR="9525" marT="9525" marB="0" anchor="ctr"/>
                </a:tc>
                <a:tc>
                  <a:txBody>
                    <a:bodyPr/>
                    <a:lstStyle/>
                    <a:p>
                      <a:pPr algn="ctr" fontAlgn="ctr"/>
                      <a:r>
                        <a:rPr lang="mn-MN" sz="1100" u="none" strike="noStrike" dirty="0">
                          <a:effectLst/>
                        </a:rPr>
                        <a:t>Иргэн аж ахуйн нэр</a:t>
                      </a:r>
                      <a:endParaRPr lang="mn-MN" sz="1100" b="0" i="0" u="none" strike="noStrike" dirty="0">
                        <a:solidFill>
                          <a:srgbClr val="000000"/>
                        </a:solidFill>
                        <a:effectLst/>
                        <a:latin typeface="Arial"/>
                      </a:endParaRPr>
                    </a:p>
                  </a:txBody>
                  <a:tcPr marL="9525" marR="9525" marT="9525" marB="0" anchor="ctr"/>
                </a:tc>
                <a:tc>
                  <a:txBody>
                    <a:bodyPr/>
                    <a:lstStyle/>
                    <a:p>
                      <a:pPr algn="ctr" fontAlgn="ctr"/>
                      <a:r>
                        <a:rPr lang="mn-MN" sz="1100" u="none" strike="noStrike" dirty="0">
                          <a:effectLst/>
                        </a:rPr>
                        <a:t>Захирамжийн огноо</a:t>
                      </a:r>
                      <a:endParaRPr lang="mn-MN" sz="1100" b="0" i="0" u="none" strike="noStrike" dirty="0">
                        <a:solidFill>
                          <a:srgbClr val="000000"/>
                        </a:solidFill>
                        <a:effectLst/>
                        <a:latin typeface="Arial"/>
                      </a:endParaRPr>
                    </a:p>
                  </a:txBody>
                  <a:tcPr marL="9525" marR="9525" marT="9525" marB="0" anchor="ctr"/>
                </a:tc>
                <a:tc>
                  <a:txBody>
                    <a:bodyPr/>
                    <a:lstStyle/>
                    <a:p>
                      <a:pPr algn="ctr" fontAlgn="ctr"/>
                      <a:r>
                        <a:rPr lang="mn-MN" sz="1100" u="none" strike="noStrike" dirty="0">
                          <a:effectLst/>
                        </a:rPr>
                        <a:t>Захирамжын дугаар</a:t>
                      </a:r>
                      <a:endParaRPr lang="mn-MN" sz="1100" b="0" i="0" u="none" strike="noStrike" dirty="0">
                        <a:solidFill>
                          <a:srgbClr val="000000"/>
                        </a:solidFill>
                        <a:effectLst/>
                        <a:latin typeface="Arial"/>
                      </a:endParaRPr>
                    </a:p>
                  </a:txBody>
                  <a:tcPr marL="9525" marR="9525" marT="9525" marB="0" anchor="ctr"/>
                </a:tc>
                <a:tc>
                  <a:txBody>
                    <a:bodyPr/>
                    <a:lstStyle/>
                    <a:p>
                      <a:pPr algn="ctr" fontAlgn="ctr"/>
                      <a:r>
                        <a:rPr lang="mn-MN" sz="1100" u="none" strike="noStrike">
                          <a:effectLst/>
                        </a:rPr>
                        <a:t>Жил</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Өртсөн м2</a:t>
                      </a:r>
                      <a:endParaRPr lang="mn-MN" sz="1100" b="0" i="0" u="none" strike="noStrike">
                        <a:solidFill>
                          <a:srgbClr val="000000"/>
                        </a:solidFill>
                        <a:effectLst/>
                        <a:latin typeface="Arial"/>
                      </a:endParaRPr>
                    </a:p>
                  </a:txBody>
                  <a:tcPr marL="9525" marR="9525" marT="9525" marB="0" anchor="ctr"/>
                </a:tc>
              </a:tr>
              <a:tr h="361950">
                <a:tc>
                  <a:txBody>
                    <a:bodyPr/>
                    <a:lstStyle/>
                    <a:p>
                      <a:pPr algn="l" fontAlgn="ctr"/>
                      <a:r>
                        <a:rPr lang="en-US" sz="1100" u="none" strike="noStrike" dirty="0" smtClean="0">
                          <a:effectLst/>
                        </a:rPr>
                        <a:t>1</a:t>
                      </a:r>
                      <a:endParaRPr lang="en-US" sz="1100" b="0" i="0" u="none" strike="noStrike" dirty="0">
                        <a:solidFill>
                          <a:srgbClr val="000000"/>
                        </a:solidFill>
                        <a:effectLst/>
                        <a:latin typeface="Arial"/>
                      </a:endParaRPr>
                    </a:p>
                  </a:txBody>
                  <a:tcPr marL="9525" marR="9525" marT="9525" marB="0" anchor="ctr"/>
                </a:tc>
                <a:tc>
                  <a:txBody>
                    <a:bodyPr/>
                    <a:lstStyle/>
                    <a:p>
                      <a:pPr algn="l" fontAlgn="ctr"/>
                      <a:r>
                        <a:rPr lang="ru-RU" sz="1100" u="none" strike="noStrike" dirty="0">
                          <a:effectLst/>
                        </a:rPr>
                        <a:t>Эм энд Жи констракшн ХХК</a:t>
                      </a:r>
                      <a:endParaRPr lang="ru-RU" sz="1100" b="0" i="0" u="none" strike="noStrike" dirty="0">
                        <a:solidFill>
                          <a:srgbClr val="000000"/>
                        </a:solidFill>
                        <a:effectLst/>
                        <a:latin typeface="Arial"/>
                      </a:endParaRPr>
                    </a:p>
                  </a:txBody>
                  <a:tcPr marL="9525" marR="9525" marT="9525" marB="0" anchor="ctr"/>
                </a:tc>
                <a:tc>
                  <a:txBody>
                    <a:bodyPr/>
                    <a:lstStyle/>
                    <a:p>
                      <a:pPr algn="l" fontAlgn="ctr"/>
                      <a:r>
                        <a:rPr lang="en-US" sz="1100" u="none" strike="noStrike">
                          <a:effectLst/>
                        </a:rPr>
                        <a:t>10/18/2013</a:t>
                      </a:r>
                      <a:endParaRPr lang="en-US" sz="1100" b="0" i="0" u="none" strike="noStrike">
                        <a:solidFill>
                          <a:srgbClr val="000000"/>
                        </a:solidFill>
                        <a:effectLst/>
                        <a:latin typeface="Arial"/>
                      </a:endParaRPr>
                    </a:p>
                  </a:txBody>
                  <a:tcPr marL="9525" marR="9525" marT="9525" marB="0" anchor="ctr"/>
                </a:tc>
                <a:tc>
                  <a:txBody>
                    <a:bodyPr/>
                    <a:lstStyle/>
                    <a:p>
                      <a:pPr algn="l" fontAlgn="ctr"/>
                      <a:r>
                        <a:rPr lang="mn-MN" sz="1100" u="none" strike="noStrike">
                          <a:effectLst/>
                        </a:rPr>
                        <a:t>А/951</a:t>
                      </a:r>
                      <a:endParaRPr lang="mn-MN"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a:effectLst/>
                        </a:rPr>
                        <a:t>5</a:t>
                      </a:r>
                      <a:endParaRPr lang="en-US"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dirty="0">
                          <a:effectLst/>
                        </a:rPr>
                        <a:t>907</a:t>
                      </a:r>
                      <a:endParaRPr lang="en-US" sz="1100" b="0" i="0" u="none" strike="noStrike" dirty="0">
                        <a:solidFill>
                          <a:srgbClr val="000000"/>
                        </a:solidFill>
                        <a:effectLst/>
                        <a:latin typeface="Arial"/>
                      </a:endParaRPr>
                    </a:p>
                  </a:txBody>
                  <a:tcPr marL="9525" marR="9525" marT="9525" marB="0" anchor="ctr"/>
                </a:tc>
              </a:tr>
            </a:tbl>
          </a:graphicData>
        </a:graphic>
      </p:graphicFrame>
      <p:pic>
        <p:nvPicPr>
          <p:cNvPr id="1027" name="Picture 3" descr="Y:\7.GMTeH\Tsoom\NGA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025"/>
            <a:ext cx="491589" cy="544525"/>
          </a:xfrm>
          <a:prstGeom prst="rect">
            <a:avLst/>
          </a:prstGeom>
          <a:noFill/>
          <a:extLst>
            <a:ext uri="{909E8E84-426E-40DD-AFC4-6F175D3DCCD1}">
              <a14:hiddenFill xmlns:a14="http://schemas.microsoft.com/office/drawing/2010/main">
                <a:solidFill>
                  <a:srgbClr val="FFFFFF"/>
                </a:solidFill>
              </a14:hiddenFill>
            </a:ext>
          </a:extLst>
        </p:spPr>
      </p:pic>
      <p:sp>
        <p:nvSpPr>
          <p:cNvPr id="7" name="Left Arrow 6"/>
          <p:cNvSpPr/>
          <p:nvPr/>
        </p:nvSpPr>
        <p:spPr>
          <a:xfrm rot="20410381">
            <a:off x="2307495" y="1936573"/>
            <a:ext cx="1931889" cy="52339"/>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pic>
        <p:nvPicPr>
          <p:cNvPr id="1028" name="Picture 4" descr="G:\2018 onii ajil\ROAD\tur zam\Tur zam\Ka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962742"/>
            <a:ext cx="4572000" cy="2895008"/>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39606356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74"/>
            <a:ext cx="9144000" cy="427876"/>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cap="all" dirty="0" smtClean="0">
                <a:solidFill>
                  <a:schemeClr val="tx1"/>
                </a:solidFill>
                <a:latin typeface="Arial" pitchFamily="34" charset="0"/>
                <a:cs typeface="Arial" pitchFamily="34" charset="0"/>
              </a:rPr>
              <a:t>2</a:t>
            </a:r>
            <a:r>
              <a:rPr lang="mn-MN" sz="1600" b="1" cap="all" dirty="0" smtClean="0">
                <a:solidFill>
                  <a:schemeClr val="tx1"/>
                </a:solidFill>
                <a:latin typeface="Arial" pitchFamily="34" charset="0"/>
                <a:cs typeface="Arial" pitchFamily="34" charset="0"/>
              </a:rPr>
              <a:t>. Махатма Гандигийн гудамж – нийслэл хүрээ өргөн чөлөө –  Хүннү 222 хорооллын хойд талын авто замтай холбох 0.7км түр зам </a:t>
            </a:r>
            <a:endParaRPr lang="en-US" sz="1600" dirty="0"/>
          </a:p>
        </p:txBody>
      </p:sp>
      <p:pic>
        <p:nvPicPr>
          <p:cNvPr id="44" name="Picture 43" descr="plan-Layout1.jpg"/>
          <p:cNvPicPr>
            <a:picLocks noChangeAspect="1"/>
          </p:cNvPicPr>
          <p:nvPr/>
        </p:nvPicPr>
        <p:blipFill>
          <a:blip r:embed="rId3"/>
          <a:srcRect t="2447" b="10300"/>
          <a:stretch>
            <a:fillRect/>
          </a:stretch>
        </p:blipFill>
        <p:spPr>
          <a:xfrm>
            <a:off x="228600" y="514350"/>
            <a:ext cx="4648200" cy="2174158"/>
          </a:xfrm>
          <a:prstGeom prst="rect">
            <a:avLst/>
          </a:prstGeom>
          <a:ln w="19050">
            <a:solidFill>
              <a:schemeClr val="tx1"/>
            </a:solidFill>
          </a:ln>
        </p:spPr>
      </p:pic>
      <p:sp>
        <p:nvSpPr>
          <p:cNvPr id="55" name="Rectangular Callout 54"/>
          <p:cNvSpPr/>
          <p:nvPr/>
        </p:nvSpPr>
        <p:spPr>
          <a:xfrm>
            <a:off x="381000" y="819150"/>
            <a:ext cx="609600" cy="304800"/>
          </a:xfrm>
          <a:prstGeom prst="wedgeRectCallout">
            <a:avLst>
              <a:gd name="adj1" fmla="val -71275"/>
              <a:gd name="adj2" fmla="val -5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Хүннү 2222</a:t>
            </a:r>
            <a:endParaRPr lang="en-US" sz="800" b="1" dirty="0" smtClean="0">
              <a:solidFill>
                <a:schemeClr val="tx1"/>
              </a:solidFill>
              <a:latin typeface="Arial" pitchFamily="34" charset="0"/>
              <a:cs typeface="Arial" pitchFamily="34" charset="0"/>
            </a:endParaRPr>
          </a:p>
        </p:txBody>
      </p:sp>
      <p:sp>
        <p:nvSpPr>
          <p:cNvPr id="56" name="Rectangular Callout 55"/>
          <p:cNvSpPr/>
          <p:nvPr/>
        </p:nvSpPr>
        <p:spPr>
          <a:xfrm>
            <a:off x="2514600" y="2343150"/>
            <a:ext cx="6858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Орчлон сургууль</a:t>
            </a:r>
            <a:endParaRPr lang="en-US" sz="800" b="1" dirty="0" smtClean="0">
              <a:solidFill>
                <a:schemeClr val="tx1"/>
              </a:solidFill>
              <a:latin typeface="Arial" pitchFamily="34" charset="0"/>
              <a:cs typeface="Arial" pitchFamily="34" charset="0"/>
            </a:endParaRPr>
          </a:p>
        </p:txBody>
      </p:sp>
      <p:pic>
        <p:nvPicPr>
          <p:cNvPr id="58" name="Picture 57" descr="0.41 dron.jpg"/>
          <p:cNvPicPr>
            <a:picLocks noChangeAspect="1"/>
          </p:cNvPicPr>
          <p:nvPr/>
        </p:nvPicPr>
        <p:blipFill>
          <a:blip r:embed="rId4"/>
          <a:srcRect t="1890" b="5786"/>
          <a:stretch>
            <a:fillRect/>
          </a:stretch>
        </p:blipFill>
        <p:spPr>
          <a:xfrm>
            <a:off x="228600" y="2762250"/>
            <a:ext cx="4648200" cy="2324100"/>
          </a:xfrm>
          <a:prstGeom prst="rect">
            <a:avLst/>
          </a:prstGeom>
          <a:ln w="19050">
            <a:solidFill>
              <a:schemeClr val="tx1"/>
            </a:solidFill>
          </a:ln>
        </p:spPr>
      </p:pic>
      <p:cxnSp>
        <p:nvCxnSpPr>
          <p:cNvPr id="65" name="Straight Arrow Connector 64"/>
          <p:cNvCxnSpPr/>
          <p:nvPr/>
        </p:nvCxnSpPr>
        <p:spPr>
          <a:xfrm rot="5400000" flipH="1" flipV="1">
            <a:off x="1219200" y="2114550"/>
            <a:ext cx="533400" cy="2286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cxnSp>
        <p:nvCxnSpPr>
          <p:cNvPr id="67" name="Straight Arrow Connector 66"/>
          <p:cNvCxnSpPr>
            <a:stCxn id="76" idx="2"/>
          </p:cNvCxnSpPr>
          <p:nvPr/>
        </p:nvCxnSpPr>
        <p:spPr>
          <a:xfrm rot="5400000">
            <a:off x="3390900" y="3752850"/>
            <a:ext cx="1600200" cy="6096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74" name="Rectangle 73"/>
          <p:cNvSpPr/>
          <p:nvPr/>
        </p:nvSpPr>
        <p:spPr>
          <a:xfrm>
            <a:off x="5057775" y="491314"/>
            <a:ext cx="3962400" cy="1013636"/>
          </a:xfrm>
          <a:prstGeom prst="rect">
            <a:avLst/>
          </a:prstGeom>
        </p:spPr>
        <p:style>
          <a:lnRef idx="0">
            <a:schemeClr val="accent5"/>
          </a:lnRef>
          <a:fillRef idx="3">
            <a:schemeClr val="accent5"/>
          </a:fillRef>
          <a:effectRef idx="3">
            <a:schemeClr val="accent5"/>
          </a:effectRef>
          <a:fontRef idx="minor">
            <a:schemeClr val="lt1"/>
          </a:fontRef>
        </p:style>
        <p:txBody>
          <a:bodyPr rtlCol="0" anchor="t"/>
          <a:lstStyle/>
          <a:p>
            <a:pPr algn="just"/>
            <a:r>
              <a:rPr lang="mn-MN" sz="1200" b="1" u="sng" dirty="0" smtClean="0">
                <a:solidFill>
                  <a:sysClr val="windowText" lastClr="000000"/>
                </a:solidFill>
                <a:latin typeface="Arial" pitchFamily="34" charset="0"/>
                <a:cs typeface="Arial" pitchFamily="34" charset="0"/>
              </a:rPr>
              <a:t>Ач холбогдол:</a:t>
            </a:r>
            <a:r>
              <a:rPr lang="mn-MN" sz="1200" b="1" dirty="0" smtClean="0">
                <a:solidFill>
                  <a:sysClr val="windowText" lastClr="000000"/>
                </a:solidFill>
                <a:latin typeface="Arial" pitchFamily="34" charset="0"/>
                <a:cs typeface="Arial" pitchFamily="34" charset="0"/>
              </a:rPr>
              <a:t> </a:t>
            </a:r>
            <a:r>
              <a:rPr lang="mn-MN" sz="1200" dirty="0" smtClean="0">
                <a:solidFill>
                  <a:sysClr val="windowText" lastClr="000000"/>
                </a:solidFill>
                <a:latin typeface="Arial" pitchFamily="34" charset="0"/>
                <a:cs typeface="Arial" pitchFamily="34" charset="0"/>
              </a:rPr>
              <a:t>Гандигийн гудамж Нийслэл хүрээ өргөн чөлөө, Хүннү 2222 хорооллын хойд талын авто замууд холбогдож, Их тэнгэрээс хотын төв чиглэлд явах Их Монголын гудамжны тээврийн хэрэгслийн хөдөлгөөнийг хуваарилна. </a:t>
            </a:r>
          </a:p>
          <a:p>
            <a:pPr algn="ctr"/>
            <a:r>
              <a:rPr lang="mn-MN" sz="1200" b="1" u="sng" dirty="0" smtClean="0">
                <a:solidFill>
                  <a:sysClr val="windowText" lastClr="000000"/>
                </a:solidFill>
                <a:latin typeface="Arial" pitchFamily="34" charset="0"/>
                <a:cs typeface="Arial" pitchFamily="34" charset="0"/>
              </a:rPr>
              <a:t> </a:t>
            </a:r>
          </a:p>
          <a:p>
            <a:pPr algn="ctr"/>
            <a:endParaRPr lang="mn-MN" sz="1200" b="1" u="sng" dirty="0" smtClean="0">
              <a:solidFill>
                <a:sysClr val="windowText" lastClr="000000"/>
              </a:solidFill>
              <a:latin typeface="Arial" pitchFamily="34" charset="0"/>
              <a:cs typeface="Arial" pitchFamily="34" charset="0"/>
            </a:endParaRPr>
          </a:p>
          <a:p>
            <a:pPr algn="ctr"/>
            <a:endParaRPr lang="mn-MN" sz="1200" b="1" u="sng" dirty="0" smtClean="0">
              <a:latin typeface="Arial" pitchFamily="34" charset="0"/>
              <a:cs typeface="Arial" pitchFamily="34" charset="0"/>
            </a:endParaRPr>
          </a:p>
          <a:p>
            <a:pPr algn="ctr"/>
            <a:endParaRPr lang="en-US" sz="1200" b="1" u="sng" dirty="0">
              <a:latin typeface="Arial" pitchFamily="34" charset="0"/>
              <a:cs typeface="Arial" pitchFamily="34" charset="0"/>
            </a:endParaRPr>
          </a:p>
        </p:txBody>
      </p:sp>
      <p:sp>
        <p:nvSpPr>
          <p:cNvPr id="76" name="Rectangular Callout 75"/>
          <p:cNvSpPr/>
          <p:nvPr/>
        </p:nvSpPr>
        <p:spPr>
          <a:xfrm>
            <a:off x="4114800" y="2952750"/>
            <a:ext cx="762000" cy="304800"/>
          </a:xfrm>
          <a:prstGeom prst="wedgeRectCallout">
            <a:avLst>
              <a:gd name="adj1" fmla="val -57694"/>
              <a:gd name="adj2" fmla="val -1088"/>
            </a:avLst>
          </a:prstGeom>
          <a:solidFill>
            <a:srgbClr val="00B050"/>
          </a:solidFill>
          <a:ln w="3175">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ysClr val="windowText" lastClr="000000"/>
                </a:solidFill>
                <a:latin typeface="Arial" pitchFamily="34" charset="0"/>
                <a:cs typeface="Arial" pitchFamily="34" charset="0"/>
              </a:rPr>
              <a:t>Гандигийн гудамж</a:t>
            </a:r>
            <a:endParaRPr lang="en-US" sz="800" b="1" dirty="0">
              <a:solidFill>
                <a:sysClr val="windowText" lastClr="000000"/>
              </a:solidFill>
              <a:latin typeface="Arial" pitchFamily="34" charset="0"/>
              <a:cs typeface="Arial" pitchFamily="34" charset="0"/>
            </a:endParaRPr>
          </a:p>
        </p:txBody>
      </p:sp>
      <p:graphicFrame>
        <p:nvGraphicFramePr>
          <p:cNvPr id="77" name="Table 76"/>
          <p:cNvGraphicFramePr>
            <a:graphicFrameLocks noGrp="1"/>
          </p:cNvGraphicFramePr>
          <p:nvPr>
            <p:extLst>
              <p:ext uri="{D42A27DB-BD31-4B8C-83A1-F6EECF244321}">
                <p14:modId xmlns:p14="http://schemas.microsoft.com/office/powerpoint/2010/main" val="358402391"/>
              </p:ext>
            </p:extLst>
          </p:nvPr>
        </p:nvGraphicFramePr>
        <p:xfrm>
          <a:off x="5029200" y="1485988"/>
          <a:ext cx="3962400" cy="3473463"/>
        </p:xfrm>
        <a:graphic>
          <a:graphicData uri="http://schemas.openxmlformats.org/drawingml/2006/table">
            <a:tbl>
              <a:tblPr>
                <a:tableStyleId>{3C2FFA5D-87B4-456A-9821-1D502468CF0F}</a:tableStyleId>
              </a:tblPr>
              <a:tblGrid>
                <a:gridCol w="1890056">
                  <a:extLst>
                    <a:ext uri="{9D8B030D-6E8A-4147-A177-3AD203B41FA5}">
                      <a16:colId xmlns:a16="http://schemas.microsoft.com/office/drawing/2014/main" xmlns="" val="20000"/>
                    </a:ext>
                  </a:extLst>
                </a:gridCol>
                <a:gridCol w="1074549">
                  <a:extLst>
                    <a:ext uri="{9D8B030D-6E8A-4147-A177-3AD203B41FA5}">
                      <a16:colId xmlns:a16="http://schemas.microsoft.com/office/drawing/2014/main" xmlns="" val="20001"/>
                    </a:ext>
                  </a:extLst>
                </a:gridCol>
                <a:gridCol w="997795"/>
              </a:tblGrid>
              <a:tr h="214088">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Хийгдэх</a:t>
                      </a:r>
                      <a:r>
                        <a:rPr lang="mn-MN" sz="1200" b="1" u="none" baseline="0" dirty="0" smtClean="0">
                          <a:latin typeface="Arial" pitchFamily="34" charset="0"/>
                          <a:ea typeface="Calibri"/>
                          <a:cs typeface="Arial" pitchFamily="34" charset="0"/>
                        </a:rPr>
                        <a:t> ажил</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Тоо</a:t>
                      </a:r>
                      <a:r>
                        <a:rPr lang="mn-MN" sz="1200" b="1" u="none" baseline="0" dirty="0" smtClean="0">
                          <a:latin typeface="Arial" pitchFamily="34" charset="0"/>
                          <a:ea typeface="Calibri"/>
                          <a:cs typeface="Arial" pitchFamily="34" charset="0"/>
                        </a:rPr>
                        <a:t> хэмжээ</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smtClean="0">
                          <a:latin typeface="Arial" pitchFamily="34" charset="0"/>
                          <a:ea typeface="Calibri"/>
                          <a:cs typeface="Arial" pitchFamily="34" charset="0"/>
                        </a:rPr>
                        <a:t>Төсөв /төг/</a:t>
                      </a:r>
                      <a:endParaRPr lang="en-US" sz="1200" b="1"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2"/>
                  </a:ext>
                </a:extLst>
              </a:tr>
              <a:tr h="190609">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Тохиромжгүй материал</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1400</a:t>
                      </a:r>
                      <a:r>
                        <a:rPr lang="mn-MN" sz="1100" u="none" baseline="0" dirty="0" smtClean="0">
                          <a:latin typeface="Arial" pitchFamily="34" charset="0"/>
                          <a:ea typeface="Calibri"/>
                          <a:cs typeface="Arial" pitchFamily="34" charset="0"/>
                        </a:rPr>
                        <a:t> 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25</a:t>
                      </a:r>
                      <a:r>
                        <a:rPr lang="mn-MN" sz="1100" u="none" baseline="0" dirty="0" smtClean="0">
                          <a:latin typeface="Arial" pitchFamily="34" charset="0"/>
                          <a:ea typeface="Calibri"/>
                          <a:cs typeface="Arial" pitchFamily="34" charset="0"/>
                        </a:rPr>
                        <a:t> 265 000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Далан, Хөлд.</a:t>
                      </a:r>
                      <a:r>
                        <a:rPr lang="mn-MN" sz="1100" u="none" baseline="0" dirty="0" smtClean="0">
                          <a:latin typeface="Arial" pitchFamily="34" charset="0"/>
                          <a:ea typeface="Calibri"/>
                          <a:cs typeface="Arial" pitchFamily="34" charset="0"/>
                        </a:rPr>
                        <a:t>хамгаалах</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2225 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69 300 000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Бут.</a:t>
                      </a:r>
                      <a:r>
                        <a:rPr lang="mn-MN" sz="1100" u="none" baseline="0" dirty="0" smtClean="0">
                          <a:latin typeface="Arial" pitchFamily="34" charset="0"/>
                          <a:ea typeface="Calibri"/>
                          <a:cs typeface="Arial" pitchFamily="34" charset="0"/>
                        </a:rPr>
                        <a:t>чулуун суурь /20см/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1484м3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81 610 000</a:t>
                      </a:r>
                      <a:endParaRPr lang="en-US" sz="11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4"/>
                  </a:ext>
                </a:extLst>
              </a:tr>
              <a:tr h="231594">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Тэмдэг</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10ш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a:t>
                      </a:r>
                      <a:r>
                        <a:rPr lang="mn-MN" sz="1100" u="none" baseline="0" dirty="0" smtClean="0">
                          <a:latin typeface="Arial" pitchFamily="34" charset="0"/>
                          <a:ea typeface="Calibri"/>
                          <a:cs typeface="Arial" pitchFamily="34" charset="0"/>
                        </a:rPr>
                        <a:t> 700 000</a:t>
                      </a:r>
                      <a:endParaRPr lang="en-US" sz="1100" u="none" dirty="0">
                        <a:latin typeface="Arial" pitchFamily="34" charset="0"/>
                        <a:ea typeface="Calibri"/>
                        <a:cs typeface="Arial" pitchFamily="34" charset="0"/>
                      </a:endParaRPr>
                    </a:p>
                  </a:txBody>
                  <a:tcPr marL="68580" marR="68580" marT="0" marB="0" anchor="ctr"/>
                </a:tc>
              </a:tr>
              <a:tr h="190609">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Гэрлэн дохио /Түр/</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30</a:t>
                      </a:r>
                      <a:r>
                        <a:rPr lang="mn-MN" sz="1100" u="none" baseline="0" dirty="0" smtClean="0">
                          <a:latin typeface="Arial" pitchFamily="34" charset="0"/>
                          <a:ea typeface="Calibri"/>
                          <a:cs typeface="Arial" pitchFamily="34" charset="0"/>
                        </a:rPr>
                        <a:t> 000 000</a:t>
                      </a:r>
                      <a:endParaRPr lang="en-US" sz="1100" u="none" dirty="0">
                        <a:latin typeface="Arial" pitchFamily="34" charset="0"/>
                        <a:ea typeface="Calibri"/>
                        <a:cs typeface="Arial" pitchFamily="34" charset="0"/>
                      </a:endParaRPr>
                    </a:p>
                  </a:txBody>
                  <a:tcPr marL="68580" marR="68580" marT="0" marB="0" anchor="ctr"/>
                </a:tc>
              </a:tr>
              <a:tr h="190609">
                <a:tc gridSpan="2">
                  <a:txBody>
                    <a:bodyPr/>
                    <a:lstStyle/>
                    <a:p>
                      <a:pPr marL="0" marR="0" algn="r">
                        <a:lnSpc>
                          <a:spcPct val="115000"/>
                        </a:lnSpc>
                        <a:spcBef>
                          <a:spcPts val="0"/>
                        </a:spcBef>
                        <a:spcAft>
                          <a:spcPts val="0"/>
                        </a:spcAft>
                      </a:pPr>
                      <a:r>
                        <a:rPr lang="mn-MN" sz="1100" u="none" dirty="0" smtClean="0">
                          <a:latin typeface="Arial" pitchFamily="34" charset="0"/>
                          <a:ea typeface="Calibri"/>
                          <a:cs typeface="Arial" pitchFamily="34" charset="0"/>
                        </a:rPr>
                        <a:t>Дүн</a:t>
                      </a:r>
                      <a:endParaRPr lang="en-US" sz="1100" u="none" dirty="0">
                        <a:latin typeface="Arial" pitchFamily="34" charset="0"/>
                        <a:ea typeface="Calibri"/>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208 875 000</a:t>
                      </a:r>
                      <a:endParaRPr lang="en-US" sz="1100" u="none" dirty="0">
                        <a:latin typeface="Arial" pitchFamily="34" charset="0"/>
                        <a:ea typeface="Calibri"/>
                        <a:cs typeface="Arial" pitchFamily="34" charset="0"/>
                      </a:endParaRPr>
                    </a:p>
                  </a:txBody>
                  <a:tcPr marL="68580" marR="68580" marT="0" marB="0" anchor="ctr"/>
                </a:tc>
              </a:tr>
              <a:tr h="381217">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Асфальтбетон хучилт</a:t>
                      </a:r>
                      <a:r>
                        <a:rPr lang="mn-MN" sz="1100" u="none" baseline="0" dirty="0" smtClean="0">
                          <a:latin typeface="Arial" pitchFamily="34" charset="0"/>
                          <a:ea typeface="Calibri"/>
                          <a:cs typeface="Arial" pitchFamily="34" charset="0"/>
                        </a:rPr>
                        <a:t> /7м өргөн, 5см/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7420 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217 600</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Замын хашлага</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1400 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11 460</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Явган хүний зам /1.5м/</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1050 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54 155</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20718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baseline="0" dirty="0" smtClean="0">
                          <a:latin typeface="Arial" pitchFamily="34" charset="0"/>
                          <a:ea typeface="Calibri"/>
                          <a:cs typeface="Arial" pitchFamily="34" charset="0"/>
                        </a:rPr>
                        <a:t>Тэмдэглэгээ</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700 </a:t>
                      </a:r>
                      <a:r>
                        <a:rPr lang="mn-MN" sz="1100" u="none" baseline="0" dirty="0" smtClean="0">
                          <a:latin typeface="Arial" pitchFamily="34" charset="0"/>
                          <a:ea typeface="Calibri"/>
                          <a:cs typeface="Arial" pitchFamily="34" charset="0"/>
                        </a:rPr>
                        <a:t>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2 010 000</a:t>
                      </a:r>
                      <a:endParaRPr lang="en-US" sz="1100" u="none" dirty="0">
                        <a:latin typeface="Arial" pitchFamily="34" charset="0"/>
                        <a:ea typeface="Calibri"/>
                        <a:cs typeface="Arial" pitchFamily="34" charset="0"/>
                      </a:endParaRPr>
                    </a:p>
                  </a:txBody>
                  <a:tcPr marL="68580" marR="68580" marT="0" marB="0" anchor="ctr"/>
                </a:tc>
              </a:tr>
              <a:tr h="204214">
                <a:tc>
                  <a:txBody>
                    <a:bodyPr/>
                    <a:lstStyle/>
                    <a:p>
                      <a:r>
                        <a:rPr lang="mn-MN" sz="1100" dirty="0" smtClean="0">
                          <a:latin typeface="Arial" pitchFamily="34" charset="0"/>
                          <a:cs typeface="Arial" pitchFamily="34" charset="0"/>
                        </a:rPr>
                        <a:t>Гэрэлтүүлэг</a:t>
                      </a:r>
                      <a:endParaRPr lang="en-US" sz="1100" dirty="0">
                        <a:latin typeface="Arial" pitchFamily="34" charset="0"/>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20</a:t>
                      </a:r>
                      <a:r>
                        <a:rPr lang="mn-MN" sz="1100" u="none" baseline="0" dirty="0" smtClean="0">
                          <a:latin typeface="Arial" pitchFamily="34" charset="0"/>
                          <a:ea typeface="Calibri"/>
                          <a:cs typeface="Arial" pitchFamily="34" charset="0"/>
                        </a:rPr>
                        <a:t> </a:t>
                      </a:r>
                      <a:r>
                        <a:rPr lang="mn-MN" sz="1100" u="none" dirty="0" smtClean="0">
                          <a:latin typeface="Arial" pitchFamily="34" charset="0"/>
                          <a:ea typeface="Calibri"/>
                          <a:cs typeface="Arial" pitchFamily="34" charset="0"/>
                        </a:rPr>
                        <a:t>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12 000 000</a:t>
                      </a:r>
                      <a:endParaRPr lang="en-US" sz="1100" u="none" dirty="0">
                        <a:latin typeface="Arial" pitchFamily="34" charset="0"/>
                        <a:ea typeface="Calibri"/>
                        <a:cs typeface="Arial" pitchFamily="34" charset="0"/>
                      </a:endParaRPr>
                    </a:p>
                  </a:txBody>
                  <a:tcPr marL="68580" marR="68580" marT="0" marB="0" anchor="ctr"/>
                </a:tc>
              </a:tr>
              <a:tr h="190815">
                <a:tc gridSpan="2">
                  <a:txBody>
                    <a:bodyPr/>
                    <a:lstStyle/>
                    <a:p>
                      <a:pPr algn="r"/>
                      <a:r>
                        <a:rPr lang="mn-MN" sz="1100" dirty="0" smtClean="0">
                          <a:latin typeface="Arial" pitchFamily="34" charset="0"/>
                          <a:cs typeface="Arial" pitchFamily="34" charset="0"/>
                        </a:rPr>
                        <a:t>Дүн</a:t>
                      </a:r>
                      <a:endParaRPr lang="en-US" sz="1100" dirty="0">
                        <a:latin typeface="Arial" pitchFamily="34" charset="0"/>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297 225</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190609">
                <a:tc gridSpan="2">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Нийт</a:t>
                      </a:r>
                      <a:r>
                        <a:rPr lang="mn-MN" sz="1200" b="1" u="none" baseline="0" dirty="0" smtClean="0">
                          <a:latin typeface="Arial" pitchFamily="34" charset="0"/>
                          <a:ea typeface="Calibri"/>
                          <a:cs typeface="Arial" pitchFamily="34" charset="0"/>
                        </a:rPr>
                        <a:t> дүн</a:t>
                      </a:r>
                      <a:endParaRPr lang="en-US" sz="1200" b="0" u="none" dirty="0">
                        <a:latin typeface="Arial" pitchFamily="34" charset="0"/>
                        <a:ea typeface="Calibri"/>
                        <a:cs typeface="Arial" pitchFamily="34" charset="0"/>
                      </a:endParaRPr>
                    </a:p>
                  </a:txBody>
                  <a:tcPr marL="68580" marR="68580" marT="0" marB="0" anchor="ctr"/>
                </a:tc>
                <a:tc hMerge="1">
                  <a:txBody>
                    <a:bodyPr/>
                    <a:lstStyle/>
                    <a:p>
                      <a:pPr marL="0" marR="0" algn="just">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506 100 000</a:t>
                      </a:r>
                      <a:endParaRPr lang="en-US" sz="1200" b="1" u="none" dirty="0">
                        <a:latin typeface="Arial" pitchFamily="34" charset="0"/>
                        <a:ea typeface="Calibri"/>
                        <a:cs typeface="Arial" pitchFamily="34" charset="0"/>
                      </a:endParaRPr>
                    </a:p>
                  </a:txBody>
                  <a:tcPr marL="68580" marR="68580" marT="0" marB="0" anchor="ctr"/>
                </a:tc>
              </a:tr>
              <a:tr h="412416">
                <a:tc gridSpan="3">
                  <a:txBody>
                    <a:bodyPr/>
                    <a:lstStyle/>
                    <a:p>
                      <a:pPr marL="0" marR="0" algn="just">
                        <a:lnSpc>
                          <a:spcPct val="115000"/>
                        </a:lnSpc>
                        <a:spcBef>
                          <a:spcPts val="0"/>
                        </a:spcBef>
                        <a:spcAft>
                          <a:spcPts val="0"/>
                        </a:spcAft>
                      </a:pPr>
                      <a:r>
                        <a:rPr lang="mn-MN" sz="1200" u="none" dirty="0" smtClean="0">
                          <a:latin typeface="Arial" pitchFamily="34" charset="0"/>
                          <a:ea typeface="Calibri"/>
                          <a:cs typeface="Arial" pitchFamily="34" charset="0"/>
                        </a:rPr>
                        <a:t>Жич:</a:t>
                      </a:r>
                      <a:r>
                        <a:rPr lang="mn-MN" sz="1200" u="none" baseline="0" dirty="0" smtClean="0">
                          <a:latin typeface="Arial" pitchFamily="34" charset="0"/>
                          <a:ea typeface="Calibri"/>
                          <a:cs typeface="Arial" pitchFamily="34" charset="0"/>
                        </a:rPr>
                        <a:t> Тухайн урьдчилсан тоо хэмжээ, төсөвт инженерийн шугам сүлжээний ажил тооцогдоогүй.</a:t>
                      </a:r>
                      <a:endParaRPr lang="en-US" sz="12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7"/>
                  </a:ext>
                </a:extLst>
              </a:tr>
            </a:tbl>
          </a:graphicData>
        </a:graphic>
      </p:graphicFrame>
      <p:cxnSp>
        <p:nvCxnSpPr>
          <p:cNvPr id="28" name="Straight Arrow Connector 27"/>
          <p:cNvCxnSpPr>
            <a:stCxn id="76" idx="0"/>
          </p:cNvCxnSpPr>
          <p:nvPr/>
        </p:nvCxnSpPr>
        <p:spPr>
          <a:xfrm rot="5400000" flipH="1" flipV="1">
            <a:off x="4267200" y="2571750"/>
            <a:ext cx="609600" cy="1524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cxnSp>
        <p:nvCxnSpPr>
          <p:cNvPr id="32" name="Straight Arrow Connector 31"/>
          <p:cNvCxnSpPr/>
          <p:nvPr/>
        </p:nvCxnSpPr>
        <p:spPr>
          <a:xfrm>
            <a:off x="1295400" y="2647950"/>
            <a:ext cx="990600" cy="6096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cxnSp>
        <p:nvCxnSpPr>
          <p:cNvPr id="40" name="Straight Arrow Connector 39"/>
          <p:cNvCxnSpPr/>
          <p:nvPr/>
        </p:nvCxnSpPr>
        <p:spPr>
          <a:xfrm>
            <a:off x="381000" y="1504950"/>
            <a:ext cx="2057400" cy="16002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75" name="Rectangular Callout 74"/>
          <p:cNvSpPr/>
          <p:nvPr/>
        </p:nvSpPr>
        <p:spPr>
          <a:xfrm>
            <a:off x="533400" y="2350770"/>
            <a:ext cx="990600" cy="304800"/>
          </a:xfrm>
          <a:prstGeom prst="wedgeRectCallout">
            <a:avLst>
              <a:gd name="adj1" fmla="val -48705"/>
              <a:gd name="adj2" fmla="val -11875"/>
            </a:avLst>
          </a:prstGeom>
          <a:solidFill>
            <a:srgbClr val="00B050"/>
          </a:solid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ysClr val="windowText" lastClr="000000"/>
                </a:solidFill>
                <a:latin typeface="Arial" pitchFamily="34" charset="0"/>
                <a:cs typeface="Arial" pitchFamily="34" charset="0"/>
              </a:rPr>
              <a:t>Нийслэл хүрээ өргөн чөлөө</a:t>
            </a:r>
            <a:endParaRPr lang="en-US" sz="800" b="1" dirty="0">
              <a:solidFill>
                <a:schemeClr val="tx1"/>
              </a:solidFill>
              <a:latin typeface="Arial" pitchFamily="34" charset="0"/>
              <a:cs typeface="Arial" pitchFamily="34" charset="0"/>
            </a:endParaRPr>
          </a:p>
        </p:txBody>
      </p:sp>
      <p:sp>
        <p:nvSpPr>
          <p:cNvPr id="48" name="Rectangular Callout 47"/>
          <p:cNvSpPr/>
          <p:nvPr/>
        </p:nvSpPr>
        <p:spPr>
          <a:xfrm>
            <a:off x="2286000" y="895350"/>
            <a:ext cx="8382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Суруга монгол ХХК</a:t>
            </a:r>
            <a:endParaRPr lang="en-US" sz="800" b="1" dirty="0" smtClean="0">
              <a:solidFill>
                <a:schemeClr val="tx1"/>
              </a:solidFill>
              <a:latin typeface="Arial" pitchFamily="34" charset="0"/>
              <a:cs typeface="Arial" pitchFamily="34" charset="0"/>
            </a:endParaRPr>
          </a:p>
        </p:txBody>
      </p:sp>
      <p:sp>
        <p:nvSpPr>
          <p:cNvPr id="50" name="Rectangular Callout 49"/>
          <p:cNvSpPr/>
          <p:nvPr/>
        </p:nvSpPr>
        <p:spPr>
          <a:xfrm>
            <a:off x="685800" y="3867150"/>
            <a:ext cx="6858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Жаргалан хотхон</a:t>
            </a:r>
            <a:endParaRPr lang="en-US" sz="800" b="1" dirty="0" smtClean="0">
              <a:solidFill>
                <a:schemeClr val="tx1"/>
              </a:solidFill>
              <a:latin typeface="Arial" pitchFamily="34" charset="0"/>
              <a:cs typeface="Arial" pitchFamily="34" charset="0"/>
            </a:endParaRPr>
          </a:p>
        </p:txBody>
      </p:sp>
      <p:sp>
        <p:nvSpPr>
          <p:cNvPr id="52" name="Freeform 51"/>
          <p:cNvSpPr/>
          <p:nvPr/>
        </p:nvSpPr>
        <p:spPr>
          <a:xfrm>
            <a:off x="2693988" y="3100387"/>
            <a:ext cx="211137" cy="1652588"/>
          </a:xfrm>
          <a:custGeom>
            <a:avLst/>
            <a:gdLst>
              <a:gd name="connsiteX0" fmla="*/ 211137 w 211137"/>
              <a:gd name="connsiteY0" fmla="*/ 1652588 h 1652588"/>
              <a:gd name="connsiteX1" fmla="*/ 68262 w 211137"/>
              <a:gd name="connsiteY1" fmla="*/ 1609726 h 1652588"/>
              <a:gd name="connsiteX2" fmla="*/ 20637 w 211137"/>
              <a:gd name="connsiteY2" fmla="*/ 1462088 h 1652588"/>
              <a:gd name="connsiteX3" fmla="*/ 6350 w 211137"/>
              <a:gd name="connsiteY3" fmla="*/ 1162051 h 1652588"/>
              <a:gd name="connsiteX4" fmla="*/ 1587 w 211137"/>
              <a:gd name="connsiteY4" fmla="*/ 757238 h 1652588"/>
              <a:gd name="connsiteX5" fmla="*/ 1587 w 211137"/>
              <a:gd name="connsiteY5" fmla="*/ 423863 h 1652588"/>
              <a:gd name="connsiteX6" fmla="*/ 1587 w 211137"/>
              <a:gd name="connsiteY6" fmla="*/ 157163 h 1652588"/>
              <a:gd name="connsiteX7" fmla="*/ 11112 w 211137"/>
              <a:gd name="connsiteY7" fmla="*/ 23813 h 1652588"/>
              <a:gd name="connsiteX8" fmla="*/ 15875 w 211137"/>
              <a:gd name="connsiteY8" fmla="*/ 14288 h 165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37" h="1652588">
                <a:moveTo>
                  <a:pt x="211137" y="1652588"/>
                </a:moveTo>
                <a:cubicBezTo>
                  <a:pt x="155574" y="1647032"/>
                  <a:pt x="100012" y="1641476"/>
                  <a:pt x="68262" y="1609726"/>
                </a:cubicBezTo>
                <a:cubicBezTo>
                  <a:pt x="36512" y="1577976"/>
                  <a:pt x="30956" y="1536700"/>
                  <a:pt x="20637" y="1462088"/>
                </a:cubicBezTo>
                <a:cubicBezTo>
                  <a:pt x="10318" y="1387476"/>
                  <a:pt x="9525" y="1279526"/>
                  <a:pt x="6350" y="1162051"/>
                </a:cubicBezTo>
                <a:cubicBezTo>
                  <a:pt x="3175" y="1044576"/>
                  <a:pt x="2381" y="880269"/>
                  <a:pt x="1587" y="757238"/>
                </a:cubicBezTo>
                <a:cubicBezTo>
                  <a:pt x="793" y="634207"/>
                  <a:pt x="1587" y="423863"/>
                  <a:pt x="1587" y="423863"/>
                </a:cubicBezTo>
                <a:cubicBezTo>
                  <a:pt x="1587" y="323851"/>
                  <a:pt x="0" y="223838"/>
                  <a:pt x="1587" y="157163"/>
                </a:cubicBezTo>
                <a:cubicBezTo>
                  <a:pt x="3174" y="90488"/>
                  <a:pt x="8731" y="47626"/>
                  <a:pt x="11112" y="23813"/>
                </a:cubicBezTo>
                <a:cubicBezTo>
                  <a:pt x="13493" y="0"/>
                  <a:pt x="14684" y="7144"/>
                  <a:pt x="15875" y="14288"/>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2476500" y="3085307"/>
            <a:ext cx="190500" cy="1648618"/>
          </a:xfrm>
          <a:custGeom>
            <a:avLst/>
            <a:gdLst>
              <a:gd name="connsiteX0" fmla="*/ 0 w 190500"/>
              <a:gd name="connsiteY0" fmla="*/ 1648618 h 1648618"/>
              <a:gd name="connsiteX1" fmla="*/ 85725 w 190500"/>
              <a:gd name="connsiteY1" fmla="*/ 1596231 h 1648618"/>
              <a:gd name="connsiteX2" fmla="*/ 133350 w 190500"/>
              <a:gd name="connsiteY2" fmla="*/ 1415256 h 1648618"/>
              <a:gd name="connsiteX3" fmla="*/ 138113 w 190500"/>
              <a:gd name="connsiteY3" fmla="*/ 1115218 h 1648618"/>
              <a:gd name="connsiteX4" fmla="*/ 152400 w 190500"/>
              <a:gd name="connsiteY4" fmla="*/ 534193 h 1648618"/>
              <a:gd name="connsiteX5" fmla="*/ 166688 w 190500"/>
              <a:gd name="connsiteY5" fmla="*/ 177006 h 1648618"/>
              <a:gd name="connsiteX6" fmla="*/ 185738 w 190500"/>
              <a:gd name="connsiteY6" fmla="*/ 24606 h 1648618"/>
              <a:gd name="connsiteX7" fmla="*/ 190500 w 190500"/>
              <a:gd name="connsiteY7" fmla="*/ 29368 h 164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648618">
                <a:moveTo>
                  <a:pt x="0" y="1648618"/>
                </a:moveTo>
                <a:cubicBezTo>
                  <a:pt x="31750" y="1641871"/>
                  <a:pt x="63500" y="1635125"/>
                  <a:pt x="85725" y="1596231"/>
                </a:cubicBezTo>
                <a:cubicBezTo>
                  <a:pt x="107950" y="1557337"/>
                  <a:pt x="124619" y="1495425"/>
                  <a:pt x="133350" y="1415256"/>
                </a:cubicBezTo>
                <a:cubicBezTo>
                  <a:pt x="142081" y="1335087"/>
                  <a:pt x="134938" y="1262062"/>
                  <a:pt x="138113" y="1115218"/>
                </a:cubicBezTo>
                <a:cubicBezTo>
                  <a:pt x="141288" y="968374"/>
                  <a:pt x="147638" y="690562"/>
                  <a:pt x="152400" y="534193"/>
                </a:cubicBezTo>
                <a:cubicBezTo>
                  <a:pt x="157162" y="377824"/>
                  <a:pt x="161132" y="261937"/>
                  <a:pt x="166688" y="177006"/>
                </a:cubicBezTo>
                <a:cubicBezTo>
                  <a:pt x="172244" y="92075"/>
                  <a:pt x="181769" y="49212"/>
                  <a:pt x="185738" y="24606"/>
                </a:cubicBezTo>
                <a:cubicBezTo>
                  <a:pt x="189707" y="0"/>
                  <a:pt x="190103" y="14684"/>
                  <a:pt x="190500" y="29368"/>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59"/>
          <p:cNvSpPr/>
          <p:nvPr/>
        </p:nvSpPr>
        <p:spPr>
          <a:xfrm>
            <a:off x="2388394" y="4732338"/>
            <a:ext cx="502444" cy="15875"/>
          </a:xfrm>
          <a:custGeom>
            <a:avLst/>
            <a:gdLst>
              <a:gd name="connsiteX0" fmla="*/ 502444 w 502444"/>
              <a:gd name="connsiteY0" fmla="*/ 15875 h 15875"/>
              <a:gd name="connsiteX1" fmla="*/ 73819 w 502444"/>
              <a:gd name="connsiteY1" fmla="*/ 1587 h 15875"/>
              <a:gd name="connsiteX2" fmla="*/ 59531 w 502444"/>
              <a:gd name="connsiteY2" fmla="*/ 6350 h 15875"/>
            </a:gdLst>
            <a:ahLst/>
            <a:cxnLst>
              <a:cxn ang="0">
                <a:pos x="connsiteX0" y="connsiteY0"/>
              </a:cxn>
              <a:cxn ang="0">
                <a:pos x="connsiteX1" y="connsiteY1"/>
              </a:cxn>
              <a:cxn ang="0">
                <a:pos x="connsiteX2" y="connsiteY2"/>
              </a:cxn>
            </a:cxnLst>
            <a:rect l="l" t="t" r="r" b="b"/>
            <a:pathLst>
              <a:path w="502444" h="15875">
                <a:moveTo>
                  <a:pt x="502444" y="15875"/>
                </a:moveTo>
                <a:lnTo>
                  <a:pt x="73819" y="1587"/>
                </a:lnTo>
                <a:cubicBezTo>
                  <a:pt x="0" y="0"/>
                  <a:pt x="29765" y="3175"/>
                  <a:pt x="59531" y="6350"/>
                </a:cubicBezTo>
              </a:path>
            </a:pathLst>
          </a:custGeom>
          <a:ln w="190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2545556" y="3298031"/>
            <a:ext cx="85725" cy="57150"/>
          </a:xfrm>
          <a:custGeom>
            <a:avLst/>
            <a:gdLst>
              <a:gd name="connsiteX0" fmla="*/ 0 w 85725"/>
              <a:gd name="connsiteY0" fmla="*/ 0 h 57150"/>
              <a:gd name="connsiteX1" fmla="*/ 54769 w 85725"/>
              <a:gd name="connsiteY1" fmla="*/ 14288 h 57150"/>
              <a:gd name="connsiteX2" fmla="*/ 80963 w 85725"/>
              <a:gd name="connsiteY2" fmla="*/ 35719 h 57150"/>
              <a:gd name="connsiteX3" fmla="*/ 83344 w 85725"/>
              <a:gd name="connsiteY3" fmla="*/ 57150 h 57150"/>
            </a:gdLst>
            <a:ahLst/>
            <a:cxnLst>
              <a:cxn ang="0">
                <a:pos x="connsiteX0" y="connsiteY0"/>
              </a:cxn>
              <a:cxn ang="0">
                <a:pos x="connsiteX1" y="connsiteY1"/>
              </a:cxn>
              <a:cxn ang="0">
                <a:pos x="connsiteX2" y="connsiteY2"/>
              </a:cxn>
              <a:cxn ang="0">
                <a:pos x="connsiteX3" y="connsiteY3"/>
              </a:cxn>
            </a:cxnLst>
            <a:rect l="l" t="t" r="r" b="b"/>
            <a:pathLst>
              <a:path w="85725" h="57150">
                <a:moveTo>
                  <a:pt x="0" y="0"/>
                </a:moveTo>
                <a:cubicBezTo>
                  <a:pt x="20637" y="4167"/>
                  <a:pt x="41275" y="8335"/>
                  <a:pt x="54769" y="14288"/>
                </a:cubicBezTo>
                <a:cubicBezTo>
                  <a:pt x="68263" y="20241"/>
                  <a:pt x="76201" y="28575"/>
                  <a:pt x="80963" y="35719"/>
                </a:cubicBezTo>
                <a:cubicBezTo>
                  <a:pt x="85725" y="42863"/>
                  <a:pt x="84534" y="50006"/>
                  <a:pt x="83344" y="57150"/>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2695575" y="3300413"/>
            <a:ext cx="95250" cy="42862"/>
          </a:xfrm>
          <a:custGeom>
            <a:avLst/>
            <a:gdLst>
              <a:gd name="connsiteX0" fmla="*/ 95250 w 95250"/>
              <a:gd name="connsiteY0" fmla="*/ 0 h 42862"/>
              <a:gd name="connsiteX1" fmla="*/ 30956 w 95250"/>
              <a:gd name="connsiteY1" fmla="*/ 11906 h 42862"/>
              <a:gd name="connsiteX2" fmla="*/ 0 w 95250"/>
              <a:gd name="connsiteY2" fmla="*/ 42862 h 42862"/>
            </a:gdLst>
            <a:ahLst/>
            <a:cxnLst>
              <a:cxn ang="0">
                <a:pos x="connsiteX0" y="connsiteY0"/>
              </a:cxn>
              <a:cxn ang="0">
                <a:pos x="connsiteX1" y="connsiteY1"/>
              </a:cxn>
              <a:cxn ang="0">
                <a:pos x="connsiteX2" y="connsiteY2"/>
              </a:cxn>
            </a:cxnLst>
            <a:rect l="l" t="t" r="r" b="b"/>
            <a:pathLst>
              <a:path w="95250" h="42862">
                <a:moveTo>
                  <a:pt x="95250" y="0"/>
                </a:moveTo>
                <a:cubicBezTo>
                  <a:pt x="71040" y="2381"/>
                  <a:pt x="46831" y="4762"/>
                  <a:pt x="30956" y="11906"/>
                </a:cubicBezTo>
                <a:cubicBezTo>
                  <a:pt x="15081" y="19050"/>
                  <a:pt x="7540" y="30956"/>
                  <a:pt x="0" y="42862"/>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2702719" y="3236119"/>
            <a:ext cx="80962" cy="42466"/>
          </a:xfrm>
          <a:custGeom>
            <a:avLst/>
            <a:gdLst>
              <a:gd name="connsiteX0" fmla="*/ 80962 w 80962"/>
              <a:gd name="connsiteY0" fmla="*/ 40481 h 42466"/>
              <a:gd name="connsiteX1" fmla="*/ 14287 w 80962"/>
              <a:gd name="connsiteY1" fmla="*/ 35719 h 42466"/>
              <a:gd name="connsiteX2" fmla="*/ 0 w 80962"/>
              <a:gd name="connsiteY2" fmla="*/ 0 h 42466"/>
            </a:gdLst>
            <a:ahLst/>
            <a:cxnLst>
              <a:cxn ang="0">
                <a:pos x="connsiteX0" y="connsiteY0"/>
              </a:cxn>
              <a:cxn ang="0">
                <a:pos x="connsiteX1" y="connsiteY1"/>
              </a:cxn>
              <a:cxn ang="0">
                <a:pos x="connsiteX2" y="connsiteY2"/>
              </a:cxn>
            </a:cxnLst>
            <a:rect l="l" t="t" r="r" b="b"/>
            <a:pathLst>
              <a:path w="80962" h="42466">
                <a:moveTo>
                  <a:pt x="80962" y="40481"/>
                </a:moveTo>
                <a:cubicBezTo>
                  <a:pt x="54371" y="41473"/>
                  <a:pt x="27781" y="42466"/>
                  <a:pt x="14287" y="35719"/>
                </a:cubicBezTo>
                <a:cubicBezTo>
                  <a:pt x="793" y="28972"/>
                  <a:pt x="396" y="14486"/>
                  <a:pt x="0" y="0"/>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2552700" y="3240881"/>
            <a:ext cx="88106" cy="36910"/>
          </a:xfrm>
          <a:custGeom>
            <a:avLst/>
            <a:gdLst>
              <a:gd name="connsiteX0" fmla="*/ 0 w 88106"/>
              <a:gd name="connsiteY0" fmla="*/ 35719 h 36910"/>
              <a:gd name="connsiteX1" fmla="*/ 50006 w 88106"/>
              <a:gd name="connsiteY1" fmla="*/ 30957 h 36910"/>
              <a:gd name="connsiteX2" fmla="*/ 88106 w 88106"/>
              <a:gd name="connsiteY2" fmla="*/ 0 h 36910"/>
            </a:gdLst>
            <a:ahLst/>
            <a:cxnLst>
              <a:cxn ang="0">
                <a:pos x="connsiteX0" y="connsiteY0"/>
              </a:cxn>
              <a:cxn ang="0">
                <a:pos x="connsiteX1" y="connsiteY1"/>
              </a:cxn>
              <a:cxn ang="0">
                <a:pos x="connsiteX2" y="connsiteY2"/>
              </a:cxn>
            </a:cxnLst>
            <a:rect l="l" t="t" r="r" b="b"/>
            <a:pathLst>
              <a:path w="88106" h="36910">
                <a:moveTo>
                  <a:pt x="0" y="35719"/>
                </a:moveTo>
                <a:cubicBezTo>
                  <a:pt x="17661" y="36314"/>
                  <a:pt x="35322" y="36910"/>
                  <a:pt x="50006" y="30957"/>
                </a:cubicBezTo>
                <a:cubicBezTo>
                  <a:pt x="64690" y="25004"/>
                  <a:pt x="76398" y="12502"/>
                  <a:pt x="88106" y="0"/>
                </a:cubicBezTo>
              </a:path>
            </a:pathLst>
          </a:cu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9" name="Straight Connector 68"/>
          <p:cNvCxnSpPr/>
          <p:nvPr/>
        </p:nvCxnSpPr>
        <p:spPr>
          <a:xfrm flipH="1" flipV="1">
            <a:off x="2662238" y="3100389"/>
            <a:ext cx="47625" cy="4762"/>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63" idx="0"/>
            <a:endCxn id="64" idx="0"/>
          </p:cNvCxnSpPr>
          <p:nvPr/>
        </p:nvCxnSpPr>
        <p:spPr>
          <a:xfrm flipH="1" flipV="1">
            <a:off x="2783681" y="3276600"/>
            <a:ext cx="7144" cy="23813"/>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62" idx="0"/>
            <a:endCxn id="66" idx="0"/>
          </p:cNvCxnSpPr>
          <p:nvPr/>
        </p:nvCxnSpPr>
        <p:spPr>
          <a:xfrm flipV="1">
            <a:off x="2545556" y="3276600"/>
            <a:ext cx="7144" cy="2143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648200" y="702435"/>
            <a:ext cx="3809999" cy="276225"/>
          </a:xfrm>
        </p:spPr>
        <p:style>
          <a:lnRef idx="1">
            <a:schemeClr val="accent1"/>
          </a:lnRef>
          <a:fillRef idx="2">
            <a:schemeClr val="accent1"/>
          </a:fillRef>
          <a:effectRef idx="1">
            <a:schemeClr val="accent1"/>
          </a:effectRef>
          <a:fontRef idx="minor">
            <a:schemeClr val="dk1"/>
          </a:fontRef>
        </p:style>
        <p:txBody>
          <a:bodyPr>
            <a:noAutofit/>
          </a:bodyPr>
          <a:lstStyle/>
          <a:p>
            <a:r>
              <a:rPr lang="mn-MN" sz="1600" b="1" dirty="0" smtClean="0">
                <a:latin typeface="Arial" pitchFamily="34" charset="0"/>
                <a:cs typeface="Arial" pitchFamily="34" charset="0"/>
              </a:rPr>
              <a:t>Газар чөлөөлөлт</a:t>
            </a:r>
            <a:endParaRPr lang="en-US" sz="1600" b="1" dirty="0">
              <a:latin typeface="Arial" pitchFamily="34" charset="0"/>
              <a:cs typeface="Arial" pitchFamily="34" charset="0"/>
            </a:endParaRPr>
          </a:p>
        </p:txBody>
      </p:sp>
      <p:pic>
        <p:nvPicPr>
          <p:cNvPr id="1027" name="Picture 3" descr="Y:\7.GMTeH\Tsoom\NG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6025"/>
            <a:ext cx="491589" cy="544525"/>
          </a:xfrm>
          <a:prstGeom prst="rect">
            <a:avLst/>
          </a:prstGeom>
          <a:noFill/>
          <a:extLst>
            <a:ext uri="{909E8E84-426E-40DD-AFC4-6F175D3DCCD1}">
              <a14:hiddenFill xmlns:a14="http://schemas.microsoft.com/office/drawing/2010/main">
                <a:solidFill>
                  <a:srgbClr val="FFFFFF"/>
                </a:solidFill>
              </a14:hiddenFill>
            </a:ext>
          </a:extLst>
        </p:spPr>
      </p:pic>
      <p:sp>
        <p:nvSpPr>
          <p:cNvPr id="7" name="Left Arrow 6"/>
          <p:cNvSpPr/>
          <p:nvPr/>
        </p:nvSpPr>
        <p:spPr>
          <a:xfrm rot="20410381">
            <a:off x="2337173" y="1842782"/>
            <a:ext cx="1786724" cy="2019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descr="G:\2018 onii ajil\ROAD\tur zam\Tur zam\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42950"/>
            <a:ext cx="3724191" cy="4114800"/>
          </a:xfrm>
          <a:prstGeom prst="rect">
            <a:avLst/>
          </a:prstGeom>
        </p:spPr>
        <p:style>
          <a:lnRef idx="2">
            <a:schemeClr val="accent1"/>
          </a:lnRef>
          <a:fillRef idx="1">
            <a:schemeClr val="lt1"/>
          </a:fillRef>
          <a:effectRef idx="0">
            <a:schemeClr val="accent1"/>
          </a:effectRef>
          <a:fontRef idx="minor">
            <a:schemeClr val="dk1"/>
          </a:fontRef>
        </p:style>
      </p:pic>
      <p:pic>
        <p:nvPicPr>
          <p:cNvPr id="2051" name="Picture 3" descr="G:\2018 onii ajil\ROAD\tur zam\Tur zam\Ka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591" y="2654561"/>
            <a:ext cx="2575009" cy="1822189"/>
          </a:xfrm>
          <a:prstGeom prst="rect">
            <a:avLst/>
          </a:prstGeom>
        </p:spPr>
        <p:style>
          <a:lnRef idx="2">
            <a:schemeClr val="accent3"/>
          </a:lnRef>
          <a:fillRef idx="1">
            <a:schemeClr val="lt1"/>
          </a:fillRef>
          <a:effectRef idx="0">
            <a:schemeClr val="accent3"/>
          </a:effectRef>
          <a:fontRef idx="minor">
            <a:schemeClr val="dk1"/>
          </a:fontRef>
        </p:style>
      </p:pic>
      <p:pic>
        <p:nvPicPr>
          <p:cNvPr id="2052" name="Picture 4" descr="G:\2018 onii ajil\ROAD\tur zam\Tur zam\Kad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379" y="2654561"/>
            <a:ext cx="2547661" cy="1822190"/>
          </a:xfrm>
          <a:prstGeom prst="rect">
            <a:avLst/>
          </a:prstGeom>
        </p:spPr>
        <p:style>
          <a:lnRef idx="2">
            <a:schemeClr val="accent3"/>
          </a:lnRef>
          <a:fillRef idx="1">
            <a:schemeClr val="lt1"/>
          </a:fillRef>
          <a:effectRef idx="0">
            <a:schemeClr val="accent3"/>
          </a:effectRef>
          <a:fontRef idx="minor">
            <a:schemeClr val="dk1"/>
          </a:fontRef>
        </p:style>
      </p:pic>
      <p:graphicFrame>
        <p:nvGraphicFramePr>
          <p:cNvPr id="2" name="Table 1"/>
          <p:cNvGraphicFramePr>
            <a:graphicFrameLocks noGrp="1"/>
          </p:cNvGraphicFramePr>
          <p:nvPr>
            <p:extLst>
              <p:ext uri="{D42A27DB-BD31-4B8C-83A1-F6EECF244321}">
                <p14:modId xmlns:p14="http://schemas.microsoft.com/office/powerpoint/2010/main" val="61378643"/>
              </p:ext>
            </p:extLst>
          </p:nvPr>
        </p:nvGraphicFramePr>
        <p:xfrm>
          <a:off x="4191002" y="1047750"/>
          <a:ext cx="4839039" cy="1219200"/>
        </p:xfrm>
        <a:graphic>
          <a:graphicData uri="http://schemas.openxmlformats.org/drawingml/2006/table">
            <a:tbl>
              <a:tblPr>
                <a:tableStyleId>{69C7853C-536D-4A76-A0AE-DD22124D55A5}</a:tableStyleId>
              </a:tblPr>
              <a:tblGrid>
                <a:gridCol w="395783"/>
                <a:gridCol w="1052015"/>
                <a:gridCol w="914400"/>
                <a:gridCol w="914400"/>
                <a:gridCol w="609600"/>
                <a:gridCol w="952841"/>
              </a:tblGrid>
              <a:tr h="519754">
                <a:tc>
                  <a:txBody>
                    <a:bodyPr/>
                    <a:lstStyle/>
                    <a:p>
                      <a:pPr algn="ctr" fontAlgn="ctr"/>
                      <a:r>
                        <a:rPr lang="en-US" sz="1100" u="none" strike="noStrike" dirty="0">
                          <a:effectLst/>
                          <a:latin typeface="Arial" pitchFamily="34" charset="0"/>
                          <a:cs typeface="Arial" pitchFamily="34" charset="0"/>
                        </a:rPr>
                        <a:t>№</a:t>
                      </a:r>
                      <a:endParaRPr lang="en-US" sz="11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1100" u="none" strike="noStrike" dirty="0">
                          <a:effectLst/>
                          <a:latin typeface="Arial" pitchFamily="34" charset="0"/>
                          <a:cs typeface="Arial" pitchFamily="34" charset="0"/>
                        </a:rPr>
                        <a:t>Иргэн аж ахуйн нэр</a:t>
                      </a:r>
                      <a:endParaRPr lang="mn-MN" sz="11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1100" u="none" strike="noStrike" dirty="0">
                          <a:effectLst/>
                          <a:latin typeface="Arial" pitchFamily="34" charset="0"/>
                          <a:cs typeface="Arial" pitchFamily="34" charset="0"/>
                        </a:rPr>
                        <a:t>Захирамжийн огноо</a:t>
                      </a:r>
                      <a:endParaRPr lang="mn-MN" sz="11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1100" u="none" strike="noStrike">
                          <a:effectLst/>
                          <a:latin typeface="Arial" pitchFamily="34" charset="0"/>
                          <a:cs typeface="Arial" pitchFamily="34" charset="0"/>
                        </a:rPr>
                        <a:t>Захирамжын дугаар</a:t>
                      </a:r>
                      <a:endParaRPr lang="mn-MN" sz="11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1100" u="none" strike="noStrike">
                          <a:effectLst/>
                          <a:latin typeface="Arial" pitchFamily="34" charset="0"/>
                          <a:cs typeface="Arial" pitchFamily="34" charset="0"/>
                        </a:rPr>
                        <a:t>Жил</a:t>
                      </a:r>
                      <a:endParaRPr lang="mn-MN" sz="11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ctr" fontAlgn="ctr"/>
                      <a:r>
                        <a:rPr lang="mn-MN" sz="1100" u="none" strike="noStrike">
                          <a:effectLst/>
                          <a:latin typeface="Arial" pitchFamily="34" charset="0"/>
                          <a:cs typeface="Arial" pitchFamily="34" charset="0"/>
                        </a:rPr>
                        <a:t>Өртсөн м2</a:t>
                      </a:r>
                      <a:endParaRPr lang="mn-MN" sz="1100" b="0" i="0" u="none" strike="noStrike">
                        <a:solidFill>
                          <a:srgbClr val="000000"/>
                        </a:solidFill>
                        <a:effectLst/>
                        <a:latin typeface="Arial" pitchFamily="34" charset="0"/>
                        <a:cs typeface="Arial" pitchFamily="34" charset="0"/>
                      </a:endParaRPr>
                    </a:p>
                  </a:txBody>
                  <a:tcPr marL="9525" marR="9525" marT="9525" marB="0" anchor="ctr"/>
                </a:tc>
              </a:tr>
              <a:tr h="349723">
                <a:tc>
                  <a:txBody>
                    <a:bodyPr/>
                    <a:lstStyle/>
                    <a:p>
                      <a:pPr algn="ctr" fontAlgn="ctr"/>
                      <a:r>
                        <a:rPr lang="en-US" sz="1100" b="0" i="0" u="none" strike="noStrike" dirty="0" smtClean="0">
                          <a:solidFill>
                            <a:schemeClr val="dk1"/>
                          </a:solidFill>
                          <a:effectLst/>
                          <a:latin typeface="Arial" pitchFamily="34" charset="0"/>
                          <a:cs typeface="Arial" pitchFamily="34" charset="0"/>
                        </a:rPr>
                        <a:t>1</a:t>
                      </a:r>
                      <a:endParaRPr lang="en-US" sz="11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mn-MN" sz="1100" u="none" strike="noStrike">
                          <a:effectLst/>
                          <a:latin typeface="Arial" pitchFamily="34" charset="0"/>
                          <a:cs typeface="Arial" pitchFamily="34" charset="0"/>
                        </a:rPr>
                        <a:t>Суругамонгол ХХК</a:t>
                      </a:r>
                      <a:endParaRPr lang="mn-MN" sz="11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en-US" sz="1100" u="none" strike="noStrike">
                          <a:effectLst/>
                          <a:latin typeface="Arial" pitchFamily="34" charset="0"/>
                          <a:cs typeface="Arial" pitchFamily="34" charset="0"/>
                        </a:rPr>
                        <a:t>6/30/2017</a:t>
                      </a:r>
                      <a:endParaRPr lang="en-US" sz="11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mn-MN" sz="1100" u="none" strike="noStrike">
                          <a:effectLst/>
                          <a:latin typeface="Arial" pitchFamily="34" charset="0"/>
                          <a:cs typeface="Arial" pitchFamily="34" charset="0"/>
                        </a:rPr>
                        <a:t>А/487</a:t>
                      </a:r>
                      <a:endParaRPr lang="mn-MN" sz="11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en-US" sz="1100" u="none" strike="noStrike">
                          <a:effectLst/>
                          <a:latin typeface="Arial" pitchFamily="34" charset="0"/>
                          <a:cs typeface="Arial" pitchFamily="34" charset="0"/>
                        </a:rPr>
                        <a:t>30</a:t>
                      </a:r>
                      <a:endParaRPr lang="en-US" sz="1100" b="0" i="0" u="none" strike="noStrike">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en-US" sz="1100" u="none" strike="noStrike" dirty="0">
                          <a:effectLst/>
                          <a:latin typeface="Arial" pitchFamily="34" charset="0"/>
                          <a:cs typeface="Arial" pitchFamily="34" charset="0"/>
                        </a:rPr>
                        <a:t>2183</a:t>
                      </a:r>
                      <a:endParaRPr lang="en-US" sz="1100" b="0" i="0" u="none" strike="noStrike" dirty="0">
                        <a:solidFill>
                          <a:srgbClr val="000000"/>
                        </a:solidFill>
                        <a:effectLst/>
                        <a:latin typeface="Arial" pitchFamily="34" charset="0"/>
                        <a:cs typeface="Arial" pitchFamily="34" charset="0"/>
                      </a:endParaRPr>
                    </a:p>
                  </a:txBody>
                  <a:tcPr marL="9525" marR="9525" marT="9525" marB="0" anchor="ctr"/>
                </a:tc>
              </a:tr>
              <a:tr h="349723">
                <a:tc>
                  <a:txBody>
                    <a:bodyPr/>
                    <a:lstStyle/>
                    <a:p>
                      <a:pPr algn="ctr" fontAlgn="ctr"/>
                      <a:r>
                        <a:rPr lang="en-US" sz="1100" b="0" i="0" u="none" strike="noStrike" dirty="0" smtClean="0">
                          <a:solidFill>
                            <a:srgbClr val="000000"/>
                          </a:solidFill>
                          <a:effectLst/>
                          <a:latin typeface="Arial" pitchFamily="34" charset="0"/>
                          <a:cs typeface="Arial" pitchFamily="34" charset="0"/>
                        </a:rPr>
                        <a:t>2</a:t>
                      </a:r>
                      <a:endParaRPr lang="en-US" sz="1100" b="0" i="0" u="none" strike="noStrike" dirty="0">
                        <a:solidFill>
                          <a:srgbClr val="000000"/>
                        </a:solidFill>
                        <a:effectLst/>
                        <a:latin typeface="Arial" pitchFamily="34" charset="0"/>
                        <a:cs typeface="Arial" pitchFamily="34" charset="0"/>
                      </a:endParaRPr>
                    </a:p>
                  </a:txBody>
                  <a:tcPr marL="9525" marR="9525" marT="9525" marB="0" anchor="ctr"/>
                </a:tc>
                <a:tc>
                  <a:txBody>
                    <a:bodyPr/>
                    <a:lstStyle/>
                    <a:p>
                      <a:pPr algn="l" fontAlgn="ctr"/>
                      <a:r>
                        <a:rPr lang="mn-MN" sz="1100" b="0" i="0" u="none" strike="noStrike" dirty="0">
                          <a:solidFill>
                            <a:srgbClr val="000000"/>
                          </a:solidFill>
                          <a:effectLst/>
                          <a:latin typeface="Arial" pitchFamily="34" charset="0"/>
                          <a:cs typeface="Arial" pitchFamily="34" charset="0"/>
                        </a:rPr>
                        <a:t>Фор сийзн гарден ХХК</a:t>
                      </a:r>
                    </a:p>
                  </a:txBody>
                  <a:tcPr marL="9525" marR="9525" marT="9525" marB="0" anchor="ctr"/>
                </a:tc>
                <a:tc>
                  <a:txBody>
                    <a:bodyPr/>
                    <a:lstStyle/>
                    <a:p>
                      <a:pPr algn="l" fontAlgn="ctr"/>
                      <a:r>
                        <a:rPr lang="en-US" sz="1100" b="0" i="0" u="none" strike="noStrike">
                          <a:solidFill>
                            <a:srgbClr val="000000"/>
                          </a:solidFill>
                          <a:effectLst/>
                          <a:latin typeface="Arial" pitchFamily="34" charset="0"/>
                          <a:cs typeface="Arial" pitchFamily="34" charset="0"/>
                        </a:rPr>
                        <a:t>2/15/2017</a:t>
                      </a:r>
                    </a:p>
                  </a:txBody>
                  <a:tcPr marL="9525" marR="9525" marT="9525" marB="0" anchor="ctr"/>
                </a:tc>
                <a:tc>
                  <a:txBody>
                    <a:bodyPr/>
                    <a:lstStyle/>
                    <a:p>
                      <a:pPr algn="l" fontAlgn="ctr"/>
                      <a:r>
                        <a:rPr lang="mn-MN" sz="1100" b="0" i="0" u="none" strike="noStrike" dirty="0">
                          <a:solidFill>
                            <a:srgbClr val="000000"/>
                          </a:solidFill>
                          <a:effectLst/>
                          <a:latin typeface="Arial" pitchFamily="34" charset="0"/>
                          <a:cs typeface="Arial" pitchFamily="34" charset="0"/>
                        </a:rPr>
                        <a:t>А/91</a:t>
                      </a:r>
                    </a:p>
                  </a:txBody>
                  <a:tcPr marL="9525" marR="9525" marT="9525" marB="0" anchor="ctr"/>
                </a:tc>
                <a:tc>
                  <a:txBody>
                    <a:bodyPr/>
                    <a:lstStyle/>
                    <a:p>
                      <a:pPr algn="l" fontAlgn="ctr"/>
                      <a:r>
                        <a:rPr lang="en-US" sz="1100" b="0" i="0" u="none" strike="noStrike">
                          <a:solidFill>
                            <a:srgbClr val="000000"/>
                          </a:solidFill>
                          <a:effectLst/>
                          <a:latin typeface="Arial" pitchFamily="34" charset="0"/>
                          <a:cs typeface="Arial" pitchFamily="34" charset="0"/>
                        </a:rPr>
                        <a:t>15</a:t>
                      </a:r>
                    </a:p>
                  </a:txBody>
                  <a:tcPr marL="9525" marR="9525" marT="9525" marB="0" anchor="ctr"/>
                </a:tc>
                <a:tc>
                  <a:txBody>
                    <a:bodyPr/>
                    <a:lstStyle/>
                    <a:p>
                      <a:pPr algn="l" fontAlgn="ctr"/>
                      <a:r>
                        <a:rPr lang="en-US" sz="1100" b="0" i="0" u="none" strike="noStrike" dirty="0">
                          <a:solidFill>
                            <a:srgbClr val="000000"/>
                          </a:solidFill>
                          <a:effectLst/>
                          <a:latin typeface="Arial" pitchFamily="34" charset="0"/>
                          <a:cs typeface="Arial" pitchFamily="34" charset="0"/>
                        </a:rPr>
                        <a:t>1410</a:t>
                      </a:r>
                    </a:p>
                  </a:txBody>
                  <a:tcPr marL="9525" marR="9525" marT="9525" marB="0" anchor="ctr"/>
                </a:tc>
              </a:tr>
            </a:tbl>
          </a:graphicData>
        </a:graphic>
      </p:graphicFrame>
      <p:sp>
        <p:nvSpPr>
          <p:cNvPr id="8" name="Left Arrow 7"/>
          <p:cNvSpPr/>
          <p:nvPr/>
        </p:nvSpPr>
        <p:spPr>
          <a:xfrm rot="20900301">
            <a:off x="2363788" y="1911929"/>
            <a:ext cx="1760488" cy="45719"/>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9" name="Left Arrow 8"/>
          <p:cNvSpPr/>
          <p:nvPr/>
        </p:nvSpPr>
        <p:spPr>
          <a:xfrm rot="19025696">
            <a:off x="2234584" y="2881187"/>
            <a:ext cx="2209800" cy="45719"/>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7" name="Subtitle 4"/>
          <p:cNvSpPr txBox="1">
            <a:spLocks/>
          </p:cNvSpPr>
          <p:nvPr/>
        </p:nvSpPr>
        <p:spPr>
          <a:xfrm>
            <a:off x="1066800" y="139521"/>
            <a:ext cx="6705600" cy="438150"/>
          </a:xfrm>
          <a:prstGeom prst="rect">
            <a:avLst/>
          </a:prstGeom>
        </p:spPr>
        <p:style>
          <a:lnRef idx="0">
            <a:scrgbClr r="0" g="0" b="0"/>
          </a:lnRef>
          <a:fillRef idx="1002">
            <a:schemeClr val="lt2"/>
          </a:fillRef>
          <a:effectRef idx="0">
            <a:scrgbClr r="0" g="0" b="0"/>
          </a:effectRef>
          <a:fontRef idx="major"/>
        </p:style>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j-lt"/>
                <a:ea typeface="+mj-ea"/>
                <a:cs typeface="+mj-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j-lt"/>
                <a:ea typeface="+mj-ea"/>
                <a:cs typeface="+mj-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j-ea"/>
                <a:cs typeface="+mj-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9pPr>
          </a:lstStyle>
          <a:p>
            <a:r>
              <a:rPr lang="mn-MN" dirty="0" smtClean="0">
                <a:solidFill>
                  <a:schemeClr val="tx1"/>
                </a:solidFill>
                <a:latin typeface="Arial" pitchFamily="34" charset="0"/>
                <a:cs typeface="Arial" pitchFamily="34" charset="0"/>
              </a:rPr>
              <a:t>НИЙСЛЭЛИЙН ГАЗРЫН АЛБА</a:t>
            </a:r>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136442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74"/>
            <a:ext cx="9144000" cy="427876"/>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mn-MN" sz="1600" b="1" cap="all" dirty="0" smtClean="0">
                <a:solidFill>
                  <a:schemeClr val="tx1"/>
                </a:solidFill>
                <a:latin typeface="Arial" pitchFamily="34" charset="0"/>
                <a:cs typeface="Arial" pitchFamily="34" charset="0"/>
              </a:rPr>
              <a:t>3. Рапид харш хорооллын авто замыг нийслэл хүрээ өргөн </a:t>
            </a:r>
          </a:p>
          <a:p>
            <a:pPr algn="ctr"/>
            <a:r>
              <a:rPr lang="mn-MN" sz="1600" b="1" cap="all" dirty="0" smtClean="0">
                <a:solidFill>
                  <a:schemeClr val="tx1"/>
                </a:solidFill>
                <a:latin typeface="Arial" pitchFamily="34" charset="0"/>
                <a:cs typeface="Arial" pitchFamily="34" charset="0"/>
              </a:rPr>
              <a:t>чөлөөтэй холбох 15у/м түр зам </a:t>
            </a:r>
            <a:endParaRPr lang="en-US" sz="1600" dirty="0"/>
          </a:p>
        </p:txBody>
      </p:sp>
      <p:pic>
        <p:nvPicPr>
          <p:cNvPr id="44" name="Picture 43" descr="plan-Layout1.jpg"/>
          <p:cNvPicPr>
            <a:picLocks noChangeAspect="1"/>
          </p:cNvPicPr>
          <p:nvPr/>
        </p:nvPicPr>
        <p:blipFill>
          <a:blip r:embed="rId2"/>
          <a:srcRect t="5930" b="8885"/>
          <a:stretch>
            <a:fillRect/>
          </a:stretch>
        </p:blipFill>
        <p:spPr>
          <a:xfrm>
            <a:off x="273978" y="514350"/>
            <a:ext cx="4436800" cy="2265485"/>
          </a:xfrm>
          <a:prstGeom prst="rect">
            <a:avLst/>
          </a:prstGeom>
          <a:ln w="19050">
            <a:solidFill>
              <a:schemeClr val="tx1"/>
            </a:solidFill>
          </a:ln>
        </p:spPr>
      </p:pic>
      <p:sp>
        <p:nvSpPr>
          <p:cNvPr id="55" name="Rectangular Callout 54"/>
          <p:cNvSpPr/>
          <p:nvPr/>
        </p:nvSpPr>
        <p:spPr>
          <a:xfrm>
            <a:off x="1066800" y="1885950"/>
            <a:ext cx="838200" cy="304800"/>
          </a:xfrm>
          <a:prstGeom prst="wedgeRectCallout">
            <a:avLst>
              <a:gd name="adj1" fmla="val 48725"/>
              <a:gd name="adj2" fmla="val 1100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Рапид харш хороолол</a:t>
            </a:r>
            <a:endParaRPr lang="en-US" sz="800" b="1" dirty="0" smtClean="0">
              <a:solidFill>
                <a:schemeClr val="tx1"/>
              </a:solidFill>
              <a:latin typeface="Arial" pitchFamily="34" charset="0"/>
              <a:cs typeface="Arial" pitchFamily="34" charset="0"/>
            </a:endParaRPr>
          </a:p>
        </p:txBody>
      </p:sp>
      <p:pic>
        <p:nvPicPr>
          <p:cNvPr id="58" name="Picture 57" descr="0.41 dron.jpg"/>
          <p:cNvPicPr>
            <a:picLocks noChangeAspect="1"/>
          </p:cNvPicPr>
          <p:nvPr/>
        </p:nvPicPr>
        <p:blipFill>
          <a:blip r:embed="rId3"/>
          <a:srcRect b="40429"/>
          <a:stretch>
            <a:fillRect/>
          </a:stretch>
        </p:blipFill>
        <p:spPr>
          <a:xfrm>
            <a:off x="294526" y="2876549"/>
            <a:ext cx="4429874" cy="2208413"/>
          </a:xfrm>
          <a:prstGeom prst="rect">
            <a:avLst/>
          </a:prstGeom>
          <a:ln w="19050">
            <a:solidFill>
              <a:srgbClr val="002060"/>
            </a:solidFill>
          </a:ln>
        </p:spPr>
      </p:pic>
      <p:cxnSp>
        <p:nvCxnSpPr>
          <p:cNvPr id="65" name="Straight Arrow Connector 64"/>
          <p:cNvCxnSpPr>
            <a:stCxn id="75" idx="1"/>
          </p:cNvCxnSpPr>
          <p:nvPr/>
        </p:nvCxnSpPr>
        <p:spPr>
          <a:xfrm rot="10800000">
            <a:off x="3037726" y="2596580"/>
            <a:ext cx="457200" cy="1588"/>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74" name="Rectangle 73"/>
          <p:cNvSpPr/>
          <p:nvPr/>
        </p:nvSpPr>
        <p:spPr>
          <a:xfrm>
            <a:off x="5057775" y="491314"/>
            <a:ext cx="3962400" cy="1013636"/>
          </a:xfrm>
          <a:prstGeom prst="rect">
            <a:avLst/>
          </a:prstGeom>
        </p:spPr>
        <p:style>
          <a:lnRef idx="0">
            <a:schemeClr val="accent5"/>
          </a:lnRef>
          <a:fillRef idx="3">
            <a:schemeClr val="accent5"/>
          </a:fillRef>
          <a:effectRef idx="3">
            <a:schemeClr val="accent5"/>
          </a:effectRef>
          <a:fontRef idx="minor">
            <a:schemeClr val="lt1"/>
          </a:fontRef>
        </p:style>
        <p:txBody>
          <a:bodyPr rtlCol="0" anchor="t"/>
          <a:lstStyle/>
          <a:p>
            <a:pPr algn="just"/>
            <a:r>
              <a:rPr lang="mn-MN" sz="1200" b="1" u="sng" dirty="0" smtClean="0">
                <a:solidFill>
                  <a:sysClr val="windowText" lastClr="000000"/>
                </a:solidFill>
                <a:latin typeface="Arial" pitchFamily="34" charset="0"/>
                <a:cs typeface="Arial" pitchFamily="34" charset="0"/>
              </a:rPr>
              <a:t>Ач холбогдол:</a:t>
            </a:r>
            <a:r>
              <a:rPr lang="mn-MN" sz="1200" b="1" dirty="0" smtClean="0">
                <a:solidFill>
                  <a:sysClr val="windowText" lastClr="000000"/>
                </a:solidFill>
                <a:latin typeface="Arial" pitchFamily="34" charset="0"/>
                <a:cs typeface="Arial" pitchFamily="34" charset="0"/>
              </a:rPr>
              <a:t> </a:t>
            </a:r>
            <a:r>
              <a:rPr lang="mn-MN" sz="1200" dirty="0" smtClean="0">
                <a:solidFill>
                  <a:sysClr val="windowText" lastClr="000000"/>
                </a:solidFill>
                <a:latin typeface="Arial" pitchFamily="34" charset="0"/>
                <a:cs typeface="Arial" pitchFamily="34" charset="0"/>
              </a:rPr>
              <a:t>Гандигийн гудамж Нийслэл хүрээ өргөн чөлөөний авто замууд холбогдож, орон сууцны хорооллоос гарч, орох тээврийн хэрэгсэлийн хөдөлгөөнийг хуваарилна.</a:t>
            </a:r>
          </a:p>
          <a:p>
            <a:pPr algn="ctr"/>
            <a:r>
              <a:rPr lang="mn-MN" sz="1200" b="1" u="sng" dirty="0" smtClean="0">
                <a:solidFill>
                  <a:sysClr val="windowText" lastClr="000000"/>
                </a:solidFill>
                <a:latin typeface="Arial" pitchFamily="34" charset="0"/>
                <a:cs typeface="Arial" pitchFamily="34" charset="0"/>
              </a:rPr>
              <a:t> </a:t>
            </a:r>
          </a:p>
          <a:p>
            <a:pPr algn="ctr"/>
            <a:endParaRPr lang="mn-MN" sz="1200" b="1" u="sng" dirty="0" smtClean="0">
              <a:solidFill>
                <a:sysClr val="windowText" lastClr="000000"/>
              </a:solidFill>
              <a:latin typeface="Arial" pitchFamily="34" charset="0"/>
              <a:cs typeface="Arial" pitchFamily="34" charset="0"/>
            </a:endParaRPr>
          </a:p>
          <a:p>
            <a:pPr algn="ctr"/>
            <a:endParaRPr lang="mn-MN" sz="1200" b="1" u="sng" dirty="0" smtClean="0">
              <a:latin typeface="Arial" pitchFamily="34" charset="0"/>
              <a:cs typeface="Arial" pitchFamily="34" charset="0"/>
            </a:endParaRPr>
          </a:p>
          <a:p>
            <a:pPr algn="ctr"/>
            <a:endParaRPr lang="en-US" sz="1200" b="1" u="sng" dirty="0">
              <a:latin typeface="Arial" pitchFamily="34" charset="0"/>
              <a:cs typeface="Arial" pitchFamily="34" charset="0"/>
            </a:endParaRPr>
          </a:p>
        </p:txBody>
      </p:sp>
      <p:graphicFrame>
        <p:nvGraphicFramePr>
          <p:cNvPr id="77" name="Table 76"/>
          <p:cNvGraphicFramePr>
            <a:graphicFrameLocks noGrp="1"/>
          </p:cNvGraphicFramePr>
          <p:nvPr>
            <p:extLst>
              <p:ext uri="{D42A27DB-BD31-4B8C-83A1-F6EECF244321}">
                <p14:modId xmlns:p14="http://schemas.microsoft.com/office/powerpoint/2010/main" val="358402391"/>
              </p:ext>
            </p:extLst>
          </p:nvPr>
        </p:nvGraphicFramePr>
        <p:xfrm>
          <a:off x="5029200" y="1485276"/>
          <a:ext cx="3962400" cy="3248080"/>
        </p:xfrm>
        <a:graphic>
          <a:graphicData uri="http://schemas.openxmlformats.org/drawingml/2006/table">
            <a:tbl>
              <a:tblPr>
                <a:tableStyleId>{3C2FFA5D-87B4-456A-9821-1D502468CF0F}</a:tableStyleId>
              </a:tblPr>
              <a:tblGrid>
                <a:gridCol w="1890056">
                  <a:extLst>
                    <a:ext uri="{9D8B030D-6E8A-4147-A177-3AD203B41FA5}">
                      <a16:colId xmlns:a16="http://schemas.microsoft.com/office/drawing/2014/main" xmlns="" val="20000"/>
                    </a:ext>
                  </a:extLst>
                </a:gridCol>
                <a:gridCol w="1074549">
                  <a:extLst>
                    <a:ext uri="{9D8B030D-6E8A-4147-A177-3AD203B41FA5}">
                      <a16:colId xmlns:a16="http://schemas.microsoft.com/office/drawing/2014/main" xmlns="" val="20001"/>
                    </a:ext>
                  </a:extLst>
                </a:gridCol>
                <a:gridCol w="997795"/>
              </a:tblGrid>
              <a:tr h="222023">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Хийгдэх</a:t>
                      </a:r>
                      <a:r>
                        <a:rPr lang="mn-MN" sz="1200" b="1" u="none" baseline="0" dirty="0" smtClean="0">
                          <a:latin typeface="Arial" pitchFamily="34" charset="0"/>
                          <a:ea typeface="Calibri"/>
                          <a:cs typeface="Arial" pitchFamily="34" charset="0"/>
                        </a:rPr>
                        <a:t> ажил</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Тоо</a:t>
                      </a:r>
                      <a:r>
                        <a:rPr lang="mn-MN" sz="1200" b="1" u="none" baseline="0" dirty="0" smtClean="0">
                          <a:latin typeface="Arial" pitchFamily="34" charset="0"/>
                          <a:ea typeface="Calibri"/>
                          <a:cs typeface="Arial" pitchFamily="34" charset="0"/>
                        </a:rPr>
                        <a:t> хэмжээ</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smtClean="0">
                          <a:latin typeface="Arial" pitchFamily="34" charset="0"/>
                          <a:ea typeface="Calibri"/>
                          <a:cs typeface="Arial" pitchFamily="34" charset="0"/>
                        </a:rPr>
                        <a:t>Төсөв /төг/</a:t>
                      </a:r>
                      <a:endParaRPr lang="en-US" sz="1200" b="1"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2"/>
                  </a:ext>
                </a:extLst>
              </a:tr>
              <a:tr h="218107">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Хашаа буулгах</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baseline="0" dirty="0" smtClean="0">
                          <a:latin typeface="Arial" pitchFamily="34" charset="0"/>
                          <a:ea typeface="Calibri"/>
                          <a:cs typeface="Arial" pitchFamily="34" charset="0"/>
                        </a:rPr>
                        <a:t>6 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150 </a:t>
                      </a:r>
                      <a:r>
                        <a:rPr lang="mn-MN" sz="1100" u="none" baseline="0" dirty="0" smtClean="0">
                          <a:latin typeface="Arial" pitchFamily="34" charset="0"/>
                          <a:ea typeface="Calibri"/>
                          <a:cs typeface="Arial" pitchFamily="34" charset="0"/>
                        </a:rPr>
                        <a:t>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Явган зам, хашлага</a:t>
                      </a:r>
                      <a:r>
                        <a:rPr lang="mn-MN" sz="1100" u="none" baseline="0" dirty="0" smtClean="0">
                          <a:latin typeface="Arial" pitchFamily="34" charset="0"/>
                          <a:ea typeface="Calibri"/>
                          <a:cs typeface="Arial" pitchFamily="34" charset="0"/>
                        </a:rPr>
                        <a:t> хуулж зайлуулах</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20 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40 000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n-MN" sz="1100" u="none" kern="1200" baseline="0" dirty="0" smtClean="0">
                          <a:solidFill>
                            <a:schemeClr val="dk1"/>
                          </a:solidFill>
                          <a:latin typeface="Arial" pitchFamily="34" charset="0"/>
                          <a:ea typeface="Calibri"/>
                          <a:cs typeface="Arial" pitchFamily="34" charset="0"/>
                        </a:rPr>
                        <a:t>Далан, Хөлд.хамгаалах</a:t>
                      </a:r>
                      <a:endParaRPr lang="en-US" sz="1100" u="none" kern="1200" baseline="0" dirty="0" smtClean="0">
                        <a:solidFill>
                          <a:schemeClr val="dk1"/>
                        </a:solidFill>
                        <a:latin typeface="Arial" pitchFamily="34" charset="0"/>
                        <a:ea typeface="Calibri"/>
                        <a:cs typeface="Arial" pitchFamily="34" charset="0"/>
                      </a:endParaRPr>
                    </a:p>
                  </a:txBody>
                  <a:tcPr marL="68580" marR="68580" marT="0" marB="0" anchor="ctr"/>
                </a:tc>
                <a:tc>
                  <a:txBody>
                    <a:bodyPr/>
                    <a:lstStyle/>
                    <a:p>
                      <a:pPr algn="ctr"/>
                      <a:r>
                        <a:rPr lang="mn-MN" sz="1100" u="none" kern="1200" dirty="0" smtClean="0">
                          <a:solidFill>
                            <a:schemeClr val="dk1"/>
                          </a:solidFill>
                          <a:latin typeface="Arial" pitchFamily="34" charset="0"/>
                          <a:ea typeface="Calibri"/>
                          <a:cs typeface="Arial" pitchFamily="34" charset="0"/>
                        </a:rPr>
                        <a:t>34</a:t>
                      </a:r>
                      <a:r>
                        <a:rPr lang="mn-MN" sz="1100" u="none" kern="1200" baseline="0" dirty="0" smtClean="0">
                          <a:solidFill>
                            <a:schemeClr val="dk1"/>
                          </a:solidFill>
                          <a:latin typeface="Arial" pitchFamily="34" charset="0"/>
                          <a:ea typeface="Calibri"/>
                          <a:cs typeface="Arial" pitchFamily="34" charset="0"/>
                        </a:rPr>
                        <a:t> </a:t>
                      </a:r>
                      <a:r>
                        <a:rPr lang="mn-MN" sz="1100" u="none" kern="1200" dirty="0" smtClean="0">
                          <a:solidFill>
                            <a:schemeClr val="dk1"/>
                          </a:solidFill>
                          <a:latin typeface="Arial" pitchFamily="34" charset="0"/>
                          <a:ea typeface="Calibri"/>
                          <a:cs typeface="Arial" pitchFamily="34" charset="0"/>
                        </a:rPr>
                        <a:t>м3</a:t>
                      </a:r>
                      <a:endParaRPr lang="en-US" sz="1100" u="none" kern="1200" dirty="0" smtClean="0">
                        <a:solidFill>
                          <a:schemeClr val="dk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1 060</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4"/>
                  </a:ext>
                </a:extLst>
              </a:tr>
              <a:tr h="240177">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Бут.</a:t>
                      </a:r>
                      <a:r>
                        <a:rPr lang="mn-MN" sz="1100" u="none" baseline="0" dirty="0" smtClean="0">
                          <a:latin typeface="Arial" pitchFamily="34" charset="0"/>
                          <a:ea typeface="Calibri"/>
                          <a:cs typeface="Arial" pitchFamily="34" charset="0"/>
                        </a:rPr>
                        <a:t>чулуун суурь /20см/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kern="1200" dirty="0" smtClean="0">
                          <a:solidFill>
                            <a:schemeClr val="dk1"/>
                          </a:solidFill>
                          <a:latin typeface="Arial" pitchFamily="34" charset="0"/>
                          <a:ea typeface="Calibri"/>
                          <a:cs typeface="Arial" pitchFamily="34" charset="0"/>
                        </a:rPr>
                        <a:t>23 м3</a:t>
                      </a:r>
                      <a:endParaRPr lang="en-US" sz="1100" u="none" kern="1200" dirty="0">
                        <a:solidFill>
                          <a:schemeClr val="dk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1 300 000</a:t>
                      </a:r>
                      <a:endParaRPr lang="en-US" sz="1100" u="none" dirty="0">
                        <a:latin typeface="Arial" pitchFamily="34" charset="0"/>
                        <a:ea typeface="Calibri"/>
                        <a:cs typeface="Arial" pitchFamily="34" charset="0"/>
                      </a:endParaRPr>
                    </a:p>
                  </a:txBody>
                  <a:tcPr marL="68580" marR="68580" marT="0" marB="0" anchor="ctr"/>
                </a:tc>
              </a:tr>
              <a:tr h="24017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Тэмдэг</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535</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204965">
                <a:tc grid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mn-MN" sz="1100" kern="1200" dirty="0" smtClean="0">
                          <a:solidFill>
                            <a:schemeClr val="dk1"/>
                          </a:solidFill>
                          <a:latin typeface="Arial" pitchFamily="34" charset="0"/>
                          <a:ea typeface="+mn-ea"/>
                          <a:cs typeface="Arial" pitchFamily="34" charset="0"/>
                        </a:rPr>
                        <a:t>Дүн</a:t>
                      </a:r>
                      <a:endParaRPr lang="en-US" sz="1100" kern="1200" dirty="0" smtClean="0">
                        <a:solidFill>
                          <a:schemeClr val="dk1"/>
                        </a:solidFill>
                        <a:latin typeface="Arial" pitchFamily="34" charset="0"/>
                        <a:ea typeface="+mn-ea"/>
                        <a:cs typeface="Arial" pitchFamily="34" charset="0"/>
                      </a:endParaRPr>
                    </a:p>
                  </a:txBody>
                  <a:tcPr marL="68580" marR="68580" marT="0" marB="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Arial" pitchFamily="34" charset="0"/>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3 085 000</a:t>
                      </a:r>
                      <a:endParaRPr lang="en-US" sz="1100" u="none" dirty="0">
                        <a:latin typeface="Arial" pitchFamily="34" charset="0"/>
                        <a:ea typeface="Calibri"/>
                        <a:cs typeface="Arial" pitchFamily="34" charset="0"/>
                      </a:endParaRPr>
                    </a:p>
                  </a:txBody>
                  <a:tcPr marL="68580" marR="68580" marT="0" marB="0" anchor="ctr"/>
                </a:tc>
              </a:tr>
              <a:tr h="436213">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Асфальтбетон хучилт</a:t>
                      </a:r>
                      <a:r>
                        <a:rPr lang="mn-MN" sz="1100" u="none" baseline="0" dirty="0" smtClean="0">
                          <a:latin typeface="Arial" pitchFamily="34" charset="0"/>
                          <a:ea typeface="Calibri"/>
                          <a:cs typeface="Arial" pitchFamily="34" charset="0"/>
                        </a:rPr>
                        <a:t> /7м өргөн, 5см/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135 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4 000 000</a:t>
                      </a:r>
                      <a:endParaRPr lang="en-US" sz="1100" u="none" dirty="0">
                        <a:latin typeface="Arial" pitchFamily="34" charset="0"/>
                        <a:ea typeface="Calibri"/>
                        <a:cs typeface="Arial" pitchFamily="34" charset="0"/>
                      </a:endParaRPr>
                    </a:p>
                  </a:txBody>
                  <a:tcPr marL="68580" marR="68580" marT="0" marB="0" anchor="ctr"/>
                </a:tc>
              </a:tr>
              <a:tr h="218107">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Замын хашлага</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30 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1 080</a:t>
                      </a:r>
                      <a:r>
                        <a:rPr lang="mn-MN" sz="1100" u="none" baseline="0" dirty="0" smtClean="0">
                          <a:latin typeface="Arial" pitchFamily="34" charset="0"/>
                          <a:ea typeface="Calibri"/>
                          <a:cs typeface="Arial" pitchFamily="34" charset="0"/>
                        </a:rPr>
                        <a:t> 000</a:t>
                      </a:r>
                      <a:endParaRPr lang="en-US" sz="1100" u="none" dirty="0">
                        <a:latin typeface="Arial" pitchFamily="34" charset="0"/>
                        <a:ea typeface="Calibri"/>
                        <a:cs typeface="Arial" pitchFamily="34" charset="0"/>
                      </a:endParaRPr>
                    </a:p>
                  </a:txBody>
                  <a:tcPr marL="68580" marR="68580" marT="0" marB="0" anchor="ctr"/>
                </a:tc>
              </a:tr>
              <a:tr h="218107">
                <a:tc gridSpan="2">
                  <a:txBody>
                    <a:bodyPr/>
                    <a:lstStyle/>
                    <a:p>
                      <a:pPr algn="r"/>
                      <a:r>
                        <a:rPr lang="mn-MN" sz="1100" dirty="0" smtClean="0">
                          <a:latin typeface="Arial" pitchFamily="34" charset="0"/>
                          <a:cs typeface="Arial" pitchFamily="34" charset="0"/>
                        </a:rPr>
                        <a:t>Дүн</a:t>
                      </a:r>
                      <a:endParaRPr lang="en-US" sz="1100" dirty="0">
                        <a:latin typeface="Arial" pitchFamily="34" charset="0"/>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5 080 000</a:t>
                      </a:r>
                      <a:endParaRPr lang="en-US" sz="1100" u="none" dirty="0">
                        <a:latin typeface="Arial" pitchFamily="34" charset="0"/>
                        <a:ea typeface="Calibri"/>
                        <a:cs typeface="Arial" pitchFamily="34" charset="0"/>
                      </a:endParaRPr>
                    </a:p>
                  </a:txBody>
                  <a:tcPr marL="68580" marR="68580" marT="0" marB="0" anchor="ctr"/>
                </a:tc>
              </a:tr>
              <a:tr h="197120">
                <a:tc gridSpan="2">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Нийт</a:t>
                      </a:r>
                      <a:r>
                        <a:rPr lang="mn-MN" sz="1200" b="1" u="none" baseline="0" dirty="0" smtClean="0">
                          <a:latin typeface="Arial" pitchFamily="34" charset="0"/>
                          <a:ea typeface="Calibri"/>
                          <a:cs typeface="Arial" pitchFamily="34" charset="0"/>
                        </a:rPr>
                        <a:t> дүн</a:t>
                      </a:r>
                      <a:endParaRPr lang="en-US" sz="1200" b="0" u="none" dirty="0">
                        <a:latin typeface="Arial" pitchFamily="34" charset="0"/>
                        <a:ea typeface="Calibri"/>
                        <a:cs typeface="Arial" pitchFamily="34" charset="0"/>
                      </a:endParaRPr>
                    </a:p>
                  </a:txBody>
                  <a:tcPr marL="68580" marR="68580" marT="0" marB="0" anchor="ctr"/>
                </a:tc>
                <a:tc hMerge="1">
                  <a:txBody>
                    <a:bodyPr/>
                    <a:lstStyle/>
                    <a:p>
                      <a:pPr marL="0" marR="0" algn="just">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8 165 000</a:t>
                      </a:r>
                      <a:endParaRPr lang="en-US" sz="1200" b="1" u="none" dirty="0">
                        <a:latin typeface="Arial" pitchFamily="34" charset="0"/>
                        <a:ea typeface="Calibri"/>
                        <a:cs typeface="Arial" pitchFamily="34" charset="0"/>
                      </a:endParaRPr>
                    </a:p>
                  </a:txBody>
                  <a:tcPr marL="68580" marR="68580" marT="0" marB="0" anchor="ctr"/>
                </a:tc>
              </a:tr>
              <a:tr h="436213">
                <a:tc gridSpan="3">
                  <a:txBody>
                    <a:bodyPr/>
                    <a:lstStyle/>
                    <a:p>
                      <a:pPr marL="0" marR="0" algn="just">
                        <a:lnSpc>
                          <a:spcPct val="115000"/>
                        </a:lnSpc>
                        <a:spcBef>
                          <a:spcPts val="0"/>
                        </a:spcBef>
                        <a:spcAft>
                          <a:spcPts val="0"/>
                        </a:spcAft>
                      </a:pPr>
                      <a:r>
                        <a:rPr lang="mn-MN" sz="1200" u="none" dirty="0" smtClean="0">
                          <a:latin typeface="Arial" pitchFamily="34" charset="0"/>
                          <a:ea typeface="Calibri"/>
                          <a:cs typeface="Arial" pitchFamily="34" charset="0"/>
                        </a:rPr>
                        <a:t>Жич:</a:t>
                      </a:r>
                      <a:r>
                        <a:rPr lang="mn-MN" sz="1200" u="none" baseline="0" dirty="0" smtClean="0">
                          <a:latin typeface="Arial" pitchFamily="34" charset="0"/>
                          <a:ea typeface="Calibri"/>
                          <a:cs typeface="Arial" pitchFamily="34" charset="0"/>
                        </a:rPr>
                        <a:t> Тухайн урьдчилсан тоо хэмжээ, төсөвт инженерийн шугам сүлжээний ажил тооцогдоогүй.</a:t>
                      </a:r>
                      <a:endParaRPr lang="en-US" sz="12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7"/>
                  </a:ext>
                </a:extLst>
              </a:tr>
            </a:tbl>
          </a:graphicData>
        </a:graphic>
      </p:graphicFrame>
      <p:cxnSp>
        <p:nvCxnSpPr>
          <p:cNvPr id="32" name="Straight Arrow Connector 31"/>
          <p:cNvCxnSpPr/>
          <p:nvPr/>
        </p:nvCxnSpPr>
        <p:spPr>
          <a:xfrm rot="5400000">
            <a:off x="2847226" y="3168080"/>
            <a:ext cx="1981200" cy="9906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75" name="Rectangular Callout 74"/>
          <p:cNvSpPr/>
          <p:nvPr/>
        </p:nvSpPr>
        <p:spPr>
          <a:xfrm>
            <a:off x="3494926" y="2444180"/>
            <a:ext cx="990600" cy="304800"/>
          </a:xfrm>
          <a:prstGeom prst="wedgeRectCallout">
            <a:avLst>
              <a:gd name="adj1" fmla="val -48705"/>
              <a:gd name="adj2" fmla="val -11875"/>
            </a:avLst>
          </a:prstGeom>
          <a:solidFill>
            <a:srgbClr val="00B050"/>
          </a:solid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ysClr val="windowText" lastClr="000000"/>
                </a:solidFill>
                <a:latin typeface="Arial" pitchFamily="34" charset="0"/>
                <a:cs typeface="Arial" pitchFamily="34" charset="0"/>
              </a:rPr>
              <a:t>Нийслэл хүрээ өргөн чөлөө</a:t>
            </a:r>
            <a:endParaRPr lang="en-US" sz="800" b="1" dirty="0">
              <a:solidFill>
                <a:schemeClr val="tx1"/>
              </a:solidFill>
              <a:latin typeface="Arial" pitchFamily="34" charset="0"/>
              <a:cs typeface="Arial" pitchFamily="34" charset="0"/>
            </a:endParaRPr>
          </a:p>
        </p:txBody>
      </p:sp>
      <p:sp>
        <p:nvSpPr>
          <p:cNvPr id="48" name="Rectangular Callout 47"/>
          <p:cNvSpPr/>
          <p:nvPr/>
        </p:nvSpPr>
        <p:spPr>
          <a:xfrm>
            <a:off x="3012554" y="904830"/>
            <a:ext cx="7620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Гандигийн гудамж</a:t>
            </a:r>
            <a:endParaRPr lang="en-US" sz="800" b="1" dirty="0" smtClean="0">
              <a:solidFill>
                <a:schemeClr val="tx1"/>
              </a:solidFill>
              <a:latin typeface="Arial" pitchFamily="34" charset="0"/>
              <a:cs typeface="Arial" pitchFamily="34" charset="0"/>
            </a:endParaRPr>
          </a:p>
        </p:txBody>
      </p:sp>
      <p:cxnSp>
        <p:nvCxnSpPr>
          <p:cNvPr id="25" name="Straight Arrow Connector 24"/>
          <p:cNvCxnSpPr/>
          <p:nvPr/>
        </p:nvCxnSpPr>
        <p:spPr>
          <a:xfrm rot="5400000" flipH="1" flipV="1">
            <a:off x="2792368" y="942930"/>
            <a:ext cx="3810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Freeform 16"/>
          <p:cNvSpPr/>
          <p:nvPr/>
        </p:nvSpPr>
        <p:spPr>
          <a:xfrm rot="20827474">
            <a:off x="2334885" y="4073040"/>
            <a:ext cx="201019" cy="375001"/>
          </a:xfrm>
          <a:custGeom>
            <a:avLst/>
            <a:gdLst>
              <a:gd name="connsiteX0" fmla="*/ 233759 w 233759"/>
              <a:gd name="connsiteY0" fmla="*/ 0 h 438150"/>
              <a:gd name="connsiteX1" fmla="*/ 219472 w 233759"/>
              <a:gd name="connsiteY1" fmla="*/ 230982 h 438150"/>
              <a:gd name="connsiteX2" fmla="*/ 150415 w 233759"/>
              <a:gd name="connsiteY2" fmla="*/ 354807 h 438150"/>
              <a:gd name="connsiteX3" fmla="*/ 21828 w 233759"/>
              <a:gd name="connsiteY3" fmla="*/ 426244 h 438150"/>
              <a:gd name="connsiteX4" fmla="*/ 19447 w 233759"/>
              <a:gd name="connsiteY4" fmla="*/ 426244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759" h="438150">
                <a:moveTo>
                  <a:pt x="233759" y="0"/>
                </a:moveTo>
                <a:cubicBezTo>
                  <a:pt x="233561" y="85924"/>
                  <a:pt x="233363" y="171848"/>
                  <a:pt x="219472" y="230982"/>
                </a:cubicBezTo>
                <a:cubicBezTo>
                  <a:pt x="205581" y="290117"/>
                  <a:pt x="183356" y="322263"/>
                  <a:pt x="150415" y="354807"/>
                </a:cubicBezTo>
                <a:cubicBezTo>
                  <a:pt x="117474" y="387351"/>
                  <a:pt x="43656" y="414338"/>
                  <a:pt x="21828" y="426244"/>
                </a:cubicBezTo>
                <a:cubicBezTo>
                  <a:pt x="0" y="438150"/>
                  <a:pt x="9723" y="432197"/>
                  <a:pt x="19447" y="426244"/>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637671" y="4020084"/>
            <a:ext cx="169862" cy="397669"/>
          </a:xfrm>
          <a:custGeom>
            <a:avLst/>
            <a:gdLst>
              <a:gd name="connsiteX0" fmla="*/ 793 w 169862"/>
              <a:gd name="connsiteY0" fmla="*/ 0 h 397669"/>
              <a:gd name="connsiteX1" fmla="*/ 3175 w 169862"/>
              <a:gd name="connsiteY1" fmla="*/ 150019 h 397669"/>
              <a:gd name="connsiteX2" fmla="*/ 19843 w 169862"/>
              <a:gd name="connsiteY2" fmla="*/ 269082 h 397669"/>
              <a:gd name="connsiteX3" fmla="*/ 65087 w 169862"/>
              <a:gd name="connsiteY3" fmla="*/ 340519 h 397669"/>
              <a:gd name="connsiteX4" fmla="*/ 169862 w 169862"/>
              <a:gd name="connsiteY4" fmla="*/ 397669 h 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862" h="397669">
                <a:moveTo>
                  <a:pt x="793" y="0"/>
                </a:moveTo>
                <a:cubicBezTo>
                  <a:pt x="396" y="52586"/>
                  <a:pt x="0" y="105172"/>
                  <a:pt x="3175" y="150019"/>
                </a:cubicBezTo>
                <a:cubicBezTo>
                  <a:pt x="6350" y="194866"/>
                  <a:pt x="9524" y="237332"/>
                  <a:pt x="19843" y="269082"/>
                </a:cubicBezTo>
                <a:cubicBezTo>
                  <a:pt x="30162" y="300832"/>
                  <a:pt x="40084" y="319088"/>
                  <a:pt x="65087" y="340519"/>
                </a:cubicBezTo>
                <a:cubicBezTo>
                  <a:pt x="90090" y="361950"/>
                  <a:pt x="129976" y="379809"/>
                  <a:pt x="169862" y="397669"/>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a:stCxn id="17" idx="4"/>
          </p:cNvCxnSpPr>
          <p:nvPr/>
        </p:nvCxnSpPr>
        <p:spPr>
          <a:xfrm flipV="1">
            <a:off x="2393225" y="4443659"/>
            <a:ext cx="412865" cy="84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475127" y="4033379"/>
            <a:ext cx="200064" cy="6017"/>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Rectangular Callout 28"/>
          <p:cNvSpPr/>
          <p:nvPr/>
        </p:nvSpPr>
        <p:spPr>
          <a:xfrm>
            <a:off x="2743200" y="3028950"/>
            <a:ext cx="7620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Гандигийн гудамж</a:t>
            </a:r>
            <a:endParaRPr lang="en-US" sz="800" b="1" dirty="0" smtClean="0">
              <a:solidFill>
                <a:schemeClr val="tx1"/>
              </a:solidFill>
              <a:latin typeface="Arial" pitchFamily="34" charset="0"/>
              <a:cs typeface="Arial" pitchFamily="34" charset="0"/>
            </a:endParaRPr>
          </a:p>
        </p:txBody>
      </p:sp>
      <p:cxnSp>
        <p:nvCxnSpPr>
          <p:cNvPr id="40" name="Straight Arrow Connector 39"/>
          <p:cNvCxnSpPr/>
          <p:nvPr/>
        </p:nvCxnSpPr>
        <p:spPr>
          <a:xfrm rot="16200000" flipH="1">
            <a:off x="723900" y="2686050"/>
            <a:ext cx="1143000" cy="1524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844532" y="3562350"/>
            <a:ext cx="3156467" cy="304800"/>
          </a:xfrm>
        </p:spPr>
        <p:style>
          <a:lnRef idx="1">
            <a:schemeClr val="accent1"/>
          </a:lnRef>
          <a:fillRef idx="2">
            <a:schemeClr val="accent1"/>
          </a:fillRef>
          <a:effectRef idx="1">
            <a:schemeClr val="accent1"/>
          </a:effectRef>
          <a:fontRef idx="minor">
            <a:schemeClr val="dk1"/>
          </a:fontRef>
        </p:style>
        <p:txBody>
          <a:bodyPr>
            <a:noAutofit/>
          </a:bodyPr>
          <a:lstStyle/>
          <a:p>
            <a:r>
              <a:rPr lang="mn-MN" sz="1600" b="1" dirty="0" smtClean="0">
                <a:latin typeface="Arial" pitchFamily="34" charset="0"/>
                <a:cs typeface="Arial" pitchFamily="34" charset="0"/>
              </a:rPr>
              <a:t>Газар чөлөөлөлт</a:t>
            </a:r>
            <a:endParaRPr lang="en-US" sz="1600" b="1" dirty="0">
              <a:latin typeface="Arial" pitchFamily="34" charset="0"/>
              <a:cs typeface="Arial" pitchFamily="34" charset="0"/>
            </a:endParaRPr>
          </a:p>
        </p:txBody>
      </p:sp>
      <p:pic>
        <p:nvPicPr>
          <p:cNvPr id="1027" name="Picture 3" descr="Y:\7.GMTeH\Tsoom\NGA 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6025"/>
            <a:ext cx="491589" cy="5445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2018 onii ajil\ROAD\tur zam\Tur zam\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66750"/>
            <a:ext cx="3874534" cy="4267199"/>
          </a:xfrm>
          <a:prstGeom prst="rect">
            <a:avLst/>
          </a:prstGeom>
        </p:spPr>
        <p:style>
          <a:lnRef idx="2">
            <a:schemeClr val="accent1"/>
          </a:lnRef>
          <a:fillRef idx="1">
            <a:schemeClr val="lt1"/>
          </a:fillRef>
          <a:effectRef idx="0">
            <a:schemeClr val="accent1"/>
          </a:effectRef>
          <a:fontRef idx="minor">
            <a:schemeClr val="dk1"/>
          </a:fontRef>
        </p:style>
      </p:pic>
      <p:pic>
        <p:nvPicPr>
          <p:cNvPr id="3075" name="Picture 3" descr="G:\2018 onii ajil\ROAD\tur zam\Tur zam\kad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819150"/>
            <a:ext cx="3745466" cy="2650457"/>
          </a:xfrm>
          <a:prstGeom prst="rect">
            <a:avLst/>
          </a:prstGeom>
        </p:spPr>
        <p:style>
          <a:lnRef idx="2">
            <a:schemeClr val="accent3"/>
          </a:lnRef>
          <a:fillRef idx="1">
            <a:schemeClr val="lt1"/>
          </a:fillRef>
          <a:effectRef idx="0">
            <a:schemeClr val="accent3"/>
          </a:effectRef>
          <a:fontRef idx="minor">
            <a:schemeClr val="dk1"/>
          </a:fontRef>
        </p:style>
      </p:pic>
      <p:sp>
        <p:nvSpPr>
          <p:cNvPr id="2" name="Left Arrow 1"/>
          <p:cNvSpPr/>
          <p:nvPr/>
        </p:nvSpPr>
        <p:spPr>
          <a:xfrm>
            <a:off x="2632656" y="4409941"/>
            <a:ext cx="1558344" cy="76200"/>
          </a:xfrm>
          <a:prstGeom prst="lef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040350635"/>
              </p:ext>
            </p:extLst>
          </p:nvPr>
        </p:nvGraphicFramePr>
        <p:xfrm>
          <a:off x="4191001" y="3952741"/>
          <a:ext cx="4787899" cy="689610"/>
        </p:xfrm>
        <a:graphic>
          <a:graphicData uri="http://schemas.openxmlformats.org/drawingml/2006/table">
            <a:tbl>
              <a:tblPr>
                <a:tableStyleId>{69C7853C-536D-4A76-A0AE-DD22124D55A5}</a:tableStyleId>
              </a:tblPr>
              <a:tblGrid>
                <a:gridCol w="540751"/>
                <a:gridCol w="1273018"/>
                <a:gridCol w="1160361"/>
                <a:gridCol w="653407"/>
                <a:gridCol w="540751"/>
                <a:gridCol w="619611"/>
              </a:tblGrid>
              <a:tr h="335090">
                <a:tc>
                  <a:txBody>
                    <a:bodyPr/>
                    <a:lstStyle/>
                    <a:p>
                      <a:pPr algn="ctr" fontAlgn="ctr"/>
                      <a:r>
                        <a:rPr lang="en-US" sz="1100" u="none" strike="noStrike" dirty="0">
                          <a:effectLst/>
                        </a:rPr>
                        <a:t>№</a:t>
                      </a:r>
                      <a:endParaRPr lang="en-US" sz="1100" b="0" i="0" u="none" strike="noStrike" dirty="0">
                        <a:solidFill>
                          <a:srgbClr val="000000"/>
                        </a:solidFill>
                        <a:effectLst/>
                        <a:latin typeface="Arial"/>
                      </a:endParaRPr>
                    </a:p>
                  </a:txBody>
                  <a:tcPr marL="9525" marR="9525" marT="9525" marB="0" anchor="ctr"/>
                </a:tc>
                <a:tc>
                  <a:txBody>
                    <a:bodyPr/>
                    <a:lstStyle/>
                    <a:p>
                      <a:pPr algn="ctr" fontAlgn="ctr"/>
                      <a:r>
                        <a:rPr lang="mn-MN" sz="1100" u="none" strike="noStrike">
                          <a:effectLst/>
                        </a:rPr>
                        <a:t>Иргэн аж ахуйн нэр</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Захирамжийн огноо</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Захирамжын дугаар</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Жил</a:t>
                      </a:r>
                      <a:endParaRPr lang="mn-MN" sz="1100" b="0" i="0" u="none" strike="noStrike">
                        <a:solidFill>
                          <a:srgbClr val="000000"/>
                        </a:solidFill>
                        <a:effectLst/>
                        <a:latin typeface="Arial"/>
                      </a:endParaRPr>
                    </a:p>
                  </a:txBody>
                  <a:tcPr marL="9525" marR="9525" marT="9525" marB="0" anchor="ctr"/>
                </a:tc>
                <a:tc>
                  <a:txBody>
                    <a:bodyPr/>
                    <a:lstStyle/>
                    <a:p>
                      <a:pPr algn="ctr" fontAlgn="ctr"/>
                      <a:r>
                        <a:rPr lang="mn-MN" sz="1100" u="none" strike="noStrike">
                          <a:effectLst/>
                        </a:rPr>
                        <a:t>Өртсөн м2</a:t>
                      </a:r>
                      <a:endParaRPr lang="mn-MN" sz="1100" b="0" i="0" u="none" strike="noStrike">
                        <a:solidFill>
                          <a:srgbClr val="000000"/>
                        </a:solidFill>
                        <a:effectLst/>
                        <a:latin typeface="Arial"/>
                      </a:endParaRPr>
                    </a:p>
                  </a:txBody>
                  <a:tcPr marL="9525" marR="9525" marT="9525" marB="0" anchor="ctr"/>
                </a:tc>
              </a:tr>
              <a:tr h="225470">
                <a:tc>
                  <a:txBody>
                    <a:bodyPr/>
                    <a:lstStyle/>
                    <a:p>
                      <a:pPr algn="ctr" fontAlgn="ctr"/>
                      <a:r>
                        <a:rPr lang="en-US" sz="1100" b="0" i="0" u="none" strike="noStrike" dirty="0" smtClean="0">
                          <a:solidFill>
                            <a:srgbClr val="000000"/>
                          </a:solidFill>
                          <a:effectLst/>
                          <a:latin typeface="Arial"/>
                        </a:rPr>
                        <a:t>1</a:t>
                      </a:r>
                      <a:endParaRPr lang="en-US" sz="1100" b="0" i="0" u="none" strike="noStrike" dirty="0">
                        <a:solidFill>
                          <a:srgbClr val="000000"/>
                        </a:solidFill>
                        <a:effectLst/>
                        <a:latin typeface="Arial"/>
                      </a:endParaRPr>
                    </a:p>
                  </a:txBody>
                  <a:tcPr marL="9525" marR="9525" marT="9525" marB="0" anchor="ctr"/>
                </a:tc>
                <a:tc>
                  <a:txBody>
                    <a:bodyPr/>
                    <a:lstStyle/>
                    <a:p>
                      <a:pPr algn="l" fontAlgn="ctr"/>
                      <a:r>
                        <a:rPr lang="mn-MN" sz="1100" u="none" strike="noStrike">
                          <a:effectLst/>
                        </a:rPr>
                        <a:t>Эрхэсмөнх инвестмент ХХК</a:t>
                      </a:r>
                      <a:endParaRPr lang="mn-MN"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a:effectLst/>
                        </a:rPr>
                        <a:t>2/15/2017</a:t>
                      </a:r>
                      <a:endParaRPr lang="en-US" sz="1100" b="0" i="0" u="none" strike="noStrike">
                        <a:solidFill>
                          <a:srgbClr val="000000"/>
                        </a:solidFill>
                        <a:effectLst/>
                        <a:latin typeface="Arial"/>
                      </a:endParaRPr>
                    </a:p>
                  </a:txBody>
                  <a:tcPr marL="9525" marR="9525" marT="9525" marB="0" anchor="ctr"/>
                </a:tc>
                <a:tc>
                  <a:txBody>
                    <a:bodyPr/>
                    <a:lstStyle/>
                    <a:p>
                      <a:pPr algn="l" fontAlgn="ctr"/>
                      <a:r>
                        <a:rPr lang="mn-MN" sz="1100" u="none" strike="noStrike">
                          <a:effectLst/>
                        </a:rPr>
                        <a:t>А/91</a:t>
                      </a:r>
                      <a:endParaRPr lang="mn-MN"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a:effectLst/>
                        </a:rPr>
                        <a:t>15</a:t>
                      </a:r>
                      <a:endParaRPr lang="en-US" sz="1100" b="0" i="0" u="none" strike="noStrike">
                        <a:solidFill>
                          <a:srgbClr val="000000"/>
                        </a:solidFill>
                        <a:effectLst/>
                        <a:latin typeface="Arial"/>
                      </a:endParaRPr>
                    </a:p>
                  </a:txBody>
                  <a:tcPr marL="9525" marR="9525" marT="9525" marB="0" anchor="ctr"/>
                </a:tc>
                <a:tc>
                  <a:txBody>
                    <a:bodyPr/>
                    <a:lstStyle/>
                    <a:p>
                      <a:pPr algn="l" fontAlgn="ctr"/>
                      <a:r>
                        <a:rPr lang="en-US" sz="1100" u="none" strike="noStrike" dirty="0">
                          <a:effectLst/>
                        </a:rPr>
                        <a:t>382</a:t>
                      </a:r>
                      <a:endParaRPr lang="en-US" sz="1100" b="0" i="0" u="none" strike="noStrike" dirty="0">
                        <a:solidFill>
                          <a:srgbClr val="000000"/>
                        </a:solidFill>
                        <a:effectLst/>
                        <a:latin typeface="Arial"/>
                      </a:endParaRPr>
                    </a:p>
                  </a:txBody>
                  <a:tcPr marL="9525" marR="9525" marT="9525" marB="0" anchor="ctr"/>
                </a:tc>
              </a:tr>
            </a:tbl>
          </a:graphicData>
        </a:graphic>
      </p:graphicFrame>
      <p:sp>
        <p:nvSpPr>
          <p:cNvPr id="15" name="Subtitle 4"/>
          <p:cNvSpPr txBox="1">
            <a:spLocks/>
          </p:cNvSpPr>
          <p:nvPr/>
        </p:nvSpPr>
        <p:spPr>
          <a:xfrm>
            <a:off x="1295400" y="139788"/>
            <a:ext cx="6705600" cy="438150"/>
          </a:xfrm>
          <a:prstGeom prst="rect">
            <a:avLst/>
          </a:prstGeom>
        </p:spPr>
        <p:style>
          <a:lnRef idx="0">
            <a:scrgbClr r="0" g="0" b="0"/>
          </a:lnRef>
          <a:fillRef idx="1002">
            <a:schemeClr val="lt2"/>
          </a:fillRef>
          <a:effectRef idx="0">
            <a:scrgbClr r="0" g="0" b="0"/>
          </a:effectRef>
          <a:fontRef idx="major"/>
        </p:style>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j-lt"/>
                <a:ea typeface="+mj-ea"/>
                <a:cs typeface="+mj-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j-lt"/>
                <a:ea typeface="+mj-ea"/>
                <a:cs typeface="+mj-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j-lt"/>
                <a:ea typeface="+mj-ea"/>
                <a:cs typeface="+mj-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j-lt"/>
                <a:ea typeface="+mj-ea"/>
                <a:cs typeface="+mj-cs"/>
              </a:defRPr>
            </a:lvl9pPr>
          </a:lstStyle>
          <a:p>
            <a:r>
              <a:rPr lang="mn-MN" dirty="0" smtClean="0">
                <a:solidFill>
                  <a:schemeClr val="tx1"/>
                </a:solidFill>
                <a:latin typeface="Arial" pitchFamily="34" charset="0"/>
                <a:cs typeface="Arial" pitchFamily="34" charset="0"/>
              </a:rPr>
              <a:t>НИЙСЛЭЛИЙН ГАЗРЫН АЛБА</a:t>
            </a:r>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3358366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274"/>
            <a:ext cx="9144000" cy="427876"/>
          </a:xfrm>
          <a:prstGeom prst="rect">
            <a:avLst/>
          </a:prstGeom>
          <a:solidFill>
            <a:schemeClr val="accent6"/>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mn-MN" sz="1600" b="1" cap="all" dirty="0" smtClean="0">
                <a:solidFill>
                  <a:schemeClr val="tx1"/>
                </a:solidFill>
                <a:latin typeface="Arial" pitchFamily="34" charset="0"/>
                <a:cs typeface="Arial" pitchFamily="34" charset="0"/>
              </a:rPr>
              <a:t>4. Махатма Гандигийн гудамж – нийслэл хүрээ өргөн чөлөөний </a:t>
            </a:r>
          </a:p>
          <a:p>
            <a:pPr algn="ctr"/>
            <a:r>
              <a:rPr lang="mn-MN" sz="1600" b="1" cap="all" dirty="0" smtClean="0">
                <a:solidFill>
                  <a:schemeClr val="tx1"/>
                </a:solidFill>
                <a:latin typeface="Arial" pitchFamily="34" charset="0"/>
                <a:cs typeface="Arial" pitchFamily="34" charset="0"/>
              </a:rPr>
              <a:t>авто замтай холбох 0.53км түр зам </a:t>
            </a:r>
            <a:endParaRPr lang="en-US" sz="1600" dirty="0"/>
          </a:p>
        </p:txBody>
      </p:sp>
      <p:pic>
        <p:nvPicPr>
          <p:cNvPr id="44" name="Picture 43" descr="plan-Layout1.jpg"/>
          <p:cNvPicPr>
            <a:picLocks noChangeAspect="1"/>
          </p:cNvPicPr>
          <p:nvPr/>
        </p:nvPicPr>
        <p:blipFill>
          <a:blip r:embed="rId2"/>
          <a:srcRect l="3800" t="7122" b="6187"/>
          <a:stretch>
            <a:fillRect/>
          </a:stretch>
        </p:blipFill>
        <p:spPr>
          <a:xfrm>
            <a:off x="76200" y="514349"/>
            <a:ext cx="4495800" cy="2219769"/>
          </a:xfrm>
          <a:prstGeom prst="rect">
            <a:avLst/>
          </a:prstGeom>
          <a:ln w="19050">
            <a:solidFill>
              <a:schemeClr val="tx1"/>
            </a:solidFill>
          </a:ln>
        </p:spPr>
      </p:pic>
      <p:sp>
        <p:nvSpPr>
          <p:cNvPr id="55" name="Rectangular Callout 54"/>
          <p:cNvSpPr/>
          <p:nvPr/>
        </p:nvSpPr>
        <p:spPr>
          <a:xfrm>
            <a:off x="3049931" y="1428750"/>
            <a:ext cx="838200" cy="304800"/>
          </a:xfrm>
          <a:prstGeom prst="wedgeRectCallout">
            <a:avLst>
              <a:gd name="adj1" fmla="val -72623"/>
              <a:gd name="adj2" fmla="val 133596"/>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Рапид харш хороолол</a:t>
            </a:r>
            <a:endParaRPr lang="en-US" sz="800" b="1" dirty="0" smtClean="0">
              <a:solidFill>
                <a:schemeClr val="tx1"/>
              </a:solidFill>
              <a:latin typeface="Arial" pitchFamily="34" charset="0"/>
              <a:cs typeface="Arial" pitchFamily="34" charset="0"/>
            </a:endParaRPr>
          </a:p>
        </p:txBody>
      </p:sp>
      <p:pic>
        <p:nvPicPr>
          <p:cNvPr id="58" name="Picture 57" descr="0.41 dron.jpg"/>
          <p:cNvPicPr>
            <a:picLocks noChangeAspect="1"/>
          </p:cNvPicPr>
          <p:nvPr/>
        </p:nvPicPr>
        <p:blipFill>
          <a:blip r:embed="rId3"/>
          <a:srcRect b="7266"/>
          <a:stretch>
            <a:fillRect/>
          </a:stretch>
        </p:blipFill>
        <p:spPr>
          <a:xfrm>
            <a:off x="76200" y="2799013"/>
            <a:ext cx="4495800" cy="2287338"/>
          </a:xfrm>
          <a:prstGeom prst="rect">
            <a:avLst/>
          </a:prstGeom>
          <a:ln w="19050">
            <a:solidFill>
              <a:schemeClr val="tx1"/>
            </a:solidFill>
          </a:ln>
        </p:spPr>
      </p:pic>
      <p:sp>
        <p:nvSpPr>
          <p:cNvPr id="74" name="Rectangle 73"/>
          <p:cNvSpPr/>
          <p:nvPr/>
        </p:nvSpPr>
        <p:spPr>
          <a:xfrm>
            <a:off x="4648200" y="491314"/>
            <a:ext cx="4371975" cy="1166036"/>
          </a:xfrm>
          <a:prstGeom prst="rect">
            <a:avLst/>
          </a:prstGeom>
        </p:spPr>
        <p:style>
          <a:lnRef idx="0">
            <a:schemeClr val="accent5"/>
          </a:lnRef>
          <a:fillRef idx="3">
            <a:schemeClr val="accent5"/>
          </a:fillRef>
          <a:effectRef idx="3">
            <a:schemeClr val="accent5"/>
          </a:effectRef>
          <a:fontRef idx="minor">
            <a:schemeClr val="lt1"/>
          </a:fontRef>
        </p:style>
        <p:txBody>
          <a:bodyPr rtlCol="0" anchor="t"/>
          <a:lstStyle/>
          <a:p>
            <a:pPr algn="just"/>
            <a:r>
              <a:rPr lang="mn-MN" sz="1200" b="1" u="sng" dirty="0" smtClean="0">
                <a:solidFill>
                  <a:sysClr val="windowText" lastClr="000000"/>
                </a:solidFill>
                <a:latin typeface="Arial" pitchFamily="34" charset="0"/>
                <a:cs typeface="Arial" pitchFamily="34" charset="0"/>
              </a:rPr>
              <a:t>Ач холбогдол:</a:t>
            </a:r>
            <a:r>
              <a:rPr lang="mn-MN" sz="1200" b="1" dirty="0" smtClean="0">
                <a:solidFill>
                  <a:sysClr val="windowText" lastClr="000000"/>
                </a:solidFill>
                <a:latin typeface="Arial" pitchFamily="34" charset="0"/>
                <a:cs typeface="Arial" pitchFamily="34" charset="0"/>
              </a:rPr>
              <a:t> </a:t>
            </a:r>
            <a:r>
              <a:rPr lang="mn-MN" sz="1200" dirty="0" smtClean="0">
                <a:solidFill>
                  <a:sysClr val="windowText" lastClr="000000"/>
                </a:solidFill>
                <a:latin typeface="Arial" pitchFamily="34" charset="0"/>
                <a:cs typeface="Arial" pitchFamily="34" charset="0"/>
              </a:rPr>
              <a:t>Одоо байгаа 290м асфальтбетон хучилттай авто замын хашаа хаалтыг буулган тэмдэг, тэмдэглэл хийж, шинээр 240м хэсэгт авто зам барьснаар Гандигийн гудамж Нийслэл хүрээ өргөн чөлөөний авто замууд холбогдож тухайн хэсгийн тээврийн хэрэгслийн хөдөлгөөний эрчмийг бууруулна.</a:t>
            </a:r>
          </a:p>
          <a:p>
            <a:pPr algn="ctr"/>
            <a:r>
              <a:rPr lang="mn-MN" sz="1200" b="1" u="sng" dirty="0" smtClean="0">
                <a:solidFill>
                  <a:sysClr val="windowText" lastClr="000000"/>
                </a:solidFill>
                <a:latin typeface="Arial" pitchFamily="34" charset="0"/>
                <a:cs typeface="Arial" pitchFamily="34" charset="0"/>
              </a:rPr>
              <a:t> </a:t>
            </a:r>
          </a:p>
          <a:p>
            <a:pPr algn="ctr"/>
            <a:endParaRPr lang="mn-MN" sz="1200" b="1" u="sng" dirty="0" smtClean="0">
              <a:solidFill>
                <a:sysClr val="windowText" lastClr="000000"/>
              </a:solidFill>
              <a:latin typeface="Arial" pitchFamily="34" charset="0"/>
              <a:cs typeface="Arial" pitchFamily="34" charset="0"/>
            </a:endParaRPr>
          </a:p>
          <a:p>
            <a:pPr algn="ctr"/>
            <a:endParaRPr lang="mn-MN" sz="1200" b="1" u="sng" dirty="0" smtClean="0">
              <a:latin typeface="Arial" pitchFamily="34" charset="0"/>
              <a:cs typeface="Arial" pitchFamily="34" charset="0"/>
            </a:endParaRPr>
          </a:p>
          <a:p>
            <a:pPr algn="ctr"/>
            <a:endParaRPr lang="en-US" sz="1200" b="1" u="sng" dirty="0">
              <a:latin typeface="Arial" pitchFamily="34" charset="0"/>
              <a:cs typeface="Arial" pitchFamily="34" charset="0"/>
            </a:endParaRPr>
          </a:p>
        </p:txBody>
      </p:sp>
      <p:graphicFrame>
        <p:nvGraphicFramePr>
          <p:cNvPr id="77" name="Table 76"/>
          <p:cNvGraphicFramePr>
            <a:graphicFrameLocks noGrp="1"/>
          </p:cNvGraphicFramePr>
          <p:nvPr>
            <p:extLst>
              <p:ext uri="{D42A27DB-BD31-4B8C-83A1-F6EECF244321}">
                <p14:modId xmlns:p14="http://schemas.microsoft.com/office/powerpoint/2010/main" val="358402391"/>
              </p:ext>
            </p:extLst>
          </p:nvPr>
        </p:nvGraphicFramePr>
        <p:xfrm>
          <a:off x="4724400" y="1657352"/>
          <a:ext cx="4267200" cy="3406176"/>
        </p:xfrm>
        <a:graphic>
          <a:graphicData uri="http://schemas.openxmlformats.org/drawingml/2006/table">
            <a:tbl>
              <a:tblPr>
                <a:tableStyleId>{3C2FFA5D-87B4-456A-9821-1D502468CF0F}</a:tableStyleId>
              </a:tblPr>
              <a:tblGrid>
                <a:gridCol w="2035445">
                  <a:extLst>
                    <a:ext uri="{9D8B030D-6E8A-4147-A177-3AD203B41FA5}">
                      <a16:colId xmlns:a16="http://schemas.microsoft.com/office/drawing/2014/main" xmlns="" val="20000"/>
                    </a:ext>
                  </a:extLst>
                </a:gridCol>
                <a:gridCol w="1157207">
                  <a:extLst>
                    <a:ext uri="{9D8B030D-6E8A-4147-A177-3AD203B41FA5}">
                      <a16:colId xmlns:a16="http://schemas.microsoft.com/office/drawing/2014/main" xmlns="" val="20001"/>
                    </a:ext>
                  </a:extLst>
                </a:gridCol>
                <a:gridCol w="1074548"/>
              </a:tblGrid>
              <a:tr h="226261">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Хийгдэх</a:t>
                      </a:r>
                      <a:r>
                        <a:rPr lang="mn-MN" sz="1200" b="1" u="none" baseline="0" dirty="0" smtClean="0">
                          <a:latin typeface="Arial" pitchFamily="34" charset="0"/>
                          <a:ea typeface="Calibri"/>
                          <a:cs typeface="Arial" pitchFamily="34" charset="0"/>
                        </a:rPr>
                        <a:t> ажил</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Тоо</a:t>
                      </a:r>
                      <a:r>
                        <a:rPr lang="mn-MN" sz="1200" b="1" u="none" baseline="0" dirty="0" smtClean="0">
                          <a:latin typeface="Arial" pitchFamily="34" charset="0"/>
                          <a:ea typeface="Calibri"/>
                          <a:cs typeface="Arial" pitchFamily="34" charset="0"/>
                        </a:rPr>
                        <a:t> хэмжээ</a:t>
                      </a:r>
                      <a:endParaRPr lang="en-US" sz="1200" b="1"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Төсөв /төг/</a:t>
                      </a:r>
                      <a:endParaRPr lang="en-US" sz="1200" b="1"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2"/>
                  </a:ext>
                </a:extLst>
              </a:tr>
              <a:tr h="222270">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Тохиромжгүй материал</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baseline="0" dirty="0" smtClean="0">
                          <a:latin typeface="Arial" pitchFamily="34" charset="0"/>
                          <a:ea typeface="Calibri"/>
                          <a:cs typeface="Arial" pitchFamily="34" charset="0"/>
                        </a:rPr>
                        <a:t> 720м3</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13</a:t>
                      </a:r>
                      <a:r>
                        <a:rPr lang="mn-MN" sz="1100" u="none" baseline="0" dirty="0" smtClean="0">
                          <a:latin typeface="Arial" pitchFamily="34" charset="0"/>
                          <a:ea typeface="Calibri"/>
                          <a:cs typeface="Arial" pitchFamily="34" charset="0"/>
                        </a:rPr>
                        <a:t> 000 000</a:t>
                      </a:r>
                      <a:endParaRPr lang="en-US" sz="1100" u="none" dirty="0">
                        <a:latin typeface="Arial" pitchFamily="34" charset="0"/>
                        <a:ea typeface="Calibri"/>
                        <a:cs typeface="Arial" pitchFamily="34" charset="0"/>
                      </a:endParaRPr>
                    </a:p>
                  </a:txBody>
                  <a:tcPr marL="68580" marR="68580" marT="0" marB="0" anchor="ctr"/>
                </a:tc>
              </a:tr>
              <a:tr h="237267">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Мод шилжүүлэх</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15ш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1 500 000</a:t>
                      </a:r>
                      <a:endParaRPr lang="en-US" sz="1100" u="none" dirty="0">
                        <a:latin typeface="Arial" pitchFamily="34" charset="0"/>
                        <a:ea typeface="Calibri"/>
                        <a:cs typeface="Arial" pitchFamily="34" charset="0"/>
                      </a:endParaRPr>
                    </a:p>
                  </a:txBody>
                  <a:tcPr marL="68580" marR="68580" marT="0" marB="0" anchor="ctr"/>
                </a:tc>
              </a:tr>
              <a:tr h="222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n-MN" sz="1100" u="none" kern="1200" baseline="0" dirty="0" smtClean="0">
                          <a:solidFill>
                            <a:schemeClr val="dk1"/>
                          </a:solidFill>
                          <a:latin typeface="Arial" pitchFamily="34" charset="0"/>
                          <a:ea typeface="Calibri"/>
                          <a:cs typeface="Arial" pitchFamily="34" charset="0"/>
                        </a:rPr>
                        <a:t>Далан, Хөлд.хамгаалах</a:t>
                      </a:r>
                      <a:endParaRPr lang="en-US" sz="1100" u="none" kern="1200" baseline="0" dirty="0" smtClean="0">
                        <a:solidFill>
                          <a:schemeClr val="dk1"/>
                        </a:solidFill>
                        <a:latin typeface="Arial" pitchFamily="34" charset="0"/>
                        <a:ea typeface="Calibri"/>
                        <a:cs typeface="Arial" pitchFamily="34" charset="0"/>
                      </a:endParaRPr>
                    </a:p>
                  </a:txBody>
                  <a:tcPr marL="68580" marR="68580" marT="0" marB="0" anchor="ctr"/>
                </a:tc>
                <a:tc>
                  <a:txBody>
                    <a:bodyPr/>
                    <a:lstStyle/>
                    <a:p>
                      <a:pPr algn="ctr"/>
                      <a:r>
                        <a:rPr lang="mn-MN" sz="1100" u="none" kern="1200" dirty="0" smtClean="0">
                          <a:solidFill>
                            <a:schemeClr val="dk1"/>
                          </a:solidFill>
                          <a:latin typeface="Arial" pitchFamily="34" charset="0"/>
                          <a:ea typeface="Calibri"/>
                          <a:cs typeface="Arial" pitchFamily="34" charset="0"/>
                        </a:rPr>
                        <a:t>720м3</a:t>
                      </a:r>
                      <a:endParaRPr lang="en-US" sz="1100" u="none" kern="1200" dirty="0" smtClean="0">
                        <a:solidFill>
                          <a:schemeClr val="dk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22 420 000</a:t>
                      </a:r>
                      <a:endParaRPr lang="en-US" sz="11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4"/>
                  </a:ext>
                </a:extLst>
              </a:tr>
              <a:tr h="244762">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Бут.</a:t>
                      </a:r>
                      <a:r>
                        <a:rPr lang="mn-MN" sz="1100" u="none" baseline="0" dirty="0" smtClean="0">
                          <a:latin typeface="Arial" pitchFamily="34" charset="0"/>
                          <a:ea typeface="Calibri"/>
                          <a:cs typeface="Arial" pitchFamily="34" charset="0"/>
                        </a:rPr>
                        <a:t>чулуун суурь /20см/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kern="1200" dirty="0" smtClean="0">
                          <a:solidFill>
                            <a:schemeClr val="dk1"/>
                          </a:solidFill>
                          <a:latin typeface="Arial" pitchFamily="34" charset="0"/>
                          <a:ea typeface="Calibri"/>
                          <a:cs typeface="Arial" pitchFamily="34" charset="0"/>
                        </a:rPr>
                        <a:t>480м3</a:t>
                      </a:r>
                      <a:endParaRPr lang="en-US" sz="1100" u="none" kern="1200" dirty="0">
                        <a:solidFill>
                          <a:schemeClr val="dk1"/>
                        </a:solidFill>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26 400 000</a:t>
                      </a:r>
                      <a:endParaRPr lang="en-US" sz="1100" u="none" dirty="0">
                        <a:latin typeface="Arial" pitchFamily="34" charset="0"/>
                        <a:ea typeface="Calibri"/>
                        <a:cs typeface="Arial" pitchFamily="34" charset="0"/>
                      </a:endParaRPr>
                    </a:p>
                  </a:txBody>
                  <a:tcPr marL="68580" marR="68580" marT="0" marB="0" anchor="ctr"/>
                </a:tc>
              </a:tr>
              <a:tr h="24476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Тэмдэг</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10ш</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2 700 000</a:t>
                      </a:r>
                      <a:endParaRPr lang="en-US" sz="1100" u="none" dirty="0">
                        <a:latin typeface="Arial" pitchFamily="34" charset="0"/>
                        <a:ea typeface="Calibri"/>
                        <a:cs typeface="Arial" pitchFamily="34" charset="0"/>
                      </a:endParaRPr>
                    </a:p>
                  </a:txBody>
                  <a:tcPr marL="68580" marR="68580" marT="0" marB="0" anchor="ctr"/>
                </a:tc>
              </a:tr>
              <a:tr h="24476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mn-MN" sz="1100" u="none" dirty="0" smtClean="0">
                          <a:latin typeface="Arial" pitchFamily="34" charset="0"/>
                          <a:ea typeface="Calibri"/>
                          <a:cs typeface="Arial" pitchFamily="34" charset="0"/>
                        </a:rPr>
                        <a:t>Тэмдэглэгээ</a:t>
                      </a:r>
                      <a:endParaRPr lang="en-US" sz="1100" u="none" dirty="0" smtClean="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530 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1 520 000</a:t>
                      </a:r>
                      <a:endParaRPr lang="en-US" sz="1100" u="none" dirty="0">
                        <a:latin typeface="Arial" pitchFamily="34" charset="0"/>
                        <a:ea typeface="Calibri"/>
                        <a:cs typeface="Arial" pitchFamily="34" charset="0"/>
                      </a:endParaRPr>
                    </a:p>
                  </a:txBody>
                  <a:tcPr marL="68580" marR="68580" marT="0" marB="0" anchor="ctr"/>
                </a:tc>
              </a:tr>
              <a:tr h="215103">
                <a:tc gridSpan="2">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mn-MN" sz="1100" kern="1200" dirty="0" smtClean="0">
                          <a:solidFill>
                            <a:schemeClr val="dk1"/>
                          </a:solidFill>
                          <a:latin typeface="Arial" pitchFamily="34" charset="0"/>
                          <a:ea typeface="+mn-ea"/>
                          <a:cs typeface="Arial" pitchFamily="34" charset="0"/>
                        </a:rPr>
                        <a:t>Дүн</a:t>
                      </a:r>
                      <a:endParaRPr lang="en-US" sz="1100" kern="1200" dirty="0" smtClean="0">
                        <a:solidFill>
                          <a:schemeClr val="dk1"/>
                        </a:solidFill>
                        <a:latin typeface="Arial" pitchFamily="34" charset="0"/>
                        <a:ea typeface="+mn-ea"/>
                        <a:cs typeface="Arial" pitchFamily="34" charset="0"/>
                      </a:endParaRPr>
                    </a:p>
                  </a:txBody>
                  <a:tcPr marL="68580" marR="68580" marT="0" marB="0" anchor="ct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latin typeface="Arial" pitchFamily="34" charset="0"/>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67 540 000</a:t>
                      </a:r>
                      <a:endParaRPr lang="en-US" sz="1100" u="none" dirty="0">
                        <a:latin typeface="Arial" pitchFamily="34" charset="0"/>
                        <a:ea typeface="Calibri"/>
                        <a:cs typeface="Arial" pitchFamily="34" charset="0"/>
                      </a:endParaRPr>
                    </a:p>
                  </a:txBody>
                  <a:tcPr marL="68580" marR="68580" marT="0" marB="0" anchor="ctr"/>
                </a:tc>
              </a:tr>
              <a:tr h="444538">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Асфальтбетон хучилт</a:t>
                      </a:r>
                      <a:r>
                        <a:rPr lang="mn-MN" sz="1100" u="none" baseline="0" dirty="0" smtClean="0">
                          <a:latin typeface="Arial" pitchFamily="34" charset="0"/>
                          <a:ea typeface="Calibri"/>
                          <a:cs typeface="Arial" pitchFamily="34" charset="0"/>
                        </a:rPr>
                        <a:t> /7м өргөн, 5см/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1700м2</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49 850 000</a:t>
                      </a:r>
                      <a:endParaRPr lang="en-US" sz="1100" u="none" dirty="0">
                        <a:latin typeface="Arial" pitchFamily="34" charset="0"/>
                        <a:ea typeface="Calibri"/>
                        <a:cs typeface="Arial" pitchFamily="34" charset="0"/>
                      </a:endParaRPr>
                    </a:p>
                  </a:txBody>
                  <a:tcPr marL="68580" marR="68580" marT="0" marB="0" anchor="ctr"/>
                </a:tc>
              </a:tr>
              <a:tr h="222270">
                <a:tc>
                  <a:txBody>
                    <a:bodyPr/>
                    <a:lstStyle/>
                    <a:p>
                      <a:pPr marL="0" marR="0">
                        <a:lnSpc>
                          <a:spcPct val="115000"/>
                        </a:lnSpc>
                        <a:spcBef>
                          <a:spcPts val="0"/>
                        </a:spcBef>
                        <a:spcAft>
                          <a:spcPts val="0"/>
                        </a:spcAft>
                      </a:pPr>
                      <a:r>
                        <a:rPr lang="mn-MN" sz="1100" u="none" dirty="0" smtClean="0">
                          <a:latin typeface="Arial" pitchFamily="34" charset="0"/>
                          <a:ea typeface="Calibri"/>
                          <a:cs typeface="Arial" pitchFamily="34" charset="0"/>
                        </a:rPr>
                        <a:t>Замын хашлага</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480у/м</a:t>
                      </a:r>
                      <a:endParaRPr lang="en-US" sz="11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17 180 000</a:t>
                      </a:r>
                      <a:endParaRPr lang="en-US" sz="1100" u="none" dirty="0">
                        <a:latin typeface="Arial" pitchFamily="34" charset="0"/>
                        <a:ea typeface="Calibri"/>
                        <a:cs typeface="Arial" pitchFamily="34" charset="0"/>
                      </a:endParaRPr>
                    </a:p>
                  </a:txBody>
                  <a:tcPr marL="68580" marR="68580" marT="0" marB="0" anchor="ctr"/>
                </a:tc>
              </a:tr>
              <a:tr h="222270">
                <a:tc gridSpan="2">
                  <a:txBody>
                    <a:bodyPr/>
                    <a:lstStyle/>
                    <a:p>
                      <a:pPr algn="r"/>
                      <a:r>
                        <a:rPr lang="mn-MN" sz="1100" dirty="0" smtClean="0">
                          <a:latin typeface="Arial" pitchFamily="34" charset="0"/>
                          <a:cs typeface="Arial" pitchFamily="34" charset="0"/>
                        </a:rPr>
                        <a:t>Дүн</a:t>
                      </a:r>
                      <a:endParaRPr lang="en-US" sz="1100" dirty="0">
                        <a:latin typeface="Arial" pitchFamily="34" charset="0"/>
                        <a:cs typeface="Arial"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ctr">
                        <a:lnSpc>
                          <a:spcPct val="115000"/>
                        </a:lnSpc>
                        <a:spcBef>
                          <a:spcPts val="0"/>
                        </a:spcBef>
                        <a:spcAft>
                          <a:spcPts val="0"/>
                        </a:spcAft>
                      </a:pPr>
                      <a:r>
                        <a:rPr lang="mn-MN" sz="1100" u="none" dirty="0" smtClean="0">
                          <a:latin typeface="Arial" pitchFamily="34" charset="0"/>
                          <a:ea typeface="Calibri"/>
                          <a:cs typeface="Arial" pitchFamily="34" charset="0"/>
                        </a:rPr>
                        <a:t>67 030 000</a:t>
                      </a:r>
                      <a:endParaRPr lang="en-US" sz="1100" u="none" dirty="0">
                        <a:latin typeface="Arial" pitchFamily="34" charset="0"/>
                        <a:ea typeface="Calibri"/>
                        <a:cs typeface="Arial" pitchFamily="34" charset="0"/>
                      </a:endParaRPr>
                    </a:p>
                  </a:txBody>
                  <a:tcPr marL="68580" marR="68580" marT="0" marB="0" anchor="ctr"/>
                </a:tc>
              </a:tr>
              <a:tr h="215103">
                <a:tc gridSpan="2">
                  <a:txBody>
                    <a:bodyPr/>
                    <a:lstStyle/>
                    <a:p>
                      <a:pPr marL="0" marR="0" algn="ctr">
                        <a:lnSpc>
                          <a:spcPct val="115000"/>
                        </a:lnSpc>
                        <a:spcBef>
                          <a:spcPts val="0"/>
                        </a:spcBef>
                        <a:spcAft>
                          <a:spcPts val="0"/>
                        </a:spcAft>
                      </a:pPr>
                      <a:r>
                        <a:rPr lang="mn-MN" sz="1200" b="1" u="none" dirty="0" smtClean="0">
                          <a:latin typeface="Arial" pitchFamily="34" charset="0"/>
                          <a:ea typeface="Calibri"/>
                          <a:cs typeface="Arial" pitchFamily="34" charset="0"/>
                        </a:rPr>
                        <a:t>Нийт</a:t>
                      </a:r>
                      <a:r>
                        <a:rPr lang="mn-MN" sz="1200" b="1" u="none" baseline="0" dirty="0" smtClean="0">
                          <a:latin typeface="Arial" pitchFamily="34" charset="0"/>
                          <a:ea typeface="Calibri"/>
                          <a:cs typeface="Arial" pitchFamily="34" charset="0"/>
                        </a:rPr>
                        <a:t> дүн</a:t>
                      </a:r>
                      <a:endParaRPr lang="en-US" sz="1200" b="0" u="none" dirty="0">
                        <a:latin typeface="Arial" pitchFamily="34" charset="0"/>
                        <a:ea typeface="Calibri"/>
                        <a:cs typeface="Arial" pitchFamily="34" charset="0"/>
                      </a:endParaRPr>
                    </a:p>
                  </a:txBody>
                  <a:tcPr marL="68580" marR="68580" marT="0" marB="0" anchor="ctr"/>
                </a:tc>
                <a:tc hMerge="1">
                  <a:txBody>
                    <a:bodyPr/>
                    <a:lstStyle/>
                    <a:p>
                      <a:pPr marL="0" marR="0" algn="just">
                        <a:lnSpc>
                          <a:spcPct val="115000"/>
                        </a:lnSpc>
                        <a:spcBef>
                          <a:spcPts val="0"/>
                        </a:spcBef>
                        <a:spcAft>
                          <a:spcPts val="0"/>
                        </a:spcAft>
                      </a:pPr>
                      <a:endParaRPr lang="en-US" sz="1200" u="none" dirty="0">
                        <a:latin typeface="Arial" pitchFamily="34" charset="0"/>
                        <a:ea typeface="Calibri"/>
                        <a:cs typeface="Arial" pitchFamily="34" charset="0"/>
                      </a:endParaRPr>
                    </a:p>
                  </a:txBody>
                  <a:tcPr marL="68580" marR="68580" marT="0" marB="0" anchor="ctr"/>
                </a:tc>
                <a:tc>
                  <a:txBody>
                    <a:bodyPr/>
                    <a:lstStyle/>
                    <a:p>
                      <a:pPr marL="0" marR="0" algn="just">
                        <a:lnSpc>
                          <a:spcPct val="115000"/>
                        </a:lnSpc>
                        <a:spcBef>
                          <a:spcPts val="0"/>
                        </a:spcBef>
                        <a:spcAft>
                          <a:spcPts val="0"/>
                        </a:spcAft>
                      </a:pPr>
                      <a:r>
                        <a:rPr lang="mn-MN" sz="1200" b="1" u="none" dirty="0" smtClean="0">
                          <a:latin typeface="Arial" pitchFamily="34" charset="0"/>
                          <a:ea typeface="Calibri"/>
                          <a:cs typeface="Arial" pitchFamily="34" charset="0"/>
                        </a:rPr>
                        <a:t>134 570 000</a:t>
                      </a:r>
                      <a:endParaRPr lang="en-US" sz="1200" b="1" u="none" dirty="0">
                        <a:latin typeface="Arial" pitchFamily="34" charset="0"/>
                        <a:ea typeface="Calibri"/>
                        <a:cs typeface="Arial" pitchFamily="34" charset="0"/>
                      </a:endParaRPr>
                    </a:p>
                  </a:txBody>
                  <a:tcPr marL="68580" marR="68580" marT="0" marB="0" anchor="ctr"/>
                </a:tc>
              </a:tr>
              <a:tr h="444538">
                <a:tc gridSpan="3">
                  <a:txBody>
                    <a:bodyPr/>
                    <a:lstStyle/>
                    <a:p>
                      <a:pPr marL="0" marR="0" algn="just">
                        <a:lnSpc>
                          <a:spcPct val="115000"/>
                        </a:lnSpc>
                        <a:spcBef>
                          <a:spcPts val="0"/>
                        </a:spcBef>
                        <a:spcAft>
                          <a:spcPts val="0"/>
                        </a:spcAft>
                      </a:pPr>
                      <a:r>
                        <a:rPr lang="mn-MN" sz="1200" u="none" dirty="0" smtClean="0">
                          <a:latin typeface="Arial" pitchFamily="34" charset="0"/>
                          <a:ea typeface="Calibri"/>
                          <a:cs typeface="Arial" pitchFamily="34" charset="0"/>
                        </a:rPr>
                        <a:t>Жич:</a:t>
                      </a:r>
                      <a:r>
                        <a:rPr lang="mn-MN" sz="1200" u="none" baseline="0" dirty="0" smtClean="0">
                          <a:latin typeface="Arial" pitchFamily="34" charset="0"/>
                          <a:ea typeface="Calibri"/>
                          <a:cs typeface="Arial" pitchFamily="34" charset="0"/>
                        </a:rPr>
                        <a:t> Тухайн урьдчилсан тоо хэмжээ, төсөвт инженерийн шугам сүлжээний ажил тооцогдоогүй.</a:t>
                      </a:r>
                      <a:endParaRPr lang="en-US" sz="12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tc hMerge="1">
                  <a:txBody>
                    <a:bodyPr/>
                    <a:lstStyle/>
                    <a:p>
                      <a:pPr marL="0" marR="0" algn="l">
                        <a:lnSpc>
                          <a:spcPct val="115000"/>
                        </a:lnSpc>
                        <a:spcBef>
                          <a:spcPts val="0"/>
                        </a:spcBef>
                        <a:spcAft>
                          <a:spcPts val="0"/>
                        </a:spcAft>
                        <a:buFontTx/>
                        <a:buChar char="-"/>
                      </a:pPr>
                      <a:endParaRPr lang="en-US" sz="1400" u="none" dirty="0">
                        <a:latin typeface="Arial" pitchFamily="34" charset="0"/>
                        <a:ea typeface="Calibri"/>
                        <a:cs typeface="Arial" pitchFamily="34" charset="0"/>
                      </a:endParaRPr>
                    </a:p>
                  </a:txBody>
                  <a:tcPr marL="68580" marR="68580" marT="0" marB="0" anchor="ctr"/>
                </a:tc>
                <a:extLst>
                  <a:ext uri="{0D108BD9-81ED-4DB2-BD59-A6C34878D82A}">
                    <a16:rowId xmlns:a16="http://schemas.microsoft.com/office/drawing/2014/main" xmlns="" val="10007"/>
                  </a:ext>
                </a:extLst>
              </a:tr>
            </a:tbl>
          </a:graphicData>
        </a:graphic>
      </p:graphicFrame>
      <p:cxnSp>
        <p:nvCxnSpPr>
          <p:cNvPr id="32" name="Straight Arrow Connector 31"/>
          <p:cNvCxnSpPr>
            <a:stCxn id="75" idx="2"/>
          </p:cNvCxnSpPr>
          <p:nvPr/>
        </p:nvCxnSpPr>
        <p:spPr>
          <a:xfrm rot="16200000" flipH="1">
            <a:off x="2530760" y="3492785"/>
            <a:ext cx="2082230" cy="1905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75" name="Rectangular Callout 74"/>
          <p:cNvSpPr/>
          <p:nvPr/>
        </p:nvSpPr>
        <p:spPr>
          <a:xfrm>
            <a:off x="2981325" y="2242120"/>
            <a:ext cx="990600" cy="304800"/>
          </a:xfrm>
          <a:prstGeom prst="wedgeRectCallout">
            <a:avLst>
              <a:gd name="adj1" fmla="val -48705"/>
              <a:gd name="adj2" fmla="val -11875"/>
            </a:avLst>
          </a:prstGeom>
          <a:solidFill>
            <a:srgbClr val="00B050"/>
          </a:solidFill>
          <a:ln w="31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ysClr val="windowText" lastClr="000000"/>
                </a:solidFill>
                <a:latin typeface="Arial" pitchFamily="34" charset="0"/>
                <a:cs typeface="Arial" pitchFamily="34" charset="0"/>
              </a:rPr>
              <a:t>Нийслэл хүрээ өргөн чөлөө</a:t>
            </a:r>
            <a:endParaRPr lang="en-US" sz="800" b="1" dirty="0">
              <a:solidFill>
                <a:schemeClr val="tx1"/>
              </a:solidFill>
              <a:latin typeface="Arial" pitchFamily="34" charset="0"/>
              <a:cs typeface="Arial" pitchFamily="34" charset="0"/>
            </a:endParaRPr>
          </a:p>
        </p:txBody>
      </p:sp>
      <p:sp>
        <p:nvSpPr>
          <p:cNvPr id="48" name="Rectangular Callout 47"/>
          <p:cNvSpPr/>
          <p:nvPr/>
        </p:nvSpPr>
        <p:spPr>
          <a:xfrm>
            <a:off x="2821331" y="590550"/>
            <a:ext cx="7620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Гандигийн гудамж</a:t>
            </a:r>
            <a:endParaRPr lang="en-US" sz="800" b="1" dirty="0" smtClean="0">
              <a:solidFill>
                <a:schemeClr val="tx1"/>
              </a:solidFill>
              <a:latin typeface="Arial" pitchFamily="34" charset="0"/>
              <a:cs typeface="Arial" pitchFamily="34" charset="0"/>
            </a:endParaRPr>
          </a:p>
        </p:txBody>
      </p:sp>
      <p:sp>
        <p:nvSpPr>
          <p:cNvPr id="18" name="Rectangular Callout 17"/>
          <p:cNvSpPr/>
          <p:nvPr/>
        </p:nvSpPr>
        <p:spPr>
          <a:xfrm>
            <a:off x="1068731" y="819150"/>
            <a:ext cx="6096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Наадам төв</a:t>
            </a:r>
            <a:endParaRPr lang="en-US" sz="800" b="1" dirty="0" smtClean="0">
              <a:solidFill>
                <a:schemeClr val="tx1"/>
              </a:solidFill>
              <a:latin typeface="Arial" pitchFamily="34" charset="0"/>
              <a:cs typeface="Arial" pitchFamily="34" charset="0"/>
            </a:endParaRPr>
          </a:p>
        </p:txBody>
      </p:sp>
      <p:sp>
        <p:nvSpPr>
          <p:cNvPr id="19" name="Rectangular Callout 18"/>
          <p:cNvSpPr/>
          <p:nvPr/>
        </p:nvSpPr>
        <p:spPr>
          <a:xfrm>
            <a:off x="2059331" y="1047750"/>
            <a:ext cx="762000" cy="228600"/>
          </a:xfrm>
          <a:prstGeom prst="wedgeRectCallout">
            <a:avLst>
              <a:gd name="adj1" fmla="val 49836"/>
              <a:gd name="adj2" fmla="val 42500"/>
            </a:avLst>
          </a:prstGeom>
          <a:solidFill>
            <a:srgbClr val="00B050"/>
          </a:solidFill>
          <a:ln w="3175">
            <a:noFill/>
          </a:ln>
          <a:effectLst>
            <a:outerShdw blurRad="127000" dist="38100" dir="2700000" algn="ctr">
              <a:srgbClr val="000000">
                <a:alpha val="4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mn-MN" sz="800" b="1" dirty="0" smtClean="0">
                <a:solidFill>
                  <a:schemeClr val="tx1"/>
                </a:solidFill>
                <a:latin typeface="Arial" pitchFamily="34" charset="0"/>
                <a:cs typeface="Arial" pitchFamily="34" charset="0"/>
              </a:rPr>
              <a:t>Төв цэнгэлдэх</a:t>
            </a:r>
            <a:endParaRPr lang="en-US" sz="800" b="1" dirty="0" smtClean="0">
              <a:solidFill>
                <a:schemeClr val="tx1"/>
              </a:solidFill>
              <a:latin typeface="Arial" pitchFamily="34" charset="0"/>
              <a:cs typeface="Arial" pitchFamily="34" charset="0"/>
            </a:endParaRPr>
          </a:p>
        </p:txBody>
      </p:sp>
      <p:sp>
        <p:nvSpPr>
          <p:cNvPr id="20" name="Freeform 19"/>
          <p:cNvSpPr/>
          <p:nvPr/>
        </p:nvSpPr>
        <p:spPr>
          <a:xfrm>
            <a:off x="1722438" y="835288"/>
            <a:ext cx="420687" cy="1463411"/>
          </a:xfrm>
          <a:custGeom>
            <a:avLst/>
            <a:gdLst>
              <a:gd name="connsiteX0" fmla="*/ 407458 w 420687"/>
              <a:gd name="connsiteY0" fmla="*/ 1151996 h 1151996"/>
              <a:gd name="connsiteX1" fmla="*/ 404283 w 420687"/>
              <a:gd name="connsiteY1" fmla="*/ 955146 h 1151996"/>
              <a:gd name="connsiteX2" fmla="*/ 309033 w 420687"/>
              <a:gd name="connsiteY2" fmla="*/ 802746 h 1151996"/>
              <a:gd name="connsiteX3" fmla="*/ 96308 w 420687"/>
              <a:gd name="connsiteY3" fmla="*/ 516996 h 1151996"/>
              <a:gd name="connsiteX4" fmla="*/ 4233 w 420687"/>
              <a:gd name="connsiteY4" fmla="*/ 364596 h 1151996"/>
              <a:gd name="connsiteX5" fmla="*/ 70908 w 420687"/>
              <a:gd name="connsiteY5" fmla="*/ 43921 h 1151996"/>
              <a:gd name="connsiteX6" fmla="*/ 83608 w 420687"/>
              <a:gd name="connsiteY6" fmla="*/ 101071 h 1151996"/>
              <a:gd name="connsiteX0" fmla="*/ 407458 w 420687"/>
              <a:gd name="connsiteY0" fmla="*/ 1196711 h 1196711"/>
              <a:gd name="connsiteX1" fmla="*/ 404283 w 420687"/>
              <a:gd name="connsiteY1" fmla="*/ 999861 h 1196711"/>
              <a:gd name="connsiteX2" fmla="*/ 309033 w 420687"/>
              <a:gd name="connsiteY2" fmla="*/ 847461 h 1196711"/>
              <a:gd name="connsiteX3" fmla="*/ 96308 w 420687"/>
              <a:gd name="connsiteY3" fmla="*/ 561711 h 1196711"/>
              <a:gd name="connsiteX4" fmla="*/ 4233 w 420687"/>
              <a:gd name="connsiteY4" fmla="*/ 409311 h 1196711"/>
              <a:gd name="connsiteX5" fmla="*/ 70908 w 420687"/>
              <a:gd name="connsiteY5" fmla="*/ 88636 h 1196711"/>
              <a:gd name="connsiteX6" fmla="*/ 83608 w 420687"/>
              <a:gd name="connsiteY6" fmla="*/ 50536 h 1196711"/>
              <a:gd name="connsiteX0" fmla="*/ 407458 w 420687"/>
              <a:gd name="connsiteY0" fmla="*/ 1444361 h 1444361"/>
              <a:gd name="connsiteX1" fmla="*/ 404283 w 420687"/>
              <a:gd name="connsiteY1" fmla="*/ 1247511 h 1444361"/>
              <a:gd name="connsiteX2" fmla="*/ 309033 w 420687"/>
              <a:gd name="connsiteY2" fmla="*/ 1095111 h 1444361"/>
              <a:gd name="connsiteX3" fmla="*/ 96308 w 420687"/>
              <a:gd name="connsiteY3" fmla="*/ 809361 h 1444361"/>
              <a:gd name="connsiteX4" fmla="*/ 4233 w 420687"/>
              <a:gd name="connsiteY4" fmla="*/ 656961 h 1444361"/>
              <a:gd name="connsiteX5" fmla="*/ 70908 w 420687"/>
              <a:gd name="connsiteY5" fmla="*/ 336286 h 1444361"/>
              <a:gd name="connsiteX6" fmla="*/ 83608 w 420687"/>
              <a:gd name="connsiteY6" fmla="*/ 50536 h 1444361"/>
              <a:gd name="connsiteX0" fmla="*/ 407458 w 420687"/>
              <a:gd name="connsiteY0" fmla="*/ 1463411 h 1463411"/>
              <a:gd name="connsiteX1" fmla="*/ 404283 w 420687"/>
              <a:gd name="connsiteY1" fmla="*/ 1266561 h 1463411"/>
              <a:gd name="connsiteX2" fmla="*/ 309033 w 420687"/>
              <a:gd name="connsiteY2" fmla="*/ 1114161 h 1463411"/>
              <a:gd name="connsiteX3" fmla="*/ 96308 w 420687"/>
              <a:gd name="connsiteY3" fmla="*/ 828411 h 1463411"/>
              <a:gd name="connsiteX4" fmla="*/ 4233 w 420687"/>
              <a:gd name="connsiteY4" fmla="*/ 676011 h 1463411"/>
              <a:gd name="connsiteX5" fmla="*/ 70908 w 420687"/>
              <a:gd name="connsiteY5" fmla="*/ 355336 h 1463411"/>
              <a:gd name="connsiteX6" fmla="*/ 83608 w 420687"/>
              <a:gd name="connsiteY6" fmla="*/ 69586 h 146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687" h="1463411">
                <a:moveTo>
                  <a:pt x="407458" y="1463411"/>
                </a:moveTo>
                <a:cubicBezTo>
                  <a:pt x="414072" y="1394090"/>
                  <a:pt x="420687" y="1324769"/>
                  <a:pt x="404283" y="1266561"/>
                </a:cubicBezTo>
                <a:cubicBezTo>
                  <a:pt x="387879" y="1208353"/>
                  <a:pt x="360362" y="1187186"/>
                  <a:pt x="309033" y="1114161"/>
                </a:cubicBezTo>
                <a:cubicBezTo>
                  <a:pt x="257704" y="1041136"/>
                  <a:pt x="147108" y="901436"/>
                  <a:pt x="96308" y="828411"/>
                </a:cubicBezTo>
                <a:cubicBezTo>
                  <a:pt x="45508" y="755386"/>
                  <a:pt x="8466" y="754857"/>
                  <a:pt x="4233" y="676011"/>
                </a:cubicBezTo>
                <a:cubicBezTo>
                  <a:pt x="0" y="597165"/>
                  <a:pt x="57679" y="456407"/>
                  <a:pt x="70908" y="355336"/>
                </a:cubicBezTo>
                <a:cubicBezTo>
                  <a:pt x="84137" y="254265"/>
                  <a:pt x="112447" y="0"/>
                  <a:pt x="83608" y="69586"/>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a:stCxn id="75" idx="1"/>
          </p:cNvCxnSpPr>
          <p:nvPr/>
        </p:nvCxnSpPr>
        <p:spPr>
          <a:xfrm rot="10800000">
            <a:off x="2667001" y="2343150"/>
            <a:ext cx="314325" cy="5137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cxnSp>
        <p:nvCxnSpPr>
          <p:cNvPr id="21" name="Straight Arrow Connector 20"/>
          <p:cNvCxnSpPr/>
          <p:nvPr/>
        </p:nvCxnSpPr>
        <p:spPr>
          <a:xfrm rot="16200000" flipH="1">
            <a:off x="3277565" y="2267915"/>
            <a:ext cx="1676400" cy="607669"/>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rot="16200000" flipH="1">
            <a:off x="1487831" y="2076450"/>
            <a:ext cx="2057400" cy="457200"/>
          </a:xfrm>
          <a:prstGeom prst="straightConnector1">
            <a:avLst/>
          </a:prstGeom>
          <a:ln w="6350">
            <a:tailEnd type="arrow"/>
          </a:ln>
        </p:spPr>
        <p:style>
          <a:lnRef idx="2">
            <a:schemeClr val="dk1"/>
          </a:lnRef>
          <a:fillRef idx="0">
            <a:schemeClr val="dk1"/>
          </a:fillRef>
          <a:effectRef idx="1">
            <a:schemeClr val="dk1"/>
          </a:effectRef>
          <a:fontRef idx="minor">
            <a:schemeClr val="tx1"/>
          </a:fontRef>
        </p:style>
      </p:cxnSp>
      <p:sp>
        <p:nvSpPr>
          <p:cNvPr id="25" name="Freeform 24"/>
          <p:cNvSpPr/>
          <p:nvPr/>
        </p:nvSpPr>
        <p:spPr>
          <a:xfrm>
            <a:off x="1352550" y="3546475"/>
            <a:ext cx="1254125" cy="1155700"/>
          </a:xfrm>
          <a:custGeom>
            <a:avLst/>
            <a:gdLst>
              <a:gd name="connsiteX0" fmla="*/ 1254125 w 1254125"/>
              <a:gd name="connsiteY0" fmla="*/ 1155700 h 1155700"/>
              <a:gd name="connsiteX1" fmla="*/ 1190625 w 1254125"/>
              <a:gd name="connsiteY1" fmla="*/ 1117600 h 1155700"/>
              <a:gd name="connsiteX2" fmla="*/ 1146175 w 1254125"/>
              <a:gd name="connsiteY2" fmla="*/ 1044575 h 1155700"/>
              <a:gd name="connsiteX3" fmla="*/ 1120775 w 1254125"/>
              <a:gd name="connsiteY3" fmla="*/ 876300 h 1155700"/>
              <a:gd name="connsiteX4" fmla="*/ 1098550 w 1254125"/>
              <a:gd name="connsiteY4" fmla="*/ 765175 h 1155700"/>
              <a:gd name="connsiteX5" fmla="*/ 1035050 w 1254125"/>
              <a:gd name="connsiteY5" fmla="*/ 704850 h 1155700"/>
              <a:gd name="connsiteX6" fmla="*/ 850900 w 1254125"/>
              <a:gd name="connsiteY6" fmla="*/ 644525 h 1155700"/>
              <a:gd name="connsiteX7" fmla="*/ 546100 w 1254125"/>
              <a:gd name="connsiteY7" fmla="*/ 520700 h 1155700"/>
              <a:gd name="connsiteX8" fmla="*/ 225425 w 1254125"/>
              <a:gd name="connsiteY8" fmla="*/ 377825 h 1155700"/>
              <a:gd name="connsiteX9" fmla="*/ 60325 w 1254125"/>
              <a:gd name="connsiteY9" fmla="*/ 304800 h 1155700"/>
              <a:gd name="connsiteX10" fmla="*/ 3175 w 1254125"/>
              <a:gd name="connsiteY10" fmla="*/ 234950 h 1155700"/>
              <a:gd name="connsiteX11" fmla="*/ 41275 w 1254125"/>
              <a:gd name="connsiteY11" fmla="*/ 190500 h 1155700"/>
              <a:gd name="connsiteX12" fmla="*/ 155575 w 1254125"/>
              <a:gd name="connsiteY12" fmla="*/ 111125 h 1155700"/>
              <a:gd name="connsiteX13" fmla="*/ 317500 w 1254125"/>
              <a:gd name="connsiteY13" fmla="*/ 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4125" h="1155700">
                <a:moveTo>
                  <a:pt x="1254125" y="1155700"/>
                </a:moveTo>
                <a:cubicBezTo>
                  <a:pt x="1231371" y="1145910"/>
                  <a:pt x="1208617" y="1136121"/>
                  <a:pt x="1190625" y="1117600"/>
                </a:cubicBezTo>
                <a:cubicBezTo>
                  <a:pt x="1172633" y="1099079"/>
                  <a:pt x="1157817" y="1084792"/>
                  <a:pt x="1146175" y="1044575"/>
                </a:cubicBezTo>
                <a:cubicBezTo>
                  <a:pt x="1134533" y="1004358"/>
                  <a:pt x="1128712" y="922867"/>
                  <a:pt x="1120775" y="876300"/>
                </a:cubicBezTo>
                <a:cubicBezTo>
                  <a:pt x="1112838" y="829733"/>
                  <a:pt x="1112837" y="793750"/>
                  <a:pt x="1098550" y="765175"/>
                </a:cubicBezTo>
                <a:cubicBezTo>
                  <a:pt x="1084263" y="736600"/>
                  <a:pt x="1076325" y="724958"/>
                  <a:pt x="1035050" y="704850"/>
                </a:cubicBezTo>
                <a:cubicBezTo>
                  <a:pt x="993775" y="684742"/>
                  <a:pt x="932392" y="675217"/>
                  <a:pt x="850900" y="644525"/>
                </a:cubicBezTo>
                <a:cubicBezTo>
                  <a:pt x="769408" y="613833"/>
                  <a:pt x="650346" y="565150"/>
                  <a:pt x="546100" y="520700"/>
                </a:cubicBezTo>
                <a:cubicBezTo>
                  <a:pt x="441854" y="476250"/>
                  <a:pt x="225425" y="377825"/>
                  <a:pt x="225425" y="377825"/>
                </a:cubicBezTo>
                <a:cubicBezTo>
                  <a:pt x="144463" y="341842"/>
                  <a:pt x="97367" y="328612"/>
                  <a:pt x="60325" y="304800"/>
                </a:cubicBezTo>
                <a:cubicBezTo>
                  <a:pt x="23283" y="280988"/>
                  <a:pt x="6350" y="254000"/>
                  <a:pt x="3175" y="234950"/>
                </a:cubicBezTo>
                <a:cubicBezTo>
                  <a:pt x="0" y="215900"/>
                  <a:pt x="15875" y="211138"/>
                  <a:pt x="41275" y="190500"/>
                </a:cubicBezTo>
                <a:cubicBezTo>
                  <a:pt x="66675" y="169862"/>
                  <a:pt x="155575" y="111125"/>
                  <a:pt x="155575" y="111125"/>
                </a:cubicBezTo>
                <a:lnTo>
                  <a:pt x="317500" y="0"/>
                </a:ln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FF00"/>
              </a:solidFill>
            </a:endParaRPr>
          </a:p>
        </p:txBody>
      </p:sp>
      <p:sp>
        <p:nvSpPr>
          <p:cNvPr id="27" name="Freeform 26"/>
          <p:cNvSpPr/>
          <p:nvPr/>
        </p:nvSpPr>
        <p:spPr>
          <a:xfrm>
            <a:off x="1306513" y="3536950"/>
            <a:ext cx="1083204" cy="1190625"/>
          </a:xfrm>
          <a:custGeom>
            <a:avLst/>
            <a:gdLst>
              <a:gd name="connsiteX0" fmla="*/ 969962 w 1083204"/>
              <a:gd name="connsiteY0" fmla="*/ 1190625 h 1190625"/>
              <a:gd name="connsiteX1" fmla="*/ 1046162 w 1083204"/>
              <a:gd name="connsiteY1" fmla="*/ 1149350 h 1190625"/>
              <a:gd name="connsiteX2" fmla="*/ 1077912 w 1083204"/>
              <a:gd name="connsiteY2" fmla="*/ 1069975 h 1190625"/>
              <a:gd name="connsiteX3" fmla="*/ 1077912 w 1083204"/>
              <a:gd name="connsiteY3" fmla="*/ 936625 h 1190625"/>
              <a:gd name="connsiteX4" fmla="*/ 1049337 w 1083204"/>
              <a:gd name="connsiteY4" fmla="*/ 800100 h 1190625"/>
              <a:gd name="connsiteX5" fmla="*/ 1001712 w 1083204"/>
              <a:gd name="connsiteY5" fmla="*/ 746125 h 1190625"/>
              <a:gd name="connsiteX6" fmla="*/ 728662 w 1083204"/>
              <a:gd name="connsiteY6" fmla="*/ 638175 h 1190625"/>
              <a:gd name="connsiteX7" fmla="*/ 128587 w 1083204"/>
              <a:gd name="connsiteY7" fmla="*/ 384175 h 1190625"/>
              <a:gd name="connsiteX8" fmla="*/ 7937 w 1083204"/>
              <a:gd name="connsiteY8" fmla="*/ 273050 h 1190625"/>
              <a:gd name="connsiteX9" fmla="*/ 80962 w 1083204"/>
              <a:gd name="connsiteY9" fmla="*/ 180975 h 1190625"/>
              <a:gd name="connsiteX10" fmla="*/ 350837 w 1083204"/>
              <a:gd name="connsiteY10" fmla="*/ 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3204" h="1190625">
                <a:moveTo>
                  <a:pt x="969962" y="1190625"/>
                </a:moveTo>
                <a:cubicBezTo>
                  <a:pt x="999066" y="1180041"/>
                  <a:pt x="1028170" y="1169458"/>
                  <a:pt x="1046162" y="1149350"/>
                </a:cubicBezTo>
                <a:cubicBezTo>
                  <a:pt x="1064154" y="1129242"/>
                  <a:pt x="1072620" y="1105429"/>
                  <a:pt x="1077912" y="1069975"/>
                </a:cubicBezTo>
                <a:cubicBezTo>
                  <a:pt x="1083204" y="1034521"/>
                  <a:pt x="1082674" y="981604"/>
                  <a:pt x="1077912" y="936625"/>
                </a:cubicBezTo>
                <a:cubicBezTo>
                  <a:pt x="1073150" y="891646"/>
                  <a:pt x="1062037" y="831850"/>
                  <a:pt x="1049337" y="800100"/>
                </a:cubicBezTo>
                <a:cubicBezTo>
                  <a:pt x="1036637" y="768350"/>
                  <a:pt x="1055158" y="773112"/>
                  <a:pt x="1001712" y="746125"/>
                </a:cubicBezTo>
                <a:cubicBezTo>
                  <a:pt x="948266" y="719138"/>
                  <a:pt x="728662" y="638175"/>
                  <a:pt x="728662" y="638175"/>
                </a:cubicBezTo>
                <a:cubicBezTo>
                  <a:pt x="583141" y="577850"/>
                  <a:pt x="248708" y="445029"/>
                  <a:pt x="128587" y="384175"/>
                </a:cubicBezTo>
                <a:cubicBezTo>
                  <a:pt x="8466" y="323321"/>
                  <a:pt x="15875" y="306917"/>
                  <a:pt x="7937" y="273050"/>
                </a:cubicBezTo>
                <a:cubicBezTo>
                  <a:pt x="0" y="239183"/>
                  <a:pt x="23812" y="226483"/>
                  <a:pt x="80962" y="180975"/>
                </a:cubicBezTo>
                <a:cubicBezTo>
                  <a:pt x="138112" y="135467"/>
                  <a:pt x="244474" y="67733"/>
                  <a:pt x="350837" y="0"/>
                </a:cubicBezTo>
              </a:path>
            </a:pathLst>
          </a:cu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p:cNvCxnSpPr>
            <a:stCxn id="27" idx="0"/>
            <a:endCxn id="25" idx="0"/>
          </p:cNvCxnSpPr>
          <p:nvPr/>
        </p:nvCxnSpPr>
        <p:spPr>
          <a:xfrm flipV="1">
            <a:off x="2276475" y="4702175"/>
            <a:ext cx="330200" cy="2540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p:cNvCxnSpPr>
          <p:nvPr/>
        </p:nvCxnSpPr>
        <p:spPr>
          <a:xfrm rot="5400000">
            <a:off x="191466" y="2151685"/>
            <a:ext cx="2286000" cy="78131"/>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2462</TotalTime>
  <Words>1688</Words>
  <Application>Microsoft Office PowerPoint</Application>
  <PresentationFormat>On-screen Show (16:9)</PresentationFormat>
  <Paragraphs>529</Paragraphs>
  <Slides>20</Slides>
  <Notes>2</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Газар чөлөөлөлт</vt:lpstr>
      <vt:lpstr>PowerPoint Presentation</vt:lpstr>
      <vt:lpstr>Газар чөлөөлөлт</vt:lpstr>
      <vt:lpstr>PowerPoint Presentation</vt:lpstr>
      <vt:lpstr>Газар чөлөөлөлт</vt:lpstr>
      <vt:lpstr>PowerPoint Presentation</vt:lpstr>
      <vt:lpstr>Газар чөлөөлөлт</vt:lpstr>
      <vt:lpstr>PowerPoint Presentation</vt:lpstr>
      <vt:lpstr>Газар чөлөөлөлт </vt:lpstr>
      <vt:lpstr>PowerPoint Presentation</vt:lpstr>
      <vt:lpstr>Газар чөлөөлөлт хийгдэхгүй</vt:lpstr>
      <vt:lpstr>PowerPoint Presentation</vt:lpstr>
      <vt:lpstr>Газар чөлөөлөлт</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ГАЗРЫН МЕНЕЖМЕНТ, ТӨЛӨВЛӨЛТИЙН ХЭЛТСИЙН 2017 ОНЫ ЭХНИЙ ХАГАС ЖИЛИЙН АЖЛЫН ТАЙЛАН</dc:title>
  <dc:creator>B.Enkhmandakh</dc:creator>
  <cp:lastModifiedBy>munkhtuya</cp:lastModifiedBy>
  <cp:revision>576</cp:revision>
  <cp:lastPrinted>2018-03-30T00:40:19Z</cp:lastPrinted>
  <dcterms:modified xsi:type="dcterms:W3CDTF">2018-04-02T05:59:02Z</dcterms:modified>
</cp:coreProperties>
</file>