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72" r:id="rId2"/>
    <p:sldId id="387" r:id="rId3"/>
    <p:sldId id="394" r:id="rId4"/>
    <p:sldId id="440" r:id="rId5"/>
    <p:sldId id="441" r:id="rId6"/>
    <p:sldId id="438" r:id="rId7"/>
    <p:sldId id="439" r:id="rId8"/>
    <p:sldId id="343" r:id="rId9"/>
    <p:sldId id="368" r:id="rId10"/>
    <p:sldId id="369" r:id="rId11"/>
    <p:sldId id="442" r:id="rId12"/>
    <p:sldId id="316" r:id="rId13"/>
    <p:sldId id="443" r:id="rId14"/>
    <p:sldId id="445" r:id="rId15"/>
    <p:sldId id="323" r:id="rId16"/>
    <p:sldId id="462" r:id="rId17"/>
    <p:sldId id="421" r:id="rId18"/>
    <p:sldId id="333" r:id="rId19"/>
    <p:sldId id="382" r:id="rId20"/>
    <p:sldId id="384" r:id="rId21"/>
    <p:sldId id="385" r:id="rId22"/>
    <p:sldId id="461" r:id="rId23"/>
    <p:sldId id="362" r:id="rId24"/>
    <p:sldId id="381" r:id="rId25"/>
    <p:sldId id="328" r:id="rId26"/>
    <p:sldId id="472" r:id="rId27"/>
    <p:sldId id="407" r:id="rId28"/>
    <p:sldId id="335" r:id="rId29"/>
    <p:sldId id="466" r:id="rId30"/>
    <p:sldId id="428" r:id="rId31"/>
    <p:sldId id="468" r:id="rId32"/>
  </p:sldIdLst>
  <p:sldSz cx="9144000" cy="6858000" type="screen4x3"/>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0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0" autoAdjust="0"/>
    <p:restoredTop sz="88391" autoAdjust="0"/>
  </p:normalViewPr>
  <p:slideViewPr>
    <p:cSldViewPr>
      <p:cViewPr varScale="1">
        <p:scale>
          <a:sx n="74" d="100"/>
          <a:sy n="74" d="100"/>
        </p:scale>
        <p:origin x="-124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84870" cy="501015"/>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3901701" y="0"/>
            <a:ext cx="2984870" cy="501015"/>
          </a:xfrm>
          <a:prstGeom prst="rect">
            <a:avLst/>
          </a:prstGeom>
        </p:spPr>
        <p:txBody>
          <a:bodyPr vert="horz" lIns="94229" tIns="47114" rIns="94229" bIns="47114" rtlCol="0"/>
          <a:lstStyle>
            <a:lvl1pPr algn="r">
              <a:defRPr sz="1200"/>
            </a:lvl1pPr>
          </a:lstStyle>
          <a:p>
            <a:fld id="{69F53F4F-678E-4D23-858C-E9BABD6C7952}" type="datetimeFigureOut">
              <a:rPr lang="en-US" smtClean="0"/>
              <a:pPr/>
              <a:t>3/23/2018</a:t>
            </a:fld>
            <a:endParaRPr lang="en-US"/>
          </a:p>
        </p:txBody>
      </p:sp>
      <p:sp>
        <p:nvSpPr>
          <p:cNvPr id="4" name="Slide Image Placeholder 3"/>
          <p:cNvSpPr>
            <a:spLocks noGrp="1" noRot="1" noChangeAspect="1"/>
          </p:cNvSpPr>
          <p:nvPr>
            <p:ph type="sldImg" idx="2"/>
          </p:nvPr>
        </p:nvSpPr>
        <p:spPr>
          <a:xfrm>
            <a:off x="941388" y="752475"/>
            <a:ext cx="5005387" cy="37560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4229" tIns="47114" rIns="94229" bIns="471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9517546"/>
            <a:ext cx="2984870" cy="501015"/>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3901701" y="9517546"/>
            <a:ext cx="2984870" cy="501015"/>
          </a:xfrm>
          <a:prstGeom prst="rect">
            <a:avLst/>
          </a:prstGeom>
        </p:spPr>
        <p:txBody>
          <a:bodyPr vert="horz" lIns="94229" tIns="47114" rIns="94229" bIns="47114" rtlCol="0" anchor="b"/>
          <a:lstStyle>
            <a:lvl1pPr algn="r">
              <a:defRPr sz="1200"/>
            </a:lvl1pPr>
          </a:lstStyle>
          <a:p>
            <a:fld id="{C79F79D9-0F80-43E2-897A-EF075B736874}" type="slidenum">
              <a:rPr lang="en-US" smtClean="0"/>
              <a:pPr/>
              <a:t>‹#›</a:t>
            </a:fld>
            <a:endParaRPr lang="en-US"/>
          </a:p>
        </p:txBody>
      </p:sp>
    </p:spTree>
    <p:extLst>
      <p:ext uri="{BB962C8B-B14F-4D97-AF65-F5344CB8AC3E}">
        <p14:creationId xmlns:p14="http://schemas.microsoft.com/office/powerpoint/2010/main" val="2585715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941388" y="752475"/>
            <a:ext cx="5005387" cy="37560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8821" y="4759643"/>
            <a:ext cx="5510529" cy="4509135"/>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939800" y="750888"/>
            <a:ext cx="5008563" cy="37576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8820" y="4759649"/>
            <a:ext cx="5510529" cy="4509134"/>
          </a:xfrm>
          <a:prstGeom prst="rect">
            <a:avLst/>
          </a:prstGeom>
        </p:spPr>
        <p:txBody>
          <a:bodyPr lIns="96587" tIns="96587" rIns="96587" bIns="96587" anchor="t" anchorCtr="0">
            <a:noAutofit/>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F79D9-0F80-43E2-897A-EF075B736874}" type="slidenum">
              <a:rPr lang="en-US" smtClean="0"/>
              <a:pPr/>
              <a:t>7</a:t>
            </a:fld>
            <a:endParaRPr lang="en-US"/>
          </a:p>
        </p:txBody>
      </p:sp>
    </p:spTree>
    <p:extLst>
      <p:ext uri="{BB962C8B-B14F-4D97-AF65-F5344CB8AC3E}">
        <p14:creationId xmlns:p14="http://schemas.microsoft.com/office/powerpoint/2010/main" val="2501436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F79D9-0F80-43E2-897A-EF075B736874}" type="slidenum">
              <a:rPr lang="en-US" smtClean="0"/>
              <a:pPr/>
              <a:t>11</a:t>
            </a:fld>
            <a:endParaRPr lang="en-US"/>
          </a:p>
        </p:txBody>
      </p:sp>
    </p:spTree>
    <p:extLst>
      <p:ext uri="{BB962C8B-B14F-4D97-AF65-F5344CB8AC3E}">
        <p14:creationId xmlns:p14="http://schemas.microsoft.com/office/powerpoint/2010/main" val="332412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F79D9-0F80-43E2-897A-EF075B736874}" type="slidenum">
              <a:rPr lang="en-US" smtClean="0"/>
              <a:pPr/>
              <a:t>19</a:t>
            </a:fld>
            <a:endParaRPr lang="en-US"/>
          </a:p>
        </p:txBody>
      </p:sp>
    </p:spTree>
    <p:extLst>
      <p:ext uri="{BB962C8B-B14F-4D97-AF65-F5344CB8AC3E}">
        <p14:creationId xmlns:p14="http://schemas.microsoft.com/office/powerpoint/2010/main" val="99873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F79D9-0F80-43E2-897A-EF075B736874}" type="slidenum">
              <a:rPr lang="en-US" smtClean="0"/>
              <a:pPr/>
              <a:t>20</a:t>
            </a:fld>
            <a:endParaRPr lang="en-US"/>
          </a:p>
        </p:txBody>
      </p:sp>
    </p:spTree>
    <p:extLst>
      <p:ext uri="{BB962C8B-B14F-4D97-AF65-F5344CB8AC3E}">
        <p14:creationId xmlns:p14="http://schemas.microsoft.com/office/powerpoint/2010/main" val="48236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F79D9-0F80-43E2-897A-EF075B736874}" type="slidenum">
              <a:rPr lang="en-US" smtClean="0"/>
              <a:pPr/>
              <a:t>21</a:t>
            </a:fld>
            <a:endParaRPr lang="en-US"/>
          </a:p>
        </p:txBody>
      </p:sp>
    </p:spTree>
    <p:extLst>
      <p:ext uri="{BB962C8B-B14F-4D97-AF65-F5344CB8AC3E}">
        <p14:creationId xmlns:p14="http://schemas.microsoft.com/office/powerpoint/2010/main" val="283253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F79D9-0F80-43E2-897A-EF075B736874}" type="slidenum">
              <a:rPr lang="en-US" smtClean="0"/>
              <a:pPr/>
              <a:t>22</a:t>
            </a:fld>
            <a:endParaRPr lang="en-US"/>
          </a:p>
        </p:txBody>
      </p:sp>
    </p:spTree>
    <p:extLst>
      <p:ext uri="{BB962C8B-B14F-4D97-AF65-F5344CB8AC3E}">
        <p14:creationId xmlns:p14="http://schemas.microsoft.com/office/powerpoint/2010/main" val="522719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F79D9-0F80-43E2-897A-EF075B736874}" type="slidenum">
              <a:rPr lang="en-US" smtClean="0"/>
              <a:pPr/>
              <a:t>24</a:t>
            </a:fld>
            <a:endParaRPr lang="en-US"/>
          </a:p>
        </p:txBody>
      </p:sp>
    </p:spTree>
    <p:extLst>
      <p:ext uri="{BB962C8B-B14F-4D97-AF65-F5344CB8AC3E}">
        <p14:creationId xmlns:p14="http://schemas.microsoft.com/office/powerpoint/2010/main" val="332202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7756D4-50AD-4869-88E1-7FB08BE7474F}"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756D4-50AD-4869-88E1-7FB08BE7474F}"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756D4-50AD-4869-88E1-7FB08BE7474F}"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1" y="3838334"/>
            <a:ext cx="4505699" cy="1546399"/>
          </a:xfrm>
          <a:prstGeom prst="rect">
            <a:avLst/>
          </a:prstGeom>
        </p:spPr>
        <p:txBody>
          <a:bodyPr lIns="91425" tIns="91425" rIns="91425" bIns="91425" anchor="b" anchorCtr="0"/>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a:p>
        </p:txBody>
      </p:sp>
      <p:sp>
        <p:nvSpPr>
          <p:cNvPr id="17" name="Shape 17"/>
          <p:cNvSpPr txBox="1">
            <a:spLocks noGrp="1"/>
          </p:cNvSpPr>
          <p:nvPr>
            <p:ph type="subTitle" idx="1"/>
          </p:nvPr>
        </p:nvSpPr>
        <p:spPr>
          <a:xfrm>
            <a:off x="4113601" y="5310734"/>
            <a:ext cx="4505699" cy="1046399"/>
          </a:xfrm>
          <a:prstGeom prst="rect">
            <a:avLst/>
          </a:prstGeom>
        </p:spPr>
        <p:txBody>
          <a:bodyPr lIns="91425" tIns="91425" rIns="91425" bIns="91425" anchor="t" anchorCtr="0"/>
          <a:lstStyle>
            <a:lvl1pPr lvl="0" rtl="0">
              <a:spcBef>
                <a:spcPts val="0"/>
              </a:spcBef>
              <a:buClr>
                <a:srgbClr val="94BF6E"/>
              </a:buClr>
              <a:buSzPct val="100000"/>
              <a:buNone/>
              <a:defRPr sz="1800" b="1">
                <a:solidFill>
                  <a:srgbClr val="94BF6E"/>
                </a:solidFill>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a:p>
        </p:txBody>
      </p:sp>
    </p:spTree>
    <p:extLst>
      <p:ext uri="{BB962C8B-B14F-4D97-AF65-F5344CB8AC3E}">
        <p14:creationId xmlns:p14="http://schemas.microsoft.com/office/powerpoint/2010/main" val="4291130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93700" y="274650"/>
            <a:ext cx="64626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body" idx="1"/>
          </p:nvPr>
        </p:nvSpPr>
        <p:spPr>
          <a:xfrm>
            <a:off x="893625" y="1600200"/>
            <a:ext cx="3136800" cy="4967700"/>
          </a:xfrm>
          <a:prstGeom prst="rect">
            <a:avLst/>
          </a:prstGeom>
        </p:spPr>
        <p:txBody>
          <a:bodyPr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body" idx="2"/>
          </p:nvPr>
        </p:nvSpPr>
        <p:spPr>
          <a:xfrm>
            <a:off x="4219455" y="1600200"/>
            <a:ext cx="3136800" cy="4967700"/>
          </a:xfrm>
          <a:prstGeom prst="rect">
            <a:avLst/>
          </a:prstGeom>
        </p:spPr>
        <p:txBody>
          <a:bodyPr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p:nvPr/>
        </p:nvSpPr>
        <p:spPr>
          <a:xfrm>
            <a:off x="7356367" y="6755102"/>
            <a:ext cx="893699" cy="1028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dirty="0"/>
          </a:p>
        </p:txBody>
      </p:sp>
      <p:sp>
        <p:nvSpPr>
          <p:cNvPr id="40" name="Shape 40"/>
          <p:cNvSpPr/>
          <p:nvPr/>
        </p:nvSpPr>
        <p:spPr>
          <a:xfrm>
            <a:off x="8250311" y="6755102"/>
            <a:ext cx="893699" cy="1028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dirty="0"/>
          </a:p>
        </p:txBody>
      </p:sp>
      <p:sp>
        <p:nvSpPr>
          <p:cNvPr id="41" name="Shape 41"/>
          <p:cNvSpPr/>
          <p:nvPr/>
        </p:nvSpPr>
        <p:spPr>
          <a:xfrm>
            <a:off x="1" y="6755102"/>
            <a:ext cx="893699" cy="1028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dirty="0"/>
          </a:p>
        </p:txBody>
      </p:sp>
      <p:sp>
        <p:nvSpPr>
          <p:cNvPr id="42" name="Shape 42"/>
          <p:cNvSpPr/>
          <p:nvPr/>
        </p:nvSpPr>
        <p:spPr>
          <a:xfrm>
            <a:off x="893709" y="6755102"/>
            <a:ext cx="6462600" cy="1028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dirty="0"/>
          </a:p>
        </p:txBody>
      </p:sp>
    </p:spTree>
    <p:extLst>
      <p:ext uri="{BB962C8B-B14F-4D97-AF65-F5344CB8AC3E}">
        <p14:creationId xmlns:p14="http://schemas.microsoft.com/office/powerpoint/2010/main" val="210007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756D4-50AD-4869-88E1-7FB08BE7474F}"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7756D4-50AD-4869-88E1-7FB08BE7474F}"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7756D4-50AD-4869-88E1-7FB08BE7474F}" type="datetimeFigureOut">
              <a:rPr lang="en-US" smtClean="0"/>
              <a:pPr/>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7756D4-50AD-4869-88E1-7FB08BE7474F}" type="datetimeFigureOut">
              <a:rPr lang="en-US" smtClean="0"/>
              <a:pPr/>
              <a:t>3/23/2018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7756D4-50AD-4869-88E1-7FB08BE7474F}" type="datetimeFigureOut">
              <a:rPr lang="en-US" smtClean="0"/>
              <a:pPr/>
              <a:t>3/23/2018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756D4-50AD-4869-88E1-7FB08BE7474F}" type="datetimeFigureOut">
              <a:rPr lang="en-US" smtClean="0"/>
              <a:pPr/>
              <a:t>3/23/2018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756D4-50AD-4869-88E1-7FB08BE7474F}" type="datetimeFigureOut">
              <a:rPr lang="en-US" smtClean="0"/>
              <a:pPr/>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756D4-50AD-4869-88E1-7FB08BE7474F}" type="datetimeFigureOut">
              <a:rPr lang="en-US" smtClean="0"/>
              <a:pPr/>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1F8AC9-0F6D-47DA-BAA7-9C6AC0D49A7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756D4-50AD-4869-88E1-7FB08BE7474F}" type="datetimeFigureOut">
              <a:rPr lang="en-US" smtClean="0"/>
              <a:pPr/>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F8AC9-0F6D-47DA-BAA7-9C6AC0D49A7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1619672" y="1916832"/>
            <a:ext cx="5904656" cy="2016224"/>
          </a:xfrm>
          <a:prstGeom prst="rect">
            <a:avLst/>
          </a:prstGeom>
        </p:spPr>
        <p:txBody>
          <a:bodyPr lIns="91425" tIns="91425" rIns="91425" bIns="91425" anchor="b" anchorCtr="0">
            <a:noAutofit/>
          </a:bodyPr>
          <a:lstStyle/>
          <a:p>
            <a:pPr lvl="0" algn="ctr"/>
            <a:r>
              <a:rPr lang="mn-MN" sz="2000" b="1" dirty="0" smtClean="0">
                <a:solidFill>
                  <a:srgbClr val="002060"/>
                </a:solidFill>
                <a:latin typeface="Arial" pitchFamily="34" charset="0"/>
                <a:cs typeface="Arial" pitchFamily="34" charset="0"/>
              </a:rPr>
              <a:t/>
            </a:r>
            <a:br>
              <a:rPr lang="mn-MN" sz="2000" b="1" dirty="0" smtClean="0">
                <a:solidFill>
                  <a:srgbClr val="002060"/>
                </a:solidFill>
                <a:latin typeface="Arial" pitchFamily="34" charset="0"/>
                <a:cs typeface="Arial" pitchFamily="34" charset="0"/>
              </a:rPr>
            </a:br>
            <a:r>
              <a:rPr lang="mn-MN" sz="2000" b="1" dirty="0" smtClean="0">
                <a:solidFill>
                  <a:srgbClr val="002060"/>
                </a:solidFill>
                <a:latin typeface="Arial" pitchFamily="34" charset="0"/>
                <a:cs typeface="Arial" pitchFamily="34" charset="0"/>
              </a:rPr>
              <a:t/>
            </a:r>
            <a:br>
              <a:rPr lang="mn-MN" sz="2000" b="1" dirty="0" smtClean="0">
                <a:solidFill>
                  <a:srgbClr val="002060"/>
                </a:solidFill>
                <a:latin typeface="Arial" pitchFamily="34" charset="0"/>
                <a:cs typeface="Arial" pitchFamily="34" charset="0"/>
              </a:rPr>
            </a:br>
            <a:r>
              <a:rPr lang="mn-MN" sz="2000" b="1" dirty="0" smtClean="0">
                <a:solidFill>
                  <a:srgbClr val="002060"/>
                </a:solidFill>
                <a:latin typeface="Arial" pitchFamily="34" charset="0"/>
                <a:cs typeface="Arial" pitchFamily="34" charset="0"/>
              </a:rPr>
              <a:t/>
            </a:r>
            <a:br>
              <a:rPr lang="mn-MN" sz="2000" b="1" dirty="0" smtClean="0">
                <a:solidFill>
                  <a:srgbClr val="002060"/>
                </a:solidFill>
                <a:latin typeface="Arial" pitchFamily="34" charset="0"/>
                <a:cs typeface="Arial" pitchFamily="34" charset="0"/>
              </a:rPr>
            </a:br>
            <a:r>
              <a:rPr lang="mn-MN" sz="2000" b="1" dirty="0" smtClean="0">
                <a:solidFill>
                  <a:srgbClr val="002060"/>
                </a:solidFill>
                <a:latin typeface="Arial" pitchFamily="34" charset="0"/>
                <a:cs typeface="Arial" pitchFamily="34" charset="0"/>
              </a:rPr>
              <a:t/>
            </a:r>
            <a:br>
              <a:rPr lang="mn-MN" sz="2000" b="1" dirty="0" smtClean="0">
                <a:solidFill>
                  <a:srgbClr val="002060"/>
                </a:solidFill>
                <a:latin typeface="Arial" pitchFamily="34" charset="0"/>
                <a:cs typeface="Arial" pitchFamily="34" charset="0"/>
              </a:rPr>
            </a:br>
            <a:r>
              <a:rPr lang="mn-MN" sz="2000" b="1" dirty="0" smtClean="0">
                <a:solidFill>
                  <a:srgbClr val="002060"/>
                </a:solidFill>
                <a:latin typeface="Arial" pitchFamily="34" charset="0"/>
                <a:cs typeface="Arial" pitchFamily="34" charset="0"/>
              </a:rPr>
              <a:t/>
            </a:r>
            <a:br>
              <a:rPr lang="mn-MN" sz="2000" b="1" dirty="0" smtClean="0">
                <a:solidFill>
                  <a:srgbClr val="002060"/>
                </a:solidFill>
                <a:latin typeface="Arial" pitchFamily="34" charset="0"/>
                <a:cs typeface="Arial" pitchFamily="34" charset="0"/>
              </a:rPr>
            </a:br>
            <a:r>
              <a:rPr lang="mn-MN" sz="2000" b="1" dirty="0" smtClean="0">
                <a:solidFill>
                  <a:srgbClr val="002060"/>
                </a:solidFill>
                <a:latin typeface="Arial" pitchFamily="34" charset="0"/>
                <a:cs typeface="Arial" pitchFamily="34" charset="0"/>
              </a:rPr>
              <a:t>2018 ОНД ХЭРЭГЖҮҮЛЭХ ТӨСӨЛ, АРГА ХЭМЖЭЭ</a:t>
            </a:r>
            <a:br>
              <a:rPr lang="mn-MN" sz="2000" b="1" dirty="0" smtClean="0">
                <a:solidFill>
                  <a:srgbClr val="002060"/>
                </a:solidFill>
                <a:latin typeface="Arial" pitchFamily="34" charset="0"/>
                <a:cs typeface="Arial" pitchFamily="34" charset="0"/>
              </a:rPr>
            </a:br>
            <a:endParaRPr lang="en" sz="2000" b="1" dirty="0">
              <a:solidFill>
                <a:srgbClr val="002060"/>
              </a:solidFill>
              <a:latin typeface="Arial" pitchFamily="34" charset="0"/>
              <a:cs typeface="Arial" pitchFamily="34" charset="0"/>
            </a:endParaRPr>
          </a:p>
        </p:txBody>
      </p:sp>
      <p:sp>
        <p:nvSpPr>
          <p:cNvPr id="11" name="Shape 135"/>
          <p:cNvSpPr txBox="1">
            <a:spLocks noGrp="1"/>
          </p:cNvSpPr>
          <p:nvPr>
            <p:ph type="subTitle" idx="1"/>
          </p:nvPr>
        </p:nvSpPr>
        <p:spPr>
          <a:xfrm>
            <a:off x="0" y="6090465"/>
            <a:ext cx="9144000" cy="767535"/>
          </a:xfrm>
          <a:prstGeom prst="rect">
            <a:avLst/>
          </a:prstGeom>
        </p:spPr>
        <p:txBody>
          <a:bodyPr lIns="91425" tIns="91425" rIns="91425" bIns="91425" anchor="t" anchorCtr="0">
            <a:noAutofit/>
          </a:bodyPr>
          <a:lstStyle/>
          <a:p>
            <a:pPr lvl="0" algn="ctr" rtl="0">
              <a:spcBef>
                <a:spcPts val="0"/>
              </a:spcBef>
              <a:buNone/>
            </a:pPr>
            <a:r>
              <a:rPr lang="mn-MN" dirty="0" smtClean="0">
                <a:solidFill>
                  <a:srgbClr val="002060"/>
                </a:solidFill>
              </a:rPr>
              <a:t>201</a:t>
            </a:r>
            <a:r>
              <a:rPr lang="en-US" dirty="0" smtClean="0">
                <a:solidFill>
                  <a:srgbClr val="002060"/>
                </a:solidFill>
              </a:rPr>
              <a:t>8</a:t>
            </a:r>
            <a:r>
              <a:rPr lang="mn-MN" dirty="0" smtClean="0">
                <a:solidFill>
                  <a:srgbClr val="002060"/>
                </a:solidFill>
              </a:rPr>
              <a:t>он</a:t>
            </a:r>
            <a:endParaRPr lang="en" dirty="0">
              <a:solidFill>
                <a:srgbClr val="002060"/>
              </a:solidFill>
            </a:endParaRPr>
          </a:p>
        </p:txBody>
      </p:sp>
      <p:pic>
        <p:nvPicPr>
          <p:cNvPr id="7" name="Picture 2" descr="D:\ganbagana\jpg\logo11.jpg"/>
          <p:cNvPicPr>
            <a:picLocks noChangeAspect="1" noChangeArrowheads="1"/>
          </p:cNvPicPr>
          <p:nvPr/>
        </p:nvPicPr>
        <p:blipFill>
          <a:blip r:embed="rId3" cstate="print"/>
          <a:srcRect/>
          <a:stretch>
            <a:fillRect/>
          </a:stretch>
        </p:blipFill>
        <p:spPr bwMode="auto">
          <a:xfrm>
            <a:off x="5940152" y="332656"/>
            <a:ext cx="814279" cy="414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Хангарьд.jpg"/>
          <p:cNvPicPr>
            <a:picLocks noChangeAspect="1"/>
          </p:cNvPicPr>
          <p:nvPr/>
        </p:nvPicPr>
        <p:blipFill>
          <a:blip r:embed="rId4" cstate="print"/>
          <a:stretch>
            <a:fillRect/>
          </a:stretch>
        </p:blipFill>
        <p:spPr>
          <a:xfrm>
            <a:off x="395536" y="188640"/>
            <a:ext cx="820245" cy="785794"/>
          </a:xfrm>
          <a:prstGeom prst="rect">
            <a:avLst/>
          </a:prstGeom>
        </p:spPr>
      </p:pic>
      <p:sp>
        <p:nvSpPr>
          <p:cNvPr id="9" name="TextBox 8"/>
          <p:cNvSpPr txBox="1"/>
          <p:nvPr/>
        </p:nvSpPr>
        <p:spPr>
          <a:xfrm>
            <a:off x="1259632" y="332656"/>
            <a:ext cx="1664754" cy="558382"/>
          </a:xfrm>
          <a:prstGeom prst="rect">
            <a:avLst/>
          </a:prstGeom>
          <a:noFill/>
        </p:spPr>
        <p:txBody>
          <a:bodyPr wrap="square" lIns="95782" tIns="47891" rIns="95782" bIns="47891" rtlCol="0">
            <a:spAutoFit/>
          </a:bodyPr>
          <a:lstStyle/>
          <a:p>
            <a:pPr algn="ctr"/>
            <a:r>
              <a:rPr lang="mn-MN" sz="1000" b="1" dirty="0" smtClean="0">
                <a:solidFill>
                  <a:srgbClr val="002060"/>
                </a:solidFill>
                <a:latin typeface="Arial" pitchFamily="34" charset="0"/>
                <a:cs typeface="Arial" pitchFamily="34" charset="0"/>
              </a:rPr>
              <a:t>НИЙСЛЭЛИЙН ЗАСАГ ДАРГЫН ТАМГЫН ГАЗАР</a:t>
            </a:r>
            <a:endParaRPr lang="en-US" sz="1000" b="1" dirty="0">
              <a:solidFill>
                <a:srgbClr val="002060"/>
              </a:solidFill>
              <a:latin typeface="Arial" pitchFamily="34" charset="0"/>
              <a:cs typeface="Arial" pitchFamily="34" charset="0"/>
            </a:endParaRPr>
          </a:p>
        </p:txBody>
      </p:sp>
      <p:sp>
        <p:nvSpPr>
          <p:cNvPr id="10" name="TextBox 9"/>
          <p:cNvSpPr txBox="1"/>
          <p:nvPr/>
        </p:nvSpPr>
        <p:spPr>
          <a:xfrm>
            <a:off x="6876256" y="332656"/>
            <a:ext cx="1664754" cy="558382"/>
          </a:xfrm>
          <a:prstGeom prst="rect">
            <a:avLst/>
          </a:prstGeom>
          <a:noFill/>
        </p:spPr>
        <p:txBody>
          <a:bodyPr wrap="square" lIns="95782" tIns="47891" rIns="95782" bIns="47891" rtlCol="0">
            <a:spAutoFit/>
          </a:bodyPr>
          <a:lstStyle/>
          <a:p>
            <a:pPr algn="ctr"/>
            <a:r>
              <a:rPr lang="mn-MN" sz="1000" b="1" dirty="0" smtClean="0">
                <a:solidFill>
                  <a:srgbClr val="002060"/>
                </a:solidFill>
                <a:latin typeface="Arial" pitchFamily="34" charset="0"/>
                <a:cs typeface="Arial" pitchFamily="34" charset="0"/>
              </a:rPr>
              <a:t>НИЙСЛЭЛИЙН АВТО ЗАМЫН ХӨГЖЛИЙН ГАЗАР</a:t>
            </a:r>
            <a:endParaRPr lang="en-US" sz="10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553097180"/>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196752"/>
            <a:ext cx="8969275" cy="3024336"/>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364088" y="1412776"/>
            <a:ext cx="3779912" cy="1152128"/>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en" sz="1400" dirty="0">
              <a:solidFill>
                <a:srgbClr val="124057"/>
              </a:solidFill>
              <a:latin typeface="Arial" pitchFamily="34" charset="0"/>
              <a:cs typeface="Arial" pitchFamily="34" charset="0"/>
            </a:endParaRPr>
          </a:p>
        </p:txBody>
      </p:sp>
      <p:sp>
        <p:nvSpPr>
          <p:cNvPr id="30" name="Shape 191"/>
          <p:cNvSpPr txBox="1">
            <a:spLocks/>
          </p:cNvSpPr>
          <p:nvPr/>
        </p:nvSpPr>
        <p:spPr>
          <a:xfrm>
            <a:off x="5508104" y="1556792"/>
            <a:ext cx="3635896" cy="108012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200" dirty="0" smtClean="0">
              <a:solidFill>
                <a:srgbClr val="FF000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364088" y="3717032"/>
            <a:ext cx="3779912" cy="136815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364088" y="5373216"/>
            <a:ext cx="3779912" cy="115212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endParaRPr lang="mn-MN" sz="1400" dirty="0" smtClean="0">
              <a:solidFill>
                <a:srgbClr val="002060"/>
              </a:solidFill>
              <a:latin typeface="Arial" pitchFamily="34" charset="0"/>
              <a:cs typeface="Arial" pitchFamily="34" charset="0"/>
            </a:endParaRPr>
          </a:p>
        </p:txBody>
      </p:sp>
      <p:sp>
        <p:nvSpPr>
          <p:cNvPr id="23" name="Rectangle 22"/>
          <p:cNvSpPr/>
          <p:nvPr/>
        </p:nvSpPr>
        <p:spPr>
          <a:xfrm>
            <a:off x="5508104" y="2564904"/>
            <a:ext cx="3635896" cy="954107"/>
          </a:xfrm>
          <a:prstGeom prst="rect">
            <a:avLst/>
          </a:prstGeom>
        </p:spPr>
        <p:txBody>
          <a:bodyPr wrap="square">
            <a:spAutoFit/>
          </a:bodyPr>
          <a:lstStyle/>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en" sz="1400" b="1" dirty="0" smtClean="0">
              <a:solidFill>
                <a:srgbClr val="002060"/>
              </a:solidFill>
              <a:latin typeface="Arial" pitchFamily="34" charset="0"/>
              <a:cs typeface="Arial" pitchFamily="34" charset="0"/>
            </a:endParaRPr>
          </a:p>
        </p:txBody>
      </p:sp>
      <p:sp>
        <p:nvSpPr>
          <p:cNvPr id="27" name="Rectangle 26"/>
          <p:cNvSpPr/>
          <p:nvPr/>
        </p:nvSpPr>
        <p:spPr>
          <a:xfrm>
            <a:off x="2051720" y="1916832"/>
            <a:ext cx="5904656" cy="1938992"/>
          </a:xfrm>
          <a:prstGeom prst="rect">
            <a:avLst/>
          </a:prstGeom>
        </p:spPr>
        <p:txBody>
          <a:bodyPr wrap="square">
            <a:spAutoFit/>
          </a:bodyPr>
          <a:lstStyle/>
          <a:p>
            <a:endParaRPr lang="mn-MN" dirty="0" smtClean="0"/>
          </a:p>
          <a:p>
            <a:pPr algn="ctr"/>
            <a:r>
              <a:rPr lang="mn-MN" sz="2800" b="1" i="1" dirty="0" smtClean="0">
                <a:solidFill>
                  <a:srgbClr val="002060"/>
                </a:solidFill>
                <a:latin typeface="Arial" pitchFamily="34" charset="0"/>
                <a:cs typeface="Arial" pitchFamily="34" charset="0"/>
              </a:rPr>
              <a:t>НЗСХО-аар шинээр эхлэх авто зам, замын байгууламжийн</a:t>
            </a:r>
            <a:r>
              <a:rPr lang="en-US" sz="2800" b="1" i="1" dirty="0" smtClean="0">
                <a:solidFill>
                  <a:srgbClr val="002060"/>
                </a:solidFill>
                <a:latin typeface="Arial" pitchFamily="34" charset="0"/>
                <a:cs typeface="Arial" pitchFamily="34" charset="0"/>
              </a:rPr>
              <a:t> </a:t>
            </a:r>
            <a:r>
              <a:rPr lang="mn-MN" sz="2800" b="1" i="1" dirty="0" smtClean="0">
                <a:solidFill>
                  <a:srgbClr val="002060"/>
                </a:solidFill>
                <a:latin typeface="Arial" pitchFamily="34" charset="0"/>
                <a:cs typeface="Arial" pitchFamily="34" charset="0"/>
              </a:rPr>
              <a:t>ажлууд </a:t>
            </a:r>
          </a:p>
          <a:p>
            <a:pPr algn="ctr"/>
            <a:endParaRPr lang="mn-MN" b="1" dirty="0"/>
          </a:p>
        </p:txBody>
      </p:sp>
      <p:sp>
        <p:nvSpPr>
          <p:cNvPr id="16" name="Shape 257"/>
          <p:cNvSpPr/>
          <p:nvPr/>
        </p:nvSpPr>
        <p:spPr>
          <a:xfrm>
            <a:off x="1115616" y="1196752"/>
            <a:ext cx="504056" cy="3888432"/>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07134"/>
            <a:ext cx="8717755" cy="1174697"/>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a:solidFill>
                    <a:srgbClr val="FFFFFF"/>
                  </a:solidFill>
                  <a:latin typeface="Arial" pitchFamily="34" charset="0"/>
                  <a:ea typeface="Nixie One"/>
                  <a:cs typeface="Arial" pitchFamily="34" charset="0"/>
                  <a:sym typeface="Nixie One"/>
                </a:rPr>
                <a:t>Зүүн 4 замын уулзвар дээгүүр гүүрэн гарц шинээр барих</a:t>
              </a: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08519" y="141803"/>
            <a:ext cx="700406"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7" name="Shape 191"/>
          <p:cNvSpPr txBox="1">
            <a:spLocks/>
          </p:cNvSpPr>
          <p:nvPr/>
        </p:nvSpPr>
        <p:spPr>
          <a:xfrm>
            <a:off x="5076234" y="1273990"/>
            <a:ext cx="3600222"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mn-MN" sz="1200" b="1" dirty="0" smtClean="0">
                <a:solidFill>
                  <a:srgbClr val="002060"/>
                </a:solidFill>
                <a:latin typeface="Arial" pitchFamily="34" charset="0"/>
                <a:cs typeface="Arial" pitchFamily="34" charset="0"/>
              </a:rPr>
              <a:t>Дүүрэг, хороо: БЗД, 3, 7, 14, 15-р хороо</a:t>
            </a:r>
          </a:p>
          <a:p>
            <a:pPr algn="l">
              <a:spcBef>
                <a:spcPts val="0"/>
              </a:spcBef>
            </a:pPr>
            <a:r>
              <a:rPr lang="mn-MN" sz="1200" b="1" dirty="0">
                <a:solidFill>
                  <a:srgbClr val="C00000"/>
                </a:solidFill>
                <a:latin typeface="Arial" pitchFamily="34" charset="0"/>
                <a:cs typeface="Arial" pitchFamily="34" charset="0"/>
              </a:rPr>
              <a:t>НИТХ</a:t>
            </a:r>
            <a:r>
              <a:rPr lang="mn-MN" sz="1200" b="1" dirty="0" smtClean="0">
                <a:solidFill>
                  <a:srgbClr val="C00000"/>
                </a:solidFill>
                <a:latin typeface="Arial" pitchFamily="34" charset="0"/>
                <a:cs typeface="Arial" pitchFamily="34" charset="0"/>
              </a:rPr>
              <a:t> Тойрог: 8, 9, 15</a:t>
            </a:r>
          </a:p>
          <a:p>
            <a:pPr>
              <a:spcBef>
                <a:spcPts val="0"/>
              </a:spcBef>
            </a:pPr>
            <a:endParaRPr lang="mn-MN" sz="1200" dirty="0" smtClean="0">
              <a:solidFill>
                <a:srgbClr val="002060"/>
              </a:solidFill>
              <a:latin typeface="Arial" pitchFamily="34" charset="0"/>
              <a:cs typeface="Arial" pitchFamily="34" charset="0"/>
            </a:endParaRPr>
          </a:p>
        </p:txBody>
      </p:sp>
      <p:sp>
        <p:nvSpPr>
          <p:cNvPr id="24" name="Shape 191"/>
          <p:cNvSpPr txBox="1">
            <a:spLocks/>
          </p:cNvSpPr>
          <p:nvPr/>
        </p:nvSpPr>
        <p:spPr>
          <a:xfrm>
            <a:off x="5072476" y="1846697"/>
            <a:ext cx="3888432" cy="1815864"/>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mn-MN" sz="1200" b="1" i="0" u="none" strike="noStrike" kern="1200" cap="none" spc="0" normalizeH="0" baseline="0" noProof="0" dirty="0" smtClean="0">
                <a:ln>
                  <a:noFill/>
                </a:ln>
                <a:solidFill>
                  <a:srgbClr val="002060"/>
                </a:solidFill>
                <a:effectLst/>
                <a:uLnTx/>
                <a:uFillTx/>
                <a:latin typeface="Arial" pitchFamily="34" charset="0"/>
                <a:cs typeface="Arial" pitchFamily="34" charset="0"/>
              </a:rPr>
              <a:t>Төслийн ач холбогдол</a:t>
            </a:r>
          </a:p>
          <a:p>
            <a:pPr algn="just"/>
            <a:r>
              <a:rPr kumimoji="0" lang="mn-MN" sz="1200" b="0" i="0" u="none" strike="noStrike" kern="1200" cap="none" spc="0" normalizeH="0" baseline="0" noProof="0" dirty="0" smtClean="0">
                <a:ln>
                  <a:noFill/>
                </a:ln>
                <a:solidFill>
                  <a:srgbClr val="002060"/>
                </a:solidFill>
                <a:effectLst/>
                <a:uLnTx/>
                <a:uFillTx/>
                <a:latin typeface="Arial" pitchFamily="34" charset="0"/>
                <a:cs typeface="Arial" pitchFamily="34" charset="0"/>
              </a:rPr>
              <a:t>      </a:t>
            </a:r>
            <a:r>
              <a:rPr lang="mn-MN" sz="1200" dirty="0">
                <a:solidFill>
                  <a:srgbClr val="002060"/>
                </a:solidFill>
                <a:latin typeface="Arial" panose="020B0604020202020204" pitchFamily="34" charset="0"/>
                <a:cs typeface="Arial" panose="020B0604020202020204" pitchFamily="34" charset="0"/>
              </a:rPr>
              <a:t>Зүүн 4 замын огтлолцол баригдсанаар Энхтайвны өргөн чөлөөний болон “Их тойруу“ тойрог замын хөдөлгөөнүүдийг огтлолцуулахгүй, өндөр нэвтрүүлэх чадвартайгаар саадгүй өнгөрүүлэх, мөн босоо үндсэн тэнхлэгийн ачааллыг хуваарилах чухал ач холбогдолтой босоо тэнхлэгийн хоёрдогч замын гол огтлолцол болно. </a:t>
            </a:r>
            <a:endParaRPr lang="en-US" sz="1200" dirty="0">
              <a:solidFill>
                <a:srgbClr val="002060"/>
              </a:solidFill>
              <a:latin typeface="Arial" panose="020B0604020202020204" pitchFamily="34" charset="0"/>
              <a:cs typeface="Arial" panose="020B0604020202020204" pitchFamily="34" charset="0"/>
            </a:endParaRPr>
          </a:p>
        </p:txBody>
      </p:sp>
      <p:sp>
        <p:nvSpPr>
          <p:cNvPr id="29" name="Shape 191"/>
          <p:cNvSpPr txBox="1">
            <a:spLocks/>
          </p:cNvSpPr>
          <p:nvPr/>
        </p:nvSpPr>
        <p:spPr>
          <a:xfrm>
            <a:off x="5081742" y="3559928"/>
            <a:ext cx="4139952" cy="1365419"/>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itchFamily="34" charset="0"/>
              <a:buNone/>
              <a:tabLst/>
              <a:defRPr/>
            </a:pPr>
            <a:r>
              <a:rPr kumimoji="0" lang="mn-MN" sz="1200" b="1" i="0" u="none" strike="noStrike" kern="1200" cap="none" spc="0" normalizeH="0" baseline="0" noProof="0" dirty="0" smtClean="0">
                <a:ln>
                  <a:noFill/>
                </a:ln>
                <a:solidFill>
                  <a:srgbClr val="002060"/>
                </a:solidFill>
                <a:effectLst/>
                <a:uLnTx/>
                <a:uFillTx/>
                <a:latin typeface="Arial" pitchFamily="34" charset="0"/>
                <a:cs typeface="Arial" pitchFamily="34" charset="0"/>
              </a:rPr>
              <a:t>Техникийн үзүүлэлт</a:t>
            </a:r>
            <a:endParaRPr kumimoji="0" lang="en" sz="1200" b="1" i="0" u="none" strike="noStrike" kern="1200" cap="none" spc="0" normalizeH="0" baseline="0" noProof="0" dirty="0" smtClean="0">
              <a:ln>
                <a:noFill/>
              </a:ln>
              <a:solidFill>
                <a:srgbClr val="002060"/>
              </a:solidFill>
              <a:effectLst/>
              <a:uLnTx/>
              <a:uFillTx/>
              <a:latin typeface="Arial" pitchFamily="34" charset="0"/>
              <a:cs typeface="Arial" pitchFamily="34" charset="0"/>
            </a:endParaRPr>
          </a:p>
          <a:p>
            <a:pPr marL="285750" lvl="0" indent="-285750" algn="just">
              <a:spcBef>
                <a:spcPts val="0"/>
              </a:spcBef>
              <a:buFont typeface="Arial" pitchFamily="34" charset="0"/>
              <a:buChar char="•"/>
            </a:pPr>
            <a:r>
              <a:rPr lang="mn-MN" sz="1200" dirty="0" smtClean="0">
                <a:solidFill>
                  <a:srgbClr val="002060"/>
                </a:solidFill>
                <a:latin typeface="Arial" panose="020B0604020202020204" pitchFamily="34" charset="0"/>
                <a:cs typeface="Arial" panose="020B0604020202020204" pitchFamily="34" charset="0"/>
              </a:rPr>
              <a:t>Гүүрийн </a:t>
            </a:r>
            <a:r>
              <a:rPr lang="mn-MN" sz="1200" dirty="0">
                <a:solidFill>
                  <a:srgbClr val="002060"/>
                </a:solidFill>
                <a:latin typeface="Arial" panose="020B0604020202020204" pitchFamily="34" charset="0"/>
                <a:cs typeface="Arial" panose="020B0604020202020204" pitchFamily="34" charset="0"/>
              </a:rPr>
              <a:t>урт – 135 у/м</a:t>
            </a:r>
          </a:p>
          <a:p>
            <a:pPr marL="285750" lvl="0" indent="-285750" algn="just">
              <a:spcBef>
                <a:spcPts val="0"/>
              </a:spcBef>
              <a:buFont typeface="Arial" pitchFamily="34" charset="0"/>
              <a:buChar char="•"/>
            </a:pPr>
            <a:r>
              <a:rPr lang="mn-MN" sz="1200" dirty="0">
                <a:solidFill>
                  <a:srgbClr val="002060"/>
                </a:solidFill>
                <a:latin typeface="Arial" panose="020B0604020202020204" pitchFamily="34" charset="0"/>
                <a:cs typeface="Arial" panose="020B0604020202020204" pitchFamily="34" charset="0"/>
              </a:rPr>
              <a:t>Авто замын урт – 1.38 км</a:t>
            </a:r>
          </a:p>
        </p:txBody>
      </p:sp>
      <p:sp>
        <p:nvSpPr>
          <p:cNvPr id="30" name="Shape 191"/>
          <p:cNvSpPr txBox="1">
            <a:spLocks/>
          </p:cNvSpPr>
          <p:nvPr/>
        </p:nvSpPr>
        <p:spPr>
          <a:xfrm>
            <a:off x="5090540" y="5733108"/>
            <a:ext cx="4053460" cy="97585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mn-MN" sz="1200" b="1" i="0" u="none" strike="noStrike" kern="1200" cap="none" spc="0" normalizeH="0" baseline="0" noProof="0" dirty="0" smtClean="0">
                <a:ln>
                  <a:noFill/>
                </a:ln>
                <a:solidFill>
                  <a:srgbClr val="002060"/>
                </a:solidFill>
                <a:effectLst/>
                <a:uLnTx/>
                <a:uFillTx/>
                <a:latin typeface="Arial" pitchFamily="34" charset="0"/>
                <a:cs typeface="Arial" pitchFamily="34" charset="0"/>
              </a:rPr>
              <a:t>Төсөвт өртөг</a:t>
            </a:r>
          </a:p>
          <a:p>
            <a:pPr marL="285750" lvl="0" indent="-285750" algn="l">
              <a:spcBef>
                <a:spcPts val="0"/>
              </a:spcBef>
              <a:buFont typeface="Arial" pitchFamily="34" charset="0"/>
              <a:buChar char="•"/>
              <a:defRPr/>
            </a:pPr>
            <a:r>
              <a:rPr lang="mn-MN" sz="1200" dirty="0" smtClean="0">
                <a:solidFill>
                  <a:srgbClr val="002060"/>
                </a:solidFill>
                <a:latin typeface="Arial" pitchFamily="34" charset="0"/>
                <a:cs typeface="Arial" pitchFamily="34" charset="0"/>
              </a:rPr>
              <a:t>Нийт </a:t>
            </a:r>
            <a:r>
              <a:rPr lang="mn-MN" sz="1200" dirty="0">
                <a:solidFill>
                  <a:srgbClr val="002060"/>
                </a:solidFill>
                <a:latin typeface="Arial" pitchFamily="34" charset="0"/>
                <a:cs typeface="Arial" pitchFamily="34" charset="0"/>
              </a:rPr>
              <a:t>төсөв: 10 сая доллар буюу </a:t>
            </a:r>
            <a:r>
              <a:rPr lang="mn-MN" sz="1200" dirty="0" smtClean="0">
                <a:solidFill>
                  <a:srgbClr val="002060"/>
                </a:solidFill>
                <a:latin typeface="Arial" pitchFamily="34" charset="0"/>
                <a:cs typeface="Arial" pitchFamily="34" charset="0"/>
              </a:rPr>
              <a:t>2</a:t>
            </a:r>
            <a:r>
              <a:rPr lang="en-US" sz="1200" dirty="0" smtClean="0">
                <a:solidFill>
                  <a:srgbClr val="002060"/>
                </a:solidFill>
                <a:latin typeface="Arial" pitchFamily="34" charset="0"/>
                <a:cs typeface="Arial" pitchFamily="34" charset="0"/>
              </a:rPr>
              <a:t>5,00</a:t>
            </a:r>
            <a:r>
              <a:rPr lang="mn-MN" sz="1200" dirty="0" smtClean="0">
                <a:solidFill>
                  <a:srgbClr val="002060"/>
                </a:solidFill>
                <a:latin typeface="Arial" pitchFamily="34" charset="0"/>
                <a:cs typeface="Arial" pitchFamily="34" charset="0"/>
              </a:rPr>
              <a:t>0</a:t>
            </a:r>
            <a:r>
              <a:rPr lang="en-US" sz="1200" dirty="0" smtClean="0">
                <a:solidFill>
                  <a:srgbClr val="002060"/>
                </a:solidFill>
                <a:latin typeface="Arial" pitchFamily="34" charset="0"/>
                <a:cs typeface="Arial" pitchFamily="34" charset="0"/>
              </a:rPr>
              <a:t>.0 </a:t>
            </a:r>
            <a:r>
              <a:rPr lang="mn-MN" sz="1200" dirty="0" smtClean="0">
                <a:solidFill>
                  <a:srgbClr val="002060"/>
                </a:solidFill>
                <a:latin typeface="Arial" pitchFamily="34" charset="0"/>
                <a:cs typeface="Arial" pitchFamily="34" charset="0"/>
              </a:rPr>
              <a:t>сая </a:t>
            </a:r>
            <a:r>
              <a:rPr lang="mn-MN" sz="1200" dirty="0">
                <a:solidFill>
                  <a:srgbClr val="002060"/>
                </a:solidFill>
                <a:latin typeface="Arial" pitchFamily="34" charset="0"/>
                <a:cs typeface="Arial" pitchFamily="34" charset="0"/>
              </a:rPr>
              <a:t>төгрөг</a:t>
            </a:r>
            <a:r>
              <a:rPr lang="mn-MN" sz="1200" dirty="0" smtClean="0">
                <a:solidFill>
                  <a:srgbClr val="002060"/>
                </a:solidFill>
                <a:latin typeface="Arial" pitchFamily="34" charset="0"/>
                <a:cs typeface="Arial" pitchFamily="34" charset="0"/>
              </a:rPr>
              <a:t>.</a:t>
            </a:r>
          </a:p>
          <a:p>
            <a:pPr marL="285750" indent="-285750" algn="l">
              <a:spcBef>
                <a:spcPts val="0"/>
              </a:spcBef>
              <a:buFont typeface="Arial" pitchFamily="34" charset="0"/>
              <a:buChar char="•"/>
              <a:defRPr/>
            </a:pPr>
            <a:r>
              <a:rPr kumimoji="0" lang="mn-MN" sz="1200" b="1" i="0" u="none" strike="noStrike" kern="1200" cap="none" spc="0" normalizeH="0" baseline="0" noProof="0" dirty="0" smtClean="0">
                <a:ln>
                  <a:noFill/>
                </a:ln>
                <a:solidFill>
                  <a:srgbClr val="C00000"/>
                </a:solidFill>
                <a:effectLst/>
                <a:uLnTx/>
                <a:uFillTx/>
                <a:latin typeface="Arial" pitchFamily="34" charset="0"/>
                <a:cs typeface="Arial" pitchFamily="34" charset="0"/>
              </a:rPr>
              <a:t>2018 онд </a:t>
            </a:r>
            <a:r>
              <a:rPr lang="mn-MN" sz="1200" b="1" noProof="0" dirty="0" smtClean="0">
                <a:solidFill>
                  <a:srgbClr val="C00000"/>
                </a:solidFill>
                <a:latin typeface="Arial" pitchFamily="34" charset="0"/>
                <a:cs typeface="Arial" pitchFamily="34" charset="0"/>
              </a:rPr>
              <a:t>8,000.0</a:t>
            </a:r>
            <a:r>
              <a:rPr lang="mn-MN" sz="1200" b="1" dirty="0" smtClean="0">
                <a:solidFill>
                  <a:srgbClr val="C00000"/>
                </a:solidFill>
                <a:latin typeface="Arial" pitchFamily="34" charset="0"/>
                <a:cs typeface="Arial" pitchFamily="34" charset="0"/>
              </a:rPr>
              <a:t> </a:t>
            </a:r>
            <a:r>
              <a:rPr lang="mn-MN" sz="1200" b="1" dirty="0">
                <a:solidFill>
                  <a:srgbClr val="C00000"/>
                </a:solidFill>
                <a:latin typeface="Arial" pitchFamily="34" charset="0"/>
                <a:cs typeface="Arial" pitchFamily="34" charset="0"/>
              </a:rPr>
              <a:t>сая төгрөг</a:t>
            </a:r>
          </a:p>
          <a:p>
            <a:pPr marL="285750" lvl="0" indent="-285750" algn="l">
              <a:spcBef>
                <a:spcPts val="0"/>
              </a:spcBef>
              <a:buFont typeface="Arial" pitchFamily="34" charset="0"/>
              <a:buChar char="•"/>
              <a:defRPr/>
            </a:pPr>
            <a:endParaRPr kumimoji="0" lang="mn-MN" sz="1200" b="0" i="0" u="none" strike="noStrike" kern="1200" cap="none" spc="0" normalizeH="0" baseline="0" noProof="0" dirty="0" smtClean="0">
              <a:ln>
                <a:noFill/>
              </a:ln>
              <a:solidFill>
                <a:srgbClr val="002060"/>
              </a:solidFill>
              <a:effectLst/>
              <a:uLnTx/>
              <a:uFillTx/>
              <a:latin typeface="Arial" pitchFamily="34" charset="0"/>
              <a:cs typeface="Arial" pitchFamily="34" charset="0"/>
            </a:endParaRPr>
          </a:p>
        </p:txBody>
      </p:sp>
      <p:sp>
        <p:nvSpPr>
          <p:cNvPr id="31" name="Shape 191"/>
          <p:cNvSpPr txBox="1">
            <a:spLocks/>
          </p:cNvSpPr>
          <p:nvPr/>
        </p:nvSpPr>
        <p:spPr>
          <a:xfrm>
            <a:off x="5094823" y="5236906"/>
            <a:ext cx="4113789" cy="808103"/>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mn-MN" sz="1200" b="1" i="0" u="none" strike="noStrike" kern="1200" cap="none" spc="0" normalizeH="0" baseline="0" noProof="0" dirty="0" smtClean="0">
                <a:ln>
                  <a:noFill/>
                </a:ln>
                <a:solidFill>
                  <a:srgbClr val="002060"/>
                </a:solidFill>
                <a:effectLst/>
                <a:uLnTx/>
                <a:uFillTx/>
                <a:latin typeface="Arial" pitchFamily="34" charset="0"/>
                <a:cs typeface="Arial" pitchFamily="34" charset="0"/>
              </a:rPr>
              <a:t>Хэрэгжүүлэх хугацаа:</a:t>
            </a:r>
            <a:endParaRPr kumimoji="0" lang="en" sz="1200" b="1" i="0" u="none" strike="noStrike" kern="1200" cap="none" spc="0" normalizeH="0" baseline="0" noProof="0" dirty="0" smtClean="0">
              <a:ln>
                <a:noFill/>
              </a:ln>
              <a:solidFill>
                <a:srgbClr val="002060"/>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 sz="1200" b="0" i="0" u="none" strike="noStrike" kern="1200" cap="none" spc="0" normalizeH="0" baseline="0" noProof="0" dirty="0" smtClean="0">
                <a:ln>
                  <a:noFill/>
                </a:ln>
                <a:solidFill>
                  <a:srgbClr val="002060"/>
                </a:solidFill>
                <a:effectLst/>
                <a:uLnTx/>
                <a:uFillTx/>
                <a:latin typeface="Arial" pitchFamily="34" charset="0"/>
                <a:cs typeface="Arial" pitchFamily="34" charset="0"/>
              </a:rPr>
              <a:t> </a:t>
            </a:r>
            <a:r>
              <a:rPr kumimoji="0" lang="mn-MN" sz="1200" b="0" i="0" u="none" strike="noStrike" kern="1200" cap="none" spc="0" normalizeH="0" baseline="0" noProof="0" dirty="0" smtClean="0">
                <a:ln>
                  <a:noFill/>
                </a:ln>
                <a:solidFill>
                  <a:srgbClr val="002060"/>
                </a:solidFill>
                <a:effectLst/>
                <a:uLnTx/>
                <a:uFillTx/>
                <a:latin typeface="Arial" pitchFamily="34" charset="0"/>
                <a:cs typeface="Arial" pitchFamily="34" charset="0"/>
              </a:rPr>
              <a:t>   2018</a:t>
            </a:r>
            <a:r>
              <a:rPr kumimoji="0" lang="en-US" sz="1200" b="0" i="0" u="none" strike="noStrike" kern="1200" cap="none" spc="0" normalizeH="0" baseline="0" noProof="0" dirty="0" smtClean="0">
                <a:ln>
                  <a:noFill/>
                </a:ln>
                <a:solidFill>
                  <a:srgbClr val="002060"/>
                </a:solidFill>
                <a:effectLst/>
                <a:uLnTx/>
                <a:uFillTx/>
                <a:latin typeface="Arial" pitchFamily="34" charset="0"/>
                <a:cs typeface="Arial" pitchFamily="34" charset="0"/>
              </a:rPr>
              <a:t>-2020</a:t>
            </a:r>
            <a:r>
              <a:rPr kumimoji="0" lang="mn-MN" sz="1200" b="0" i="0" u="none" strike="noStrike" kern="1200" cap="none" spc="0" normalizeH="0" baseline="0" noProof="0" dirty="0" smtClean="0">
                <a:ln>
                  <a:noFill/>
                </a:ln>
                <a:solidFill>
                  <a:srgbClr val="002060"/>
                </a:solidFill>
                <a:effectLst/>
                <a:uLnTx/>
                <a:uFillTx/>
                <a:latin typeface="Arial" pitchFamily="34" charset="0"/>
                <a:cs typeface="Arial" pitchFamily="34" charset="0"/>
              </a:rPr>
              <a:t> он </a:t>
            </a:r>
            <a:r>
              <a:rPr lang="mn-MN" sz="1200" dirty="0" smtClean="0">
                <a:solidFill>
                  <a:srgbClr val="002060"/>
                </a:solidFill>
                <a:latin typeface="Arial" pitchFamily="34" charset="0"/>
                <a:cs typeface="Arial" pitchFamily="34" charset="0"/>
              </a:rPr>
              <a:t>хүртэл үе шаттайгаар хэрэгжүүлнэ.</a:t>
            </a:r>
            <a:endParaRPr kumimoji="0" lang="mn-MN" sz="1200" b="0" i="0" u="none" strike="noStrike" kern="1200" cap="none" spc="0" normalizeH="0" baseline="0" noProof="0" dirty="0" smtClean="0">
              <a:ln>
                <a:noFill/>
              </a:ln>
              <a:solidFill>
                <a:srgbClr val="002060"/>
              </a:solidFill>
              <a:effectLst/>
              <a:uLnTx/>
              <a:uFillTx/>
              <a:latin typeface="Arial" pitchFamily="34" charset="0"/>
              <a:cs typeface="Arial" pitchFamily="34" charset="0"/>
            </a:endParaRPr>
          </a:p>
        </p:txBody>
      </p:sp>
      <p:pic>
        <p:nvPicPr>
          <p:cNvPr id="32" name="Picture 31"/>
          <p:cNvPicPr/>
          <p:nvPr/>
        </p:nvPicPr>
        <p:blipFill rotWithShape="1">
          <a:blip r:embed="rId3" cstate="print"/>
          <a:srcRect l="2913" t="10114" r="13442" b="6524"/>
          <a:stretch/>
        </p:blipFill>
        <p:spPr bwMode="auto">
          <a:xfrm>
            <a:off x="171410" y="1356249"/>
            <a:ext cx="4832638" cy="2709737"/>
          </a:xfrm>
          <a:prstGeom prst="rect">
            <a:avLst/>
          </a:prstGeom>
          <a:ln>
            <a:solidFill>
              <a:srgbClr val="002060"/>
            </a:solidFill>
          </a:ln>
          <a:extLst>
            <a:ext uri="{53640926-AAD7-44D8-BBD7-CCE9431645EC}">
              <a14:shadowObscured xmlns:a14="http://schemas.microsoft.com/office/drawing/2010/main"/>
            </a:ext>
          </a:extLst>
        </p:spPr>
      </p:pic>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656" y="4140405"/>
            <a:ext cx="4833392" cy="26266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5102641" y="4414550"/>
            <a:ext cx="3858268" cy="646331"/>
          </a:xfrm>
          <a:prstGeom prst="rect">
            <a:avLst/>
          </a:prstGeom>
        </p:spPr>
        <p:txBody>
          <a:bodyPr wrap="square">
            <a:spAutoFit/>
          </a:bodyPr>
          <a:lstStyle/>
          <a:p>
            <a:pPr lvl="0" algn="just"/>
            <a:r>
              <a:rPr lang="mn-MN" sz="1200" dirty="0">
                <a:solidFill>
                  <a:srgbClr val="002060"/>
                </a:solidFill>
                <a:latin typeface="Arial" panose="020B0604020202020204" pitchFamily="34" charset="0"/>
                <a:cs typeface="Arial" panose="020B0604020202020204" pitchFamily="34" charset="0"/>
              </a:rPr>
              <a:t>Зураг төсөл 2008 онд хийгдсэн.</a:t>
            </a:r>
            <a:r>
              <a:rPr lang="en-US" sz="1200" dirty="0">
                <a:solidFill>
                  <a:srgbClr val="002060"/>
                </a:solidFill>
                <a:latin typeface="Arial" panose="020B0604020202020204" pitchFamily="34" charset="0"/>
                <a:cs typeface="Arial" panose="020B0604020202020204" pitchFamily="34" charset="0"/>
              </a:rPr>
              <a:t> </a:t>
            </a:r>
            <a:r>
              <a:rPr lang="mn-MN" sz="1200" dirty="0">
                <a:solidFill>
                  <a:srgbClr val="002060"/>
                </a:solidFill>
                <a:latin typeface="Arial" panose="020B0604020202020204" pitchFamily="34" charset="0"/>
                <a:cs typeface="Arial" panose="020B0604020202020204" pitchFamily="34" charset="0"/>
              </a:rPr>
              <a:t>Тусгай замын автобус-</a:t>
            </a:r>
            <a:r>
              <a:rPr lang="en-US" sz="1200" dirty="0">
                <a:solidFill>
                  <a:srgbClr val="002060"/>
                </a:solidFill>
                <a:latin typeface="Arial" panose="020B0604020202020204" pitchFamily="34" charset="0"/>
                <a:cs typeface="Arial" panose="020B0604020202020204" pitchFamily="34" charset="0"/>
              </a:rPr>
              <a:t>BRT </a:t>
            </a:r>
            <a:r>
              <a:rPr lang="mn-MN" sz="1200" dirty="0">
                <a:solidFill>
                  <a:srgbClr val="002060"/>
                </a:solidFill>
                <a:latin typeface="Arial" panose="020B0604020202020204" pitchFamily="34" charset="0"/>
                <a:cs typeface="Arial" panose="020B0604020202020204" pitchFamily="34" charset="0"/>
              </a:rPr>
              <a:t>төслийн хүрээнд зураг төсөлд тодотгол </a:t>
            </a:r>
            <a:r>
              <a:rPr lang="mn-MN" sz="1200" dirty="0" smtClean="0">
                <a:solidFill>
                  <a:srgbClr val="002060"/>
                </a:solidFill>
                <a:latin typeface="Arial" panose="020B0604020202020204" pitchFamily="34" charset="0"/>
                <a:cs typeface="Arial" panose="020B0604020202020204" pitchFamily="34" charset="0"/>
              </a:rPr>
              <a:t>хийгдэнэ.</a:t>
            </a:r>
            <a:endParaRPr lang="mn-MN"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064856"/>
      </p:ext>
    </p:extLst>
  </p:cSld>
  <p:clrMapOvr>
    <a:masterClrMapping/>
  </p:clrMapOvr>
  <p:transition spd="slow">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p:nvPr/>
        </p:nvGrpSpPr>
        <p:grpSpPr>
          <a:xfrm>
            <a:off x="174725" y="1052736"/>
            <a:ext cx="8969275" cy="3960440"/>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364088" y="1412776"/>
            <a:ext cx="3779912" cy="1152128"/>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en" sz="1400" dirty="0">
              <a:solidFill>
                <a:srgbClr val="124057"/>
              </a:solidFill>
              <a:latin typeface="Arial" pitchFamily="34" charset="0"/>
              <a:cs typeface="Arial" pitchFamily="34" charset="0"/>
            </a:endParaRPr>
          </a:p>
        </p:txBody>
      </p:sp>
      <p:sp>
        <p:nvSpPr>
          <p:cNvPr id="30" name="Shape 191"/>
          <p:cNvSpPr txBox="1">
            <a:spLocks/>
          </p:cNvSpPr>
          <p:nvPr/>
        </p:nvSpPr>
        <p:spPr>
          <a:xfrm>
            <a:off x="5508104" y="1556792"/>
            <a:ext cx="3635896" cy="108012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200" dirty="0" smtClean="0">
              <a:solidFill>
                <a:srgbClr val="FF000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364088" y="3717032"/>
            <a:ext cx="3779912" cy="136815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364088" y="5373216"/>
            <a:ext cx="3779912" cy="115212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endParaRPr lang="mn-MN" sz="1400" dirty="0" smtClean="0">
              <a:solidFill>
                <a:srgbClr val="002060"/>
              </a:solidFill>
              <a:latin typeface="Arial" pitchFamily="34" charset="0"/>
              <a:cs typeface="Arial" pitchFamily="34" charset="0"/>
            </a:endParaRPr>
          </a:p>
        </p:txBody>
      </p:sp>
      <p:sp>
        <p:nvSpPr>
          <p:cNvPr id="23" name="Rectangle 22"/>
          <p:cNvSpPr/>
          <p:nvPr/>
        </p:nvSpPr>
        <p:spPr>
          <a:xfrm>
            <a:off x="5508104" y="2564904"/>
            <a:ext cx="3635896" cy="954107"/>
          </a:xfrm>
          <a:prstGeom prst="rect">
            <a:avLst/>
          </a:prstGeom>
        </p:spPr>
        <p:txBody>
          <a:bodyPr wrap="square">
            <a:spAutoFit/>
          </a:bodyPr>
          <a:lstStyle/>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en" sz="1400" b="1" dirty="0" smtClean="0">
              <a:solidFill>
                <a:srgbClr val="002060"/>
              </a:solidFill>
              <a:latin typeface="Arial" pitchFamily="34" charset="0"/>
              <a:cs typeface="Arial" pitchFamily="34" charset="0"/>
            </a:endParaRPr>
          </a:p>
        </p:txBody>
      </p:sp>
      <p:sp>
        <p:nvSpPr>
          <p:cNvPr id="27" name="Rectangle 26"/>
          <p:cNvSpPr/>
          <p:nvPr/>
        </p:nvSpPr>
        <p:spPr>
          <a:xfrm>
            <a:off x="2051720" y="1888310"/>
            <a:ext cx="5904656" cy="3262432"/>
          </a:xfrm>
          <a:prstGeom prst="rect">
            <a:avLst/>
          </a:prstGeom>
        </p:spPr>
        <p:txBody>
          <a:bodyPr wrap="square">
            <a:spAutoFit/>
          </a:bodyPr>
          <a:lstStyle/>
          <a:p>
            <a:endParaRPr lang="mn-MN" dirty="0" smtClean="0"/>
          </a:p>
          <a:p>
            <a:pPr algn="ctr"/>
            <a:r>
              <a:rPr lang="mn-MN" sz="2600" b="1" i="1" dirty="0" smtClean="0">
                <a:solidFill>
                  <a:srgbClr val="002060"/>
                </a:solidFill>
                <a:latin typeface="Arial" pitchFamily="34" charset="0"/>
                <a:cs typeface="Arial" pitchFamily="34" charset="0"/>
              </a:rPr>
              <a:t>Туслах гудамж замууд болон орон сууцны хороолол доторх холбоос замуудыг шинээр барих, шинэчлэх</a:t>
            </a:r>
          </a:p>
          <a:p>
            <a:pPr algn="ctr"/>
            <a:endParaRPr lang="mn-MN" i="1" dirty="0" smtClean="0">
              <a:solidFill>
                <a:srgbClr val="002060"/>
              </a:solidFill>
              <a:latin typeface="Arial" pitchFamily="34" charset="0"/>
              <a:cs typeface="Arial" pitchFamily="34" charset="0"/>
            </a:endParaRPr>
          </a:p>
          <a:p>
            <a:pPr algn="ctr"/>
            <a:r>
              <a:rPr lang="mn-MN" sz="1600" i="1" dirty="0" smtClean="0">
                <a:solidFill>
                  <a:srgbClr val="002060"/>
                </a:solidFill>
                <a:latin typeface="Arial" pitchFamily="34" charset="0"/>
                <a:cs typeface="Arial" pitchFamily="34" charset="0"/>
              </a:rPr>
              <a:t>НЗД-ийн 2016-2020 оны үйл ажиллагааны мөрийн хөтөлбөрийн 2.5.8 заалт, 2018 оны НЭЗН-ийг 2018 онд хөгжүүлэх үндсэн чиглэлийн 2-73</a:t>
            </a:r>
          </a:p>
          <a:p>
            <a:pPr algn="ctr"/>
            <a:endParaRPr lang="mn-MN" b="1" i="1" dirty="0"/>
          </a:p>
        </p:txBody>
      </p:sp>
      <p:sp>
        <p:nvSpPr>
          <p:cNvPr id="17" name="Shape 257"/>
          <p:cNvSpPr/>
          <p:nvPr/>
        </p:nvSpPr>
        <p:spPr>
          <a:xfrm>
            <a:off x="179512" y="1124744"/>
            <a:ext cx="504056" cy="3888432"/>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18" name="Shape 257"/>
          <p:cNvSpPr/>
          <p:nvPr/>
        </p:nvSpPr>
        <p:spPr>
          <a:xfrm>
            <a:off x="1547664" y="1124744"/>
            <a:ext cx="504056" cy="3888432"/>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2"/>
          <a:ext cx="9143999" cy="6858001"/>
        </p:xfrm>
        <a:graphic>
          <a:graphicData uri="http://schemas.openxmlformats.org/drawingml/2006/table">
            <a:tbl>
              <a:tblPr/>
              <a:tblGrid>
                <a:gridCol w="314134">
                  <a:extLst>
                    <a:ext uri="{9D8B030D-6E8A-4147-A177-3AD203B41FA5}">
                      <a16:colId xmlns:a16="http://schemas.microsoft.com/office/drawing/2014/main" xmlns="" val="20000"/>
                    </a:ext>
                  </a:extLst>
                </a:gridCol>
                <a:gridCol w="513450">
                  <a:extLst>
                    <a:ext uri="{9D8B030D-6E8A-4147-A177-3AD203B41FA5}">
                      <a16:colId xmlns:a16="http://schemas.microsoft.com/office/drawing/2014/main" xmlns="" val="20001"/>
                    </a:ext>
                  </a:extLst>
                </a:gridCol>
                <a:gridCol w="2448272">
                  <a:extLst>
                    <a:ext uri="{9D8B030D-6E8A-4147-A177-3AD203B41FA5}">
                      <a16:colId xmlns:a16="http://schemas.microsoft.com/office/drawing/2014/main" xmlns="" val="20002"/>
                    </a:ext>
                  </a:extLst>
                </a:gridCol>
                <a:gridCol w="576064">
                  <a:extLst>
                    <a:ext uri="{9D8B030D-6E8A-4147-A177-3AD203B41FA5}">
                      <a16:colId xmlns:a16="http://schemas.microsoft.com/office/drawing/2014/main" xmlns="" val="20003"/>
                    </a:ext>
                  </a:extLst>
                </a:gridCol>
                <a:gridCol w="720080">
                  <a:extLst>
                    <a:ext uri="{9D8B030D-6E8A-4147-A177-3AD203B41FA5}">
                      <a16:colId xmlns:a16="http://schemas.microsoft.com/office/drawing/2014/main" xmlns="" val="20004"/>
                    </a:ext>
                  </a:extLst>
                </a:gridCol>
                <a:gridCol w="739069">
                  <a:extLst>
                    <a:ext uri="{9D8B030D-6E8A-4147-A177-3AD203B41FA5}">
                      <a16:colId xmlns:a16="http://schemas.microsoft.com/office/drawing/2014/main" xmlns="" val="20005"/>
                    </a:ext>
                  </a:extLst>
                </a:gridCol>
                <a:gridCol w="701091">
                  <a:extLst>
                    <a:ext uri="{9D8B030D-6E8A-4147-A177-3AD203B41FA5}">
                      <a16:colId xmlns:a16="http://schemas.microsoft.com/office/drawing/2014/main" xmlns="" val="20006"/>
                    </a:ext>
                  </a:extLst>
                </a:gridCol>
                <a:gridCol w="648072">
                  <a:extLst>
                    <a:ext uri="{9D8B030D-6E8A-4147-A177-3AD203B41FA5}">
                      <a16:colId xmlns:a16="http://schemas.microsoft.com/office/drawing/2014/main" xmlns="" val="20007"/>
                    </a:ext>
                  </a:extLst>
                </a:gridCol>
                <a:gridCol w="2483767">
                  <a:extLst>
                    <a:ext uri="{9D8B030D-6E8A-4147-A177-3AD203B41FA5}">
                      <a16:colId xmlns:a16="http://schemas.microsoft.com/office/drawing/2014/main" xmlns="" val="20008"/>
                    </a:ext>
                  </a:extLst>
                </a:gridCol>
              </a:tblGrid>
              <a:tr h="1027780">
                <a:tc>
                  <a:txBody>
                    <a:bodyPr/>
                    <a:lstStyle/>
                    <a:p>
                      <a:pPr algn="ctr" fontAlgn="ctr"/>
                      <a:r>
                        <a:rPr lang="mn-MN" sz="1100" b="1" i="0" u="none" strike="noStrike" dirty="0">
                          <a:solidFill>
                            <a:srgbClr val="002060"/>
                          </a:solidFill>
                          <a:latin typeface="Arial"/>
                        </a:rPr>
                        <a:t>№</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Дүүрэг</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Хийгдэх ажил</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ru-RU" sz="1100" b="1" i="0" u="none" strike="noStrike" dirty="0">
                          <a:solidFill>
                            <a:srgbClr val="002060"/>
                          </a:solidFill>
                          <a:latin typeface="Arial"/>
                        </a:rPr>
                        <a:t>Хүчин чадал км/ у.м /м2</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 Төсөвт өртөг, сая </a:t>
                      </a:r>
                      <a:r>
                        <a:rPr lang="mn-MN" sz="1100" b="1" i="0" u="none" strike="noStrike" dirty="0" smtClean="0">
                          <a:solidFill>
                            <a:srgbClr val="002060"/>
                          </a:solidFill>
                          <a:latin typeface="Arial"/>
                        </a:rPr>
                        <a:t>төг</a:t>
                      </a:r>
                      <a:endParaRPr lang="mn-MN" sz="1100" b="1" i="0" u="none" strike="noStrike" dirty="0">
                        <a:solidFill>
                          <a:srgbClr val="002060"/>
                        </a:solidFill>
                        <a:latin typeface="Arial"/>
                      </a:endParaRP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 2018 онд санхүү-жих дүн, сая төг </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Зурагтай эсэх</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smtClean="0">
                          <a:solidFill>
                            <a:srgbClr val="002060"/>
                          </a:solidFill>
                          <a:latin typeface="Arial"/>
                        </a:rPr>
                        <a:t>Хэрэгж-үүлэх </a:t>
                      </a:r>
                      <a:r>
                        <a:rPr lang="mn-MN" sz="1100" b="1" i="0" u="none" strike="noStrike" dirty="0">
                          <a:solidFill>
                            <a:srgbClr val="002060"/>
                          </a:solidFill>
                          <a:latin typeface="Arial"/>
                        </a:rPr>
                        <a:t>хугацаа</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smtClean="0">
                          <a:solidFill>
                            <a:srgbClr val="002060"/>
                          </a:solidFill>
                          <a:latin typeface="Arial"/>
                        </a:rPr>
                        <a:t>Тайлбар /Ач холбогдол/</a:t>
                      </a:r>
                      <a:endParaRPr lang="mn-MN" sz="1100" b="1" i="0" u="none" strike="noStrike" dirty="0">
                        <a:solidFill>
                          <a:srgbClr val="002060"/>
                        </a:solidFill>
                        <a:latin typeface="Arial"/>
                      </a:endParaRP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0"/>
                  </a:ext>
                </a:extLst>
              </a:tr>
              <a:tr h="360485">
                <a:tc>
                  <a:txBody>
                    <a:bodyPr/>
                    <a:lstStyle/>
                    <a:p>
                      <a:pPr algn="ctr" fontAlgn="ctr"/>
                      <a:r>
                        <a:rPr lang="mn-MN" sz="1100" b="0" i="0" u="none" strike="noStrike" dirty="0">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0" i="0" u="none" strike="noStrike" dirty="0">
                          <a:solidFill>
                            <a:srgbClr val="002060"/>
                          </a:solidFill>
                          <a:latin typeface="Arial"/>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0"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smtClean="0">
                          <a:solidFill>
                            <a:srgbClr val="002060"/>
                          </a:solidFill>
                          <a:latin typeface="Arial"/>
                        </a:rPr>
                        <a:t> </a:t>
                      </a:r>
                      <a:r>
                        <a:rPr lang="mn-MN" sz="1100" b="1" i="0" u="none" strike="noStrike" dirty="0">
                          <a:solidFill>
                            <a:srgbClr val="002060"/>
                          </a:solidFill>
                          <a:latin typeface="Arial"/>
                        </a:rPr>
                        <a:t>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smtClean="0">
                          <a:solidFill>
                            <a:srgbClr val="002060"/>
                          </a:solidFill>
                          <a:latin typeface="Arial"/>
                        </a:rPr>
                        <a:t>  </a:t>
                      </a:r>
                      <a:r>
                        <a:rPr lang="mn-MN" sz="1100" b="1" i="0" u="none" strike="noStrike" dirty="0">
                          <a:solidFill>
                            <a:srgbClr val="002060"/>
                          </a:solidFill>
                          <a:latin typeface="Arial"/>
                        </a:rPr>
                        <a:t>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0"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0"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mn-MN" sz="1100" b="0"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1"/>
                  </a:ext>
                </a:extLst>
              </a:tr>
              <a:tr h="783548">
                <a:tc>
                  <a:txBody>
                    <a:bodyPr/>
                    <a:lstStyle/>
                    <a:p>
                      <a:pPr algn="ctr" fontAlgn="ctr"/>
                      <a:r>
                        <a:rPr lang="mn-MN" sz="1100" b="0" i="0" u="none" strike="noStrike">
                          <a:solidFill>
                            <a:srgbClr val="002060"/>
                          </a:solidFill>
                          <a:latin typeface="Arial"/>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БЗД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6-р хороо, ЕБ-ын 21-р сургуулийн баруун талаар холбоос зам шинээр барих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smtClean="0">
                          <a:solidFill>
                            <a:srgbClr val="002060"/>
                          </a:solidFill>
                          <a:latin typeface="Arial"/>
                        </a:rPr>
                        <a:t>0.1</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120.0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en-US" sz="1100" b="0" i="0" u="none" strike="noStrike" dirty="0" smtClean="0">
                          <a:solidFill>
                            <a:srgbClr val="002060"/>
                          </a:solidFill>
                          <a:latin typeface="Arial"/>
                        </a:rPr>
                        <a:t>1</a:t>
                      </a:r>
                      <a:r>
                        <a:rPr lang="mn-MN" sz="1100" b="0" i="0" u="none" strike="noStrike" dirty="0" smtClean="0">
                          <a:solidFill>
                            <a:srgbClr val="002060"/>
                          </a:solidFill>
                          <a:latin typeface="Arial"/>
                        </a:rPr>
                        <a:t>20.0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Техникийн зураг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Сэлбэ гол дээгүүр баригдах түр гүүрийн замтай холбогдож хөдөлгөөний ачаалыг хуваарилж авах зориулалтын холбоос зам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2"/>
                  </a:ext>
                </a:extLst>
              </a:tr>
              <a:tr h="1323660">
                <a:tc>
                  <a:txBody>
                    <a:bodyPr/>
                    <a:lstStyle/>
                    <a:p>
                      <a:pPr algn="ctr" fontAlgn="ctr"/>
                      <a:r>
                        <a:rPr lang="mn-MN" sz="1100" b="0" i="0" u="none" strike="noStrike">
                          <a:solidFill>
                            <a:srgbClr val="002060"/>
                          </a:solidFill>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БГД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10, 22-р хорооны дундуур М.Энхболдын зам дагуу Хасбаатарын гудамжны уулзвараас 22-р хорооны байр хүртэлх явган хүний зам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180.0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180.0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Тохижилтын зураг хийх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Төслийн авто зам нь авто замын хашлага болон явган хүний замгүй.  Тус замын дагуу авто замын хашлага болон  2 талаар нь явган зам хийснээр иргэдийн ая тухтай зорчих нөхцөл бүрдэж, хөдөлгөөний аюулгүй байдал хангагдана</a:t>
                      </a:r>
                      <a:r>
                        <a:rPr lang="mn-MN" sz="1100" b="0" i="0" u="none" strike="noStrike" dirty="0" smtClean="0">
                          <a:solidFill>
                            <a:srgbClr val="002060"/>
                          </a:solidFill>
                          <a:latin typeface="Arial"/>
                        </a:rPr>
                        <a:t>.</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1126872">
                <a:tc>
                  <a:txBody>
                    <a:bodyPr/>
                    <a:lstStyle/>
                    <a:p>
                      <a:pPr algn="ctr" fontAlgn="ctr"/>
                      <a:r>
                        <a:rPr lang="mn-MN" sz="1100" b="0" i="0" u="none" strike="noStrike">
                          <a:solidFill>
                            <a:srgbClr val="002060"/>
                          </a:solidFill>
                          <a:latin typeface="Arial"/>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БГД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БГД, 17-р хороо, 7-р төв, 70/2-р байрны шинэ 0.466 км авто зам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200" b="0" i="0" u="none" strike="noStrike" dirty="0">
                          <a:solidFill>
                            <a:srgbClr val="002060"/>
                          </a:solidFill>
                          <a:latin typeface="Arial"/>
                        </a:rPr>
                        <a:t>0.47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200" b="0" i="0" u="none" strike="noStrike" dirty="0">
                          <a:solidFill>
                            <a:srgbClr val="002060"/>
                          </a:solidFill>
                          <a:latin typeface="Arial"/>
                        </a:rPr>
                        <a:t> </a:t>
                      </a:r>
                      <a:r>
                        <a:rPr lang="mn-MN" sz="1200" b="0" i="0" u="none" strike="noStrike" dirty="0" smtClean="0">
                          <a:solidFill>
                            <a:srgbClr val="002060"/>
                          </a:solidFill>
                          <a:latin typeface="Arial"/>
                        </a:rPr>
                        <a:t>   </a:t>
                      </a:r>
                      <a:r>
                        <a:rPr lang="mn-MN" sz="1200" b="0" i="0" u="none" strike="noStrike" dirty="0">
                          <a:solidFill>
                            <a:srgbClr val="002060"/>
                          </a:solidFill>
                          <a:latin typeface="Arial"/>
                        </a:rPr>
                        <a:t>480.0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200" b="0" i="0" u="none" strike="noStrike" dirty="0">
                          <a:solidFill>
                            <a:srgbClr val="002060"/>
                          </a:solidFill>
                          <a:latin typeface="Arial"/>
                        </a:rPr>
                        <a:t> </a:t>
                      </a:r>
                      <a:r>
                        <a:rPr lang="mn-MN" sz="1200" b="0" i="0" u="none" strike="noStrike" dirty="0" smtClean="0">
                          <a:solidFill>
                            <a:srgbClr val="002060"/>
                          </a:solidFill>
                          <a:latin typeface="Arial"/>
                        </a:rPr>
                        <a:t>   480.0 </a:t>
                      </a:r>
                      <a:endParaRPr lang="mn-MN" sz="12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Зурагтай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БГД-ийн 7-р төвийг тойрсон зам их эвдрэлтэй бөгөөд иргэдийн гомдол байнга ирдэг. Дүүргээс нь зам талбайн ажлын зураг боловсруулсан. Энэ удаа зөвхөн замын хэсгийг засварлана.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4"/>
                  </a:ext>
                </a:extLst>
              </a:tr>
              <a:tr h="613473">
                <a:tc>
                  <a:txBody>
                    <a:bodyPr/>
                    <a:lstStyle/>
                    <a:p>
                      <a:pPr algn="ctr" fontAlgn="ctr"/>
                      <a:r>
                        <a:rPr lang="mn-MN" sz="1100" b="0" i="0" u="none" strike="noStrike">
                          <a:solidFill>
                            <a:srgbClr val="002060"/>
                          </a:solidFill>
                          <a:latin typeface="Arial"/>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СБД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1-р хороо, Замын цагдаагийн албаны өмнө зогсоолын орц гарц зам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24.0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24.0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Зурагтай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НЗД-ийн 2017 оны 10-р сарын 25-ны А/746 захирамжид тусгагдсан хөрөнгө нь шийдэгдээгүй үлдсэн зам.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5"/>
                  </a:ext>
                </a:extLst>
              </a:tr>
              <a:tr h="1622183">
                <a:tc>
                  <a:txBody>
                    <a:bodyPr/>
                    <a:lstStyle/>
                    <a:p>
                      <a:pPr algn="ctr" fontAlgn="ctr"/>
                      <a:r>
                        <a:rPr lang="mn-MN" sz="1100" b="0" i="0" u="none" strike="noStrike">
                          <a:solidFill>
                            <a:srgbClr val="002060"/>
                          </a:solidFill>
                          <a:latin typeface="Arial"/>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СБД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1-р хороо, Замын цагдаагийн гүүрэн гарцны орчимд шинээр баригдах туслах орц гарц зам ("С" рамп орчимд "Таван богд" ХХК-н зүүн талын шинээр баригдах чулуун </a:t>
                      </a:r>
                      <a:r>
                        <a:rPr lang="mn-MN" sz="1100" b="0" i="0" u="none" strike="noStrike" dirty="0" smtClean="0">
                          <a:solidFill>
                            <a:srgbClr val="002060"/>
                          </a:solidFill>
                          <a:latin typeface="Arial"/>
                        </a:rPr>
                        <a:t>зам)</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120.0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smtClean="0">
                          <a:solidFill>
                            <a:srgbClr val="002060"/>
                          </a:solidFill>
                          <a:latin typeface="Arial"/>
                        </a:rPr>
                        <a:t>Зураггүй</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ЗЦ-ын гүүрэн гарцын  С рамп нь Таван богд компаний одоо байгаа орц гарцыг замын 1 эгнээг дарж баригдана.  Иймд НГА, НАЗХГ нь тус компанитай зөвшилцөн 2017.09.29-нд байгуулсан гэрээний дагуу шинээр орц гарц замыг үзэсгэлэнгийн барилгын зүүн талаар барих үүрэг хүлээсэн.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 y="0"/>
          <a:ext cx="9143999" cy="6858001"/>
        </p:xfrm>
        <a:graphic>
          <a:graphicData uri="http://schemas.openxmlformats.org/drawingml/2006/table">
            <a:tbl>
              <a:tblPr/>
              <a:tblGrid>
                <a:gridCol w="314134">
                  <a:extLst>
                    <a:ext uri="{9D8B030D-6E8A-4147-A177-3AD203B41FA5}">
                      <a16:colId xmlns:a16="http://schemas.microsoft.com/office/drawing/2014/main" xmlns="" val="20000"/>
                    </a:ext>
                  </a:extLst>
                </a:gridCol>
                <a:gridCol w="585457">
                  <a:extLst>
                    <a:ext uri="{9D8B030D-6E8A-4147-A177-3AD203B41FA5}">
                      <a16:colId xmlns:a16="http://schemas.microsoft.com/office/drawing/2014/main" xmlns="" val="20001"/>
                    </a:ext>
                  </a:extLst>
                </a:gridCol>
                <a:gridCol w="2304256">
                  <a:extLst>
                    <a:ext uri="{9D8B030D-6E8A-4147-A177-3AD203B41FA5}">
                      <a16:colId xmlns:a16="http://schemas.microsoft.com/office/drawing/2014/main" xmlns="" val="20002"/>
                    </a:ext>
                  </a:extLst>
                </a:gridCol>
                <a:gridCol w="648072">
                  <a:extLst>
                    <a:ext uri="{9D8B030D-6E8A-4147-A177-3AD203B41FA5}">
                      <a16:colId xmlns:a16="http://schemas.microsoft.com/office/drawing/2014/main" xmlns="" val="20003"/>
                    </a:ext>
                  </a:extLst>
                </a:gridCol>
                <a:gridCol w="720080">
                  <a:extLst>
                    <a:ext uri="{9D8B030D-6E8A-4147-A177-3AD203B41FA5}">
                      <a16:colId xmlns:a16="http://schemas.microsoft.com/office/drawing/2014/main" xmlns="" val="20004"/>
                    </a:ext>
                  </a:extLst>
                </a:gridCol>
                <a:gridCol w="648072">
                  <a:extLst>
                    <a:ext uri="{9D8B030D-6E8A-4147-A177-3AD203B41FA5}">
                      <a16:colId xmlns:a16="http://schemas.microsoft.com/office/drawing/2014/main" xmlns="" val="20005"/>
                    </a:ext>
                  </a:extLst>
                </a:gridCol>
                <a:gridCol w="720080">
                  <a:extLst>
                    <a:ext uri="{9D8B030D-6E8A-4147-A177-3AD203B41FA5}">
                      <a16:colId xmlns:a16="http://schemas.microsoft.com/office/drawing/2014/main" xmlns="" val="20006"/>
                    </a:ext>
                  </a:extLst>
                </a:gridCol>
                <a:gridCol w="698076">
                  <a:extLst>
                    <a:ext uri="{9D8B030D-6E8A-4147-A177-3AD203B41FA5}">
                      <a16:colId xmlns:a16="http://schemas.microsoft.com/office/drawing/2014/main" xmlns="" val="20007"/>
                    </a:ext>
                  </a:extLst>
                </a:gridCol>
                <a:gridCol w="2505772">
                  <a:extLst>
                    <a:ext uri="{9D8B030D-6E8A-4147-A177-3AD203B41FA5}">
                      <a16:colId xmlns:a16="http://schemas.microsoft.com/office/drawing/2014/main" xmlns="" val="20008"/>
                    </a:ext>
                  </a:extLst>
                </a:gridCol>
              </a:tblGrid>
              <a:tr h="878136">
                <a:tc>
                  <a:txBody>
                    <a:bodyPr/>
                    <a:lstStyle/>
                    <a:p>
                      <a:pPr algn="ctr" fontAlgn="ctr"/>
                      <a:r>
                        <a:rPr lang="mn-MN" sz="1100" b="1" i="0" u="none" strike="noStrike" dirty="0">
                          <a:solidFill>
                            <a:srgbClr val="002060"/>
                          </a:solidFill>
                          <a:latin typeface="Arial"/>
                        </a:rPr>
                        <a:t>№</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Дүүрэг</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Хийгдэх ажил</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ru-RU" sz="1100" b="1" i="0" u="none" strike="noStrike" dirty="0">
                          <a:solidFill>
                            <a:srgbClr val="002060"/>
                          </a:solidFill>
                          <a:latin typeface="Arial"/>
                        </a:rPr>
                        <a:t>Хүчин чадал км/ у.м /м2</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 Төсөвт өртөг, сая </a:t>
                      </a:r>
                      <a:r>
                        <a:rPr lang="mn-MN" sz="1100" b="1" i="0" u="none" strike="noStrike" dirty="0" smtClean="0">
                          <a:solidFill>
                            <a:srgbClr val="002060"/>
                          </a:solidFill>
                          <a:latin typeface="Arial"/>
                        </a:rPr>
                        <a:t>төг</a:t>
                      </a:r>
                      <a:endParaRPr lang="mn-MN" sz="1100" b="1" i="0" u="none" strike="noStrike" dirty="0">
                        <a:solidFill>
                          <a:srgbClr val="002060"/>
                        </a:solidFill>
                        <a:latin typeface="Arial"/>
                      </a:endParaRP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 2018 онд санхүү-жих дүн, сая төг </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Зурагтай эсэх</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smtClean="0">
                          <a:solidFill>
                            <a:srgbClr val="002060"/>
                          </a:solidFill>
                          <a:latin typeface="Arial"/>
                        </a:rPr>
                        <a:t>Хэрэгж-үүлэх </a:t>
                      </a:r>
                      <a:r>
                        <a:rPr lang="mn-MN" sz="1100" b="1" i="0" u="none" strike="noStrike" dirty="0">
                          <a:solidFill>
                            <a:srgbClr val="002060"/>
                          </a:solidFill>
                          <a:latin typeface="Arial"/>
                        </a:rPr>
                        <a:t>хугацаа</a:t>
                      </a: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smtClean="0">
                          <a:solidFill>
                            <a:srgbClr val="002060"/>
                          </a:solidFill>
                          <a:latin typeface="Arial"/>
                        </a:rPr>
                        <a:t>Тайлбар /Ач холбогдол/</a:t>
                      </a:r>
                      <a:endParaRPr lang="mn-MN" sz="1100" b="1" i="0" u="none" strike="noStrike" dirty="0">
                        <a:solidFill>
                          <a:srgbClr val="002060"/>
                        </a:solidFill>
                        <a:latin typeface="Arial"/>
                      </a:endParaRPr>
                    </a:p>
                  </a:txBody>
                  <a:tcPr marL="4261" marR="4261" marT="42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0"/>
                  </a:ext>
                </a:extLst>
              </a:tr>
              <a:tr h="1398495">
                <a:tc>
                  <a:txBody>
                    <a:bodyPr/>
                    <a:lstStyle/>
                    <a:p>
                      <a:pPr algn="ctr" fontAlgn="ctr"/>
                      <a:r>
                        <a:rPr lang="mn-MN" sz="1100" b="0" i="0" u="none" strike="noStrike" dirty="0">
                          <a:solidFill>
                            <a:srgbClr val="00206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СБД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1-р хороо, Замын цагдаагийн гүүрэн гарцны орчимд шинээр баригдах туслах орц гарц зам ("В" рамп орчимд буюу Соёл амралтын хүрээлэн хэсгийн орц гарц зам)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120.0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120.0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Зураггүй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ЗЦ-ын гүүрэн гарцын  В рамп нь Соёл амралтын хүрээлэнгийн зогсоолыг 2 хуваасан. Хоорондоо холбогдохгүй. Баруун тал нь одоо байгаа орц гарцыг ашиглана. Харин В рампаар тусгаарлагдсан зогсоолд шинээр орц гарц барих шаардлагатай болсон.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1"/>
                  </a:ext>
                </a:extLst>
              </a:tr>
              <a:tr h="1501146">
                <a:tc>
                  <a:txBody>
                    <a:bodyPr/>
                    <a:lstStyle/>
                    <a:p>
                      <a:pPr algn="ctr" fontAlgn="ctr"/>
                      <a:r>
                        <a:rPr lang="mn-MN" sz="1100" b="0" i="0" u="none" strike="noStrike">
                          <a:solidFill>
                            <a:srgbClr val="002060"/>
                          </a:solidFill>
                          <a:latin typeface="Arial"/>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ХУД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15-р хороо, Замын цагдаагийн гүүрэн гарцны орчимд шинээр баригдах туслах орц гарц зам ("А" рамп орчимд Нарны замын урд талын орц гарц зам)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400.0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400.0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Зураггүй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ЗЦ-ын гүүрэн гарцын  А рамп нь Нарны замын урд талын ЭСК инженеринг ХХК болон бусад аж ахуйн нэгжүүдийн баригдсан барилгуудын  орц гарцыг хааж байгаа болно. Иймд тэдгээрийг тэдгээрийн орц гарцыг барилгын урдуур шинээр төлөвлөж барих шаардлагатай байна.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2"/>
                  </a:ext>
                </a:extLst>
              </a:tr>
              <a:tr h="883624">
                <a:tc>
                  <a:txBody>
                    <a:bodyPr/>
                    <a:lstStyle/>
                    <a:p>
                      <a:pPr algn="ctr" fontAlgn="ctr"/>
                      <a:r>
                        <a:rPr lang="mn-MN" sz="1100" b="0" i="0" u="none" strike="noStrike">
                          <a:solidFill>
                            <a:srgbClr val="002060"/>
                          </a:solidFill>
                          <a:latin typeface="Arial"/>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ЧД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16-р хороо, 139-р бага сургууль, 221-р цэцэрлэгийн цогцолборын урд талд автомашины зогсоол барих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138.0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138.0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Зураггүй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Сургууль, цэцэрлэгийн авто зам Хайлаастын авто замтай холбогдож гэр хорооллын хөдөлгөөий аюулгүй байдал хангагдан, хөдөлгөөний ачааллыг харилцан хуваалцана.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768933">
                <a:tc>
                  <a:txBody>
                    <a:bodyPr/>
                    <a:lstStyle/>
                    <a:p>
                      <a:pPr algn="ctr" fontAlgn="ctr"/>
                      <a:r>
                        <a:rPr lang="mn-MN" sz="1100" b="0" i="0" u="none" strike="noStrike">
                          <a:solidFill>
                            <a:srgbClr val="00206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НД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2-р хороо, Алтанговь рестораны урд уулзвараас Цагдаагийн хэлтэс хүртэлх 120м авто зам шинээр барих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120.0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120.0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Зураггүй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Дамдингийн гудамж руу холбогдоогүй үлдсэн орон сууцны хорооллын зам болно. Чулуун замаар холбох.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4"/>
                  </a:ext>
                </a:extLst>
              </a:tr>
              <a:tr h="476390">
                <a:tc>
                  <a:txBody>
                    <a:bodyPr/>
                    <a:lstStyle/>
                    <a:p>
                      <a:pPr algn="ctr" fontAlgn="ctr"/>
                      <a:r>
                        <a:rPr lang="mn-MN" sz="1100" b="0" i="0" u="none" strike="noStrike">
                          <a:solidFill>
                            <a:srgbClr val="00206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БХД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ru-RU" sz="1100" b="0" i="0" u="none" strike="noStrike" dirty="0">
                          <a:solidFill>
                            <a:srgbClr val="002060"/>
                          </a:solidFill>
                          <a:latin typeface="Arial"/>
                        </a:rPr>
                        <a:t>2-р байрны урд талын зам засвар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130.4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130.4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Зурагтай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БХД-ийн 2017 оны санал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5"/>
                  </a:ext>
                </a:extLst>
              </a:tr>
              <a:tr h="708884">
                <a:tc>
                  <a:txBody>
                    <a:bodyPr/>
                    <a:lstStyle/>
                    <a:p>
                      <a:pPr algn="ctr" fontAlgn="ctr"/>
                      <a:r>
                        <a:rPr lang="mn-MN" sz="1100" b="0" i="0" u="none" strike="noStrike">
                          <a:solidFill>
                            <a:srgbClr val="00206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БГД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2 дугаар хороо, Цагдаагийн 1-р хэлтсээс 26-р байрны зүүн тал, Төмөр замын урд талбай, Энхтайваны өргөн чөлөө хүртэл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167.6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167.6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Зурагтай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БГД-ийн 2017 оны санал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6"/>
                  </a:ext>
                </a:extLst>
              </a:tr>
              <a:tr h="242393">
                <a:tc gridSpan="3">
                  <a:txBody>
                    <a:bodyPr/>
                    <a:lstStyle/>
                    <a:p>
                      <a:pPr algn="ctr" fontAlgn="ctr"/>
                      <a:r>
                        <a:rPr lang="mn-MN" sz="1100" b="1" i="0" u="none" strike="noStrike">
                          <a:solidFill>
                            <a:srgbClr val="002060"/>
                          </a:solidFill>
                          <a:latin typeface="Arial"/>
                        </a:rPr>
                        <a:t>Нийт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mn-M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mn-M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dirty="0">
                          <a:solidFill>
                            <a:srgbClr val="002060"/>
                          </a:solidFill>
                          <a:latin typeface="Arial"/>
                        </a:rPr>
                        <a:t>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dirty="0">
                          <a:solidFill>
                            <a:srgbClr val="002060"/>
                          </a:solidFill>
                          <a:latin typeface="Arial"/>
                        </a:rPr>
                        <a:t> </a:t>
                      </a:r>
                      <a:r>
                        <a:rPr lang="mn-MN" sz="1100" b="1" i="0" u="none" strike="noStrike" dirty="0" smtClean="0">
                          <a:solidFill>
                            <a:srgbClr val="002060"/>
                          </a:solidFill>
                          <a:latin typeface="Arial"/>
                        </a:rPr>
                        <a:t>  </a:t>
                      </a:r>
                      <a:r>
                        <a:rPr lang="mn-MN" sz="1100" b="1" i="0" u="none" strike="noStrike" dirty="0">
                          <a:solidFill>
                            <a:srgbClr val="002060"/>
                          </a:solidFill>
                          <a:latin typeface="Arial"/>
                        </a:rPr>
                        <a:t>2,000.0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dirty="0" smtClean="0">
                          <a:solidFill>
                            <a:srgbClr val="002060"/>
                          </a:solidFill>
                          <a:latin typeface="Arial"/>
                        </a:rPr>
                        <a:t>   </a:t>
                      </a:r>
                      <a:r>
                        <a:rPr lang="mn-MN" sz="1100" b="1" i="0" u="none" strike="noStrike" dirty="0">
                          <a:solidFill>
                            <a:srgbClr val="002060"/>
                          </a:solidFill>
                          <a:latin typeface="Arial"/>
                        </a:rPr>
                        <a:t>2,000.0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gridSpan="2">
                  <a:txBody>
                    <a:bodyPr/>
                    <a:lstStyle/>
                    <a:p>
                      <a:pPr algn="ctr" fontAlgn="ctr"/>
                      <a:r>
                        <a:rPr lang="mn-MN" sz="1100" b="1"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mn-M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1"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07134"/>
            <a:ext cx="8326365" cy="127199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FFFFFF"/>
                  </a:solidFill>
                  <a:latin typeface="Arial" pitchFamily="34" charset="0"/>
                  <a:ea typeface="Nixie One"/>
                  <a:cs typeface="Arial" pitchFamily="34" charset="0"/>
                  <a:sym typeface="Nixie One"/>
                </a:rPr>
                <a:t>БЗД-ийн 6-р хороо, ЕБ-ын 21-р сургуулийн баруун талаар холбоос зам шинээр барих/0,1км/</a:t>
              </a: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580112" y="1628801"/>
            <a:ext cx="3563888" cy="172819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Төслийн ач холбогдол</a:t>
            </a:r>
            <a:endParaRPr lang="en" sz="1400" b="1" dirty="0" smtClean="0">
              <a:solidFill>
                <a:srgbClr val="002060"/>
              </a:solidFill>
              <a:latin typeface="Arial" pitchFamily="34" charset="0"/>
              <a:cs typeface="Arial" pitchFamily="34" charset="0"/>
            </a:endParaRPr>
          </a:p>
          <a:p>
            <a:pPr algn="just"/>
            <a:r>
              <a:rPr lang="mn-MN" sz="1400" dirty="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Сэлбэ гол дээгүүр баригдах түр гүүрийн замтай холбогдож хөдөлгөөний ачаалыг хуваарилж авах зориулалтын холбоос зам.</a:t>
            </a:r>
            <a:endParaRPr lang="en" sz="1400" dirty="0">
              <a:solidFill>
                <a:srgbClr val="124057"/>
              </a:solidFill>
              <a:latin typeface="Arial" pitchFamily="34" charset="0"/>
              <a:cs typeface="Arial" pitchFamily="34" charset="0"/>
            </a:endParaRPr>
          </a:p>
        </p:txBody>
      </p:sp>
      <p:sp>
        <p:nvSpPr>
          <p:cNvPr id="30" name="Shape 191"/>
          <p:cNvSpPr txBox="1">
            <a:spLocks/>
          </p:cNvSpPr>
          <p:nvPr/>
        </p:nvSpPr>
        <p:spPr>
          <a:xfrm>
            <a:off x="5580112" y="1484784"/>
            <a:ext cx="3563888" cy="53241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400" dirty="0" smtClean="0">
              <a:solidFill>
                <a:srgbClr val="00206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i="0" u="none" strike="noStrike" cap="none" dirty="0" smtClean="0">
                <a:solidFill>
                  <a:srgbClr val="FFFFFF"/>
                </a:solidFill>
                <a:latin typeface="Nixie One"/>
                <a:ea typeface="Nixie One"/>
                <a:cs typeface="Nixie One"/>
                <a:sym typeface="Nixie One"/>
              </a:rPr>
              <a:t>1</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580112" y="2924944"/>
            <a:ext cx="3563888" cy="169487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Төсөвт өртөг  </a:t>
            </a:r>
            <a:endParaRPr lang="en" sz="1400" b="1" dirty="0" smtClean="0">
              <a:solidFill>
                <a:srgbClr val="002060"/>
              </a:solidFill>
              <a:latin typeface="Arial" pitchFamily="34" charset="0"/>
              <a:cs typeface="Arial" pitchFamily="34" charset="0"/>
            </a:endParaRPr>
          </a:p>
          <a:p>
            <a:pPr algn="l">
              <a:spcBef>
                <a:spcPts val="0"/>
              </a:spcBef>
              <a:buFont typeface="Arial" pitchFamily="34" charset="0"/>
              <a:buChar char="•"/>
            </a:pPr>
            <a:r>
              <a:rPr lang="en" sz="1400" b="1"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Зураг төсөлгүй</a:t>
            </a:r>
          </a:p>
          <a:p>
            <a:pPr algn="l">
              <a:spcBef>
                <a:spcPts val="0"/>
              </a:spcBef>
              <a:buFont typeface="Arial" pitchFamily="34" charset="0"/>
              <a:buChar char="•"/>
            </a:pPr>
            <a:r>
              <a:rPr lang="mn-MN" sz="1400" dirty="0" smtClean="0">
                <a:solidFill>
                  <a:srgbClr val="002060"/>
                </a:solidFill>
                <a:latin typeface="Arial" pitchFamily="34" charset="0"/>
                <a:cs typeface="Arial" pitchFamily="34" charset="0"/>
              </a:rPr>
              <a:t> </a:t>
            </a:r>
            <a:r>
              <a:rPr lang="mn-MN" sz="1400" b="1" dirty="0" smtClean="0">
                <a:solidFill>
                  <a:srgbClr val="C00000"/>
                </a:solidFill>
                <a:latin typeface="Arial" pitchFamily="34" charset="0"/>
                <a:cs typeface="Arial" pitchFamily="34" charset="0"/>
              </a:rPr>
              <a:t>120,0 сая төгрөг</a:t>
            </a:r>
            <a:r>
              <a:rPr lang="en-US" sz="1400" b="1" dirty="0" smtClean="0">
                <a:solidFill>
                  <a:srgbClr val="C0000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/төлөвлөлтийн шатны төсөвт өртөг ажлын зураг төсөл боловсруулагдсны дараа өөрчлөгдөх магадлалтай/</a:t>
            </a: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580112" y="4725144"/>
            <a:ext cx="3563888" cy="1368151"/>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Хэрэгжүүлэх хугацаа</a:t>
            </a:r>
          </a:p>
          <a:p>
            <a:pPr algn="l">
              <a:spcBef>
                <a:spcPts val="0"/>
              </a:spcBef>
              <a:buFont typeface="Arial" pitchFamily="34" charset="0"/>
              <a:buChar char="•"/>
            </a:pPr>
            <a:r>
              <a:rPr lang="en" sz="1400" b="1" dirty="0" smtClean="0">
                <a:solidFill>
                  <a:srgbClr val="002060"/>
                </a:solidFill>
                <a:latin typeface="Arial" pitchFamily="34" charset="0"/>
                <a:cs typeface="Arial" pitchFamily="34" charset="0"/>
              </a:rPr>
              <a:t> </a:t>
            </a:r>
            <a:r>
              <a:rPr lang="mn-MN" sz="1400" b="1"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2018  онд техникийн зураг  боловсруулах</a:t>
            </a:r>
          </a:p>
          <a:p>
            <a:pPr algn="l">
              <a:spcBef>
                <a:spcPts val="0"/>
              </a:spcBef>
              <a:buFont typeface="Arial" pitchFamily="34" charset="0"/>
              <a:buChar char="•"/>
            </a:pPr>
            <a:r>
              <a:rPr lang="mn-MN" sz="1400" dirty="0" smtClean="0">
                <a:solidFill>
                  <a:srgbClr val="002060"/>
                </a:solidFill>
                <a:latin typeface="Arial" pitchFamily="34" charset="0"/>
                <a:cs typeface="Arial" pitchFamily="34" charset="0"/>
              </a:rPr>
              <a:t>  2018 онд зам барилгын ажил хийх </a:t>
            </a:r>
          </a:p>
        </p:txBody>
      </p:sp>
      <p:cxnSp>
        <p:nvCxnSpPr>
          <p:cNvPr id="42" name="Straight Connector 41"/>
          <p:cNvCxnSpPr/>
          <p:nvPr/>
        </p:nvCxnSpPr>
        <p:spPr>
          <a:xfrm>
            <a:off x="972170" y="6267228"/>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99447" y="6022100"/>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574759" y="6144346"/>
            <a:ext cx="576064" cy="0"/>
          </a:xfrm>
          <a:prstGeom prst="line">
            <a:avLst/>
          </a:prstGeom>
          <a:ln/>
        </p:spPr>
        <p:style>
          <a:lnRef idx="3">
            <a:schemeClr val="accent2"/>
          </a:lnRef>
          <a:fillRef idx="0">
            <a:schemeClr val="accent2"/>
          </a:fillRef>
          <a:effectRef idx="2">
            <a:schemeClr val="accent2"/>
          </a:effectRef>
          <a:fontRef idx="minor">
            <a:schemeClr val="tx1"/>
          </a:fontRef>
        </p:style>
      </p:cxnSp>
      <p:sp>
        <p:nvSpPr>
          <p:cNvPr id="46" name="TextBox 45"/>
          <p:cNvSpPr txBox="1"/>
          <p:nvPr/>
        </p:nvSpPr>
        <p:spPr>
          <a:xfrm>
            <a:off x="1222261" y="6036624"/>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зам</a:t>
            </a:r>
            <a:endParaRPr lang="en-US" sz="1000" dirty="0">
              <a:solidFill>
                <a:schemeClr val="bg1"/>
              </a:solidFill>
              <a:latin typeface="Arial" pitchFamily="34" charset="0"/>
              <a:cs typeface="Arial" pitchFamily="34" charset="0"/>
            </a:endParaRPr>
          </a:p>
        </p:txBody>
      </p:sp>
      <p:pic>
        <p:nvPicPr>
          <p:cNvPr id="23" name="Picture 22"/>
          <p:cNvPicPr/>
          <p:nvPr/>
        </p:nvPicPr>
        <p:blipFill>
          <a:blip r:embed="rId2" cstate="print"/>
          <a:srcRect l="15192" t="8351" b="7229"/>
          <a:stretch>
            <a:fillRect/>
          </a:stretch>
        </p:blipFill>
        <p:spPr bwMode="auto">
          <a:xfrm>
            <a:off x="90525" y="1628800"/>
            <a:ext cx="5489588" cy="4104456"/>
          </a:xfrm>
          <a:prstGeom prst="rect">
            <a:avLst/>
          </a:prstGeom>
          <a:noFill/>
          <a:ln w="9525">
            <a:noFill/>
            <a:miter lim="800000"/>
            <a:headEnd/>
            <a:tailEnd/>
          </a:ln>
        </p:spPr>
      </p:pic>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07134"/>
            <a:ext cx="8326365" cy="127199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FFFFFF"/>
                  </a:solidFill>
                  <a:latin typeface="Arial" pitchFamily="34" charset="0"/>
                  <a:ea typeface="Nixie One"/>
                  <a:cs typeface="Arial" pitchFamily="34" charset="0"/>
                  <a:sym typeface="Nixie One"/>
                </a:rPr>
                <a:t>10, 22-р хорооны дундуур М.Энхболдын зам дагуу Хасбаатарын гудамжны уулзвараас 22-р хорооны байр хүртэлх явган хүний зам </a:t>
              </a: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220072" y="1484784"/>
            <a:ext cx="3563888" cy="194421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Төслийн ач холбогдол</a:t>
            </a:r>
            <a:endParaRPr lang="en" sz="1400" b="1" dirty="0" smtClean="0">
              <a:solidFill>
                <a:srgbClr val="002060"/>
              </a:solidFill>
              <a:latin typeface="Arial" pitchFamily="34" charset="0"/>
              <a:cs typeface="Arial" pitchFamily="34" charset="0"/>
            </a:endParaRPr>
          </a:p>
          <a:p>
            <a:pPr algn="just"/>
            <a:r>
              <a:rPr lang="mn-MN" sz="1400" dirty="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Төслийн авто зам нь авто замын хашлага болон явган хүний замгүй.</a:t>
            </a:r>
          </a:p>
          <a:p>
            <a:pPr algn="just"/>
            <a:r>
              <a:rPr lang="mn-MN" sz="1400" dirty="0" smtClean="0">
                <a:solidFill>
                  <a:srgbClr val="002060"/>
                </a:solidFill>
                <a:latin typeface="Arial" pitchFamily="34" charset="0"/>
                <a:cs typeface="Arial" pitchFamily="34" charset="0"/>
              </a:rPr>
              <a:t>  Тус замын дагуу авто замын хашлага болон  2 талаар нь явган зам хийснээр иргэдийн ая тухтай зорчих нөхцөл бүрдэж, хөдөлгөөний аюулгүй байдал хангагдана.</a:t>
            </a:r>
          </a:p>
        </p:txBody>
      </p:sp>
      <p:sp>
        <p:nvSpPr>
          <p:cNvPr id="30" name="Shape 191"/>
          <p:cNvSpPr txBox="1">
            <a:spLocks/>
          </p:cNvSpPr>
          <p:nvPr/>
        </p:nvSpPr>
        <p:spPr>
          <a:xfrm>
            <a:off x="5580112" y="1484784"/>
            <a:ext cx="3563888" cy="53241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400" dirty="0" smtClean="0">
              <a:solidFill>
                <a:srgbClr val="00206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i="0" u="none" strike="noStrike" cap="none" dirty="0" smtClean="0">
                <a:solidFill>
                  <a:srgbClr val="FFFFFF"/>
                </a:solidFill>
                <a:latin typeface="Nixie One"/>
                <a:ea typeface="Nixie One"/>
                <a:cs typeface="Nixie One"/>
                <a:sym typeface="Nixie One"/>
              </a:rPr>
              <a:t>2</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292080" y="3429000"/>
            <a:ext cx="3563888" cy="169487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Төсөвт өртөг  </a:t>
            </a:r>
            <a:endParaRPr lang="en" sz="1400" b="1" dirty="0" smtClean="0">
              <a:solidFill>
                <a:srgbClr val="002060"/>
              </a:solidFill>
              <a:latin typeface="Arial" pitchFamily="34" charset="0"/>
              <a:cs typeface="Arial" pitchFamily="34" charset="0"/>
            </a:endParaRPr>
          </a:p>
          <a:p>
            <a:pPr algn="l">
              <a:spcBef>
                <a:spcPts val="0"/>
              </a:spcBef>
              <a:buFont typeface="Arial" pitchFamily="34" charset="0"/>
              <a:buChar char="•"/>
            </a:pPr>
            <a:r>
              <a:rPr lang="en" sz="1400" b="1"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Зураг төсөлгүй</a:t>
            </a:r>
          </a:p>
          <a:p>
            <a:pPr algn="l">
              <a:spcBef>
                <a:spcPts val="0"/>
              </a:spcBef>
              <a:buFont typeface="Arial" pitchFamily="34" charset="0"/>
              <a:buChar char="•"/>
            </a:pPr>
            <a:r>
              <a:rPr lang="mn-MN" sz="1400" dirty="0" smtClean="0">
                <a:solidFill>
                  <a:srgbClr val="002060"/>
                </a:solidFill>
                <a:latin typeface="Arial" pitchFamily="34" charset="0"/>
                <a:cs typeface="Arial" pitchFamily="34" charset="0"/>
              </a:rPr>
              <a:t> </a:t>
            </a:r>
            <a:r>
              <a:rPr lang="mn-MN" sz="1400" b="1" dirty="0" smtClean="0">
                <a:solidFill>
                  <a:srgbClr val="C00000"/>
                </a:solidFill>
                <a:latin typeface="Arial" pitchFamily="34" charset="0"/>
                <a:cs typeface="Arial" pitchFamily="34" charset="0"/>
              </a:rPr>
              <a:t>180,0 сая төгрөг</a:t>
            </a:r>
            <a:r>
              <a:rPr lang="en-US" sz="1400" b="1" dirty="0" smtClean="0">
                <a:solidFill>
                  <a:srgbClr val="C0000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/төлөвлөлтийн шатны төсөвт өртөг ажлын зураг төсөл боловсруулагдсны дараа өөрчлөгдөх магадлалтай/</a:t>
            </a: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364088" y="4941168"/>
            <a:ext cx="3563888" cy="1368151"/>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Хэрэгжүүлэх хугацаа</a:t>
            </a:r>
          </a:p>
          <a:p>
            <a:pPr algn="l">
              <a:spcBef>
                <a:spcPts val="0"/>
              </a:spcBef>
              <a:buFont typeface="Arial" pitchFamily="34" charset="0"/>
              <a:buChar char="•"/>
            </a:pPr>
            <a:r>
              <a:rPr lang="en" sz="1400" b="1" dirty="0" smtClean="0">
                <a:solidFill>
                  <a:srgbClr val="002060"/>
                </a:solidFill>
                <a:latin typeface="Arial" pitchFamily="34" charset="0"/>
                <a:cs typeface="Arial" pitchFamily="34" charset="0"/>
              </a:rPr>
              <a:t> </a:t>
            </a:r>
            <a:r>
              <a:rPr lang="mn-MN" sz="1400" b="1"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2018  онд техникийн зураг  боловсруулах</a:t>
            </a:r>
          </a:p>
          <a:p>
            <a:pPr algn="l">
              <a:spcBef>
                <a:spcPts val="0"/>
              </a:spcBef>
              <a:buFont typeface="Arial" pitchFamily="34" charset="0"/>
              <a:buChar char="•"/>
            </a:pPr>
            <a:r>
              <a:rPr lang="mn-MN" sz="1400" dirty="0" smtClean="0">
                <a:solidFill>
                  <a:srgbClr val="002060"/>
                </a:solidFill>
                <a:latin typeface="Arial" pitchFamily="34" charset="0"/>
                <a:cs typeface="Arial" pitchFamily="34" charset="0"/>
              </a:rPr>
              <a:t>  2018 онд зам барилгын ажил хийх </a:t>
            </a:r>
          </a:p>
        </p:txBody>
      </p:sp>
      <p:cxnSp>
        <p:nvCxnSpPr>
          <p:cNvPr id="42" name="Straight Connector 41"/>
          <p:cNvCxnSpPr/>
          <p:nvPr/>
        </p:nvCxnSpPr>
        <p:spPr>
          <a:xfrm>
            <a:off x="972170" y="6267228"/>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99447" y="6022100"/>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574759" y="6144346"/>
            <a:ext cx="576064" cy="0"/>
          </a:xfrm>
          <a:prstGeom prst="line">
            <a:avLst/>
          </a:prstGeom>
          <a:ln/>
        </p:spPr>
        <p:style>
          <a:lnRef idx="2">
            <a:schemeClr val="accent2"/>
          </a:lnRef>
          <a:fillRef idx="0">
            <a:schemeClr val="accent2"/>
          </a:fillRef>
          <a:effectRef idx="1">
            <a:schemeClr val="accent2"/>
          </a:effectRef>
          <a:fontRef idx="minor">
            <a:schemeClr val="tx1"/>
          </a:fontRef>
        </p:style>
      </p:cxnSp>
      <p:sp>
        <p:nvSpPr>
          <p:cNvPr id="46" name="TextBox 45"/>
          <p:cNvSpPr txBox="1"/>
          <p:nvPr/>
        </p:nvSpPr>
        <p:spPr>
          <a:xfrm>
            <a:off x="1222261" y="6036624"/>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зам</a:t>
            </a:r>
            <a:endParaRPr lang="en-US" sz="1000" dirty="0">
              <a:solidFill>
                <a:schemeClr val="bg1"/>
              </a:solidFill>
              <a:latin typeface="Arial" pitchFamily="34" charset="0"/>
              <a:cs typeface="Arial" pitchFamily="34" charset="0"/>
            </a:endParaRPr>
          </a:p>
        </p:txBody>
      </p:sp>
      <p:pic>
        <p:nvPicPr>
          <p:cNvPr id="90114" name="Picture 2" descr="\\nazkhg-pc\nazkhg share\Print's\2017\B. Enkhtuya\энхболдын зам.jpg"/>
          <p:cNvPicPr>
            <a:picLocks noChangeAspect="1" noChangeArrowheads="1"/>
          </p:cNvPicPr>
          <p:nvPr/>
        </p:nvPicPr>
        <p:blipFill>
          <a:blip r:embed="rId2" cstate="print"/>
          <a:srcRect l="29854" t="11209" r="31140" b="27926"/>
          <a:stretch>
            <a:fillRect/>
          </a:stretch>
        </p:blipFill>
        <p:spPr bwMode="auto">
          <a:xfrm>
            <a:off x="467544" y="1484784"/>
            <a:ext cx="4608512" cy="4324036"/>
          </a:xfrm>
          <a:prstGeom prst="rect">
            <a:avLst/>
          </a:prstGeom>
          <a:noFill/>
        </p:spPr>
      </p:pic>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p:nvPr/>
        </p:nvGrpSpPr>
        <p:grpSpPr>
          <a:xfrm>
            <a:off x="174725" y="107134"/>
            <a:ext cx="8326365" cy="127199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FFFFFF"/>
                  </a:solidFill>
                  <a:latin typeface="Arial" pitchFamily="34" charset="0"/>
                  <a:ea typeface="Nixie One"/>
                  <a:cs typeface="Arial" pitchFamily="34" charset="0"/>
                  <a:sym typeface="Nixie One"/>
                </a:rPr>
                <a:t>БГД, 17-р хороо, 7-р төв орчмын орон сууцны хороолол дотор шинээр барих 0.47 км авто зам</a:t>
              </a: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4860032" y="1389929"/>
            <a:ext cx="3973553" cy="3839271"/>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Төслийн ач холбогдол</a:t>
            </a:r>
          </a:p>
          <a:p>
            <a:pPr algn="just">
              <a:spcBef>
                <a:spcPts val="0"/>
              </a:spcBef>
            </a:pPr>
            <a:r>
              <a:rPr lang="en-US" sz="1200" dirty="0">
                <a:solidFill>
                  <a:srgbClr val="002060"/>
                </a:solidFill>
                <a:latin typeface="Arial" panose="020B0604020202020204" pitchFamily="34" charset="0"/>
                <a:cs typeface="Arial" panose="020B0604020202020204" pitchFamily="34" charset="0"/>
              </a:rPr>
              <a:t> </a:t>
            </a:r>
            <a:r>
              <a:rPr lang="en-US" sz="1200" dirty="0" smtClean="0">
                <a:solidFill>
                  <a:srgbClr val="002060"/>
                </a:solidFill>
                <a:latin typeface="Arial" panose="020B0604020202020204" pitchFamily="34" charset="0"/>
                <a:cs typeface="Arial" panose="020B0604020202020204" pitchFamily="34" charset="0"/>
              </a:rPr>
              <a:t>      </a:t>
            </a:r>
            <a:r>
              <a:rPr lang="mn-MN" sz="1200" dirty="0" smtClean="0">
                <a:solidFill>
                  <a:srgbClr val="002060"/>
                </a:solidFill>
                <a:latin typeface="Arial" panose="020B0604020202020204" pitchFamily="34" charset="0"/>
                <a:cs typeface="Arial" panose="020B0604020202020204" pitchFamily="34" charset="0"/>
              </a:rPr>
              <a:t>Уг </a:t>
            </a:r>
            <a:r>
              <a:rPr lang="mn-MN" sz="1200" dirty="0">
                <a:solidFill>
                  <a:srgbClr val="002060"/>
                </a:solidFill>
                <a:latin typeface="Arial" panose="020B0604020202020204" pitchFamily="34" charset="0"/>
                <a:cs typeface="Arial" panose="020B0604020202020204" pitchFamily="34" charset="0"/>
              </a:rPr>
              <a:t>авто замын төлөвлөлт </a:t>
            </a:r>
            <a:r>
              <a:rPr lang="mn-MN" sz="1200" dirty="0" smtClean="0">
                <a:solidFill>
                  <a:srgbClr val="002060"/>
                </a:solidFill>
                <a:latin typeface="Arial" panose="020B0604020202020204" pitchFamily="34" charset="0"/>
                <a:cs typeface="Arial" panose="020B0604020202020204" pitchFamily="34" charset="0"/>
              </a:rPr>
              <a:t>Баянгол дүүргийн 17-р хороо, 7-р төв орчмын хэсэгчилсэн </a:t>
            </a:r>
            <a:r>
              <a:rPr lang="mn-MN" sz="1200" dirty="0">
                <a:solidFill>
                  <a:srgbClr val="002060"/>
                </a:solidFill>
                <a:latin typeface="Arial" panose="020B0604020202020204" pitchFamily="34" charset="0"/>
                <a:cs typeface="Arial" panose="020B0604020202020204" pitchFamily="34" charset="0"/>
              </a:rPr>
              <a:t>ерөнхий төлөвлөгөөнд тусгагдсан гол гудамж </a:t>
            </a:r>
            <a:r>
              <a:rPr lang="mn-MN" sz="1200" dirty="0" smtClean="0">
                <a:solidFill>
                  <a:srgbClr val="002060"/>
                </a:solidFill>
                <a:latin typeface="Arial" panose="020B0604020202020204" pitchFamily="34" charset="0"/>
                <a:cs typeface="Arial" panose="020B0604020202020204" pitchFamily="34" charset="0"/>
              </a:rPr>
              <a:t>замд </a:t>
            </a:r>
            <a:r>
              <a:rPr lang="mn-MN" sz="1200" dirty="0">
                <a:solidFill>
                  <a:srgbClr val="002060"/>
                </a:solidFill>
                <a:latin typeface="Arial" panose="020B0604020202020204" pitchFamily="34" charset="0"/>
                <a:cs typeface="Arial" panose="020B0604020202020204" pitchFamily="34" charset="0"/>
              </a:rPr>
              <a:t>холбосон туслах гудамж </a:t>
            </a:r>
            <a:r>
              <a:rPr lang="mn-MN" sz="1200" dirty="0" smtClean="0">
                <a:solidFill>
                  <a:srgbClr val="002060"/>
                </a:solidFill>
                <a:latin typeface="Arial" panose="020B0604020202020204" pitchFamily="34" charset="0"/>
                <a:cs typeface="Arial" panose="020B0604020202020204" pitchFamily="34" charset="0"/>
              </a:rPr>
              <a:t>зам болно. </a:t>
            </a:r>
            <a:endParaRPr lang="en-US" sz="1200" dirty="0" smtClean="0">
              <a:solidFill>
                <a:srgbClr val="002060"/>
              </a:solidFill>
              <a:latin typeface="Arial" panose="020B0604020202020204" pitchFamily="34" charset="0"/>
              <a:cs typeface="Arial" panose="020B0604020202020204" pitchFamily="34" charset="0"/>
            </a:endParaRPr>
          </a:p>
          <a:p>
            <a:pPr algn="just">
              <a:spcBef>
                <a:spcPts val="0"/>
              </a:spcBef>
            </a:pPr>
            <a:r>
              <a:rPr lang="en-US" sz="1200" dirty="0" smtClean="0">
                <a:solidFill>
                  <a:srgbClr val="002060"/>
                </a:solidFill>
                <a:latin typeface="Arial" panose="020B0604020202020204" pitchFamily="34" charset="0"/>
                <a:cs typeface="Arial" panose="020B0604020202020204" pitchFamily="34" charset="0"/>
              </a:rPr>
              <a:t>       </a:t>
            </a:r>
            <a:r>
              <a:rPr lang="mn-MN" sz="1200" dirty="0" smtClean="0">
                <a:solidFill>
                  <a:srgbClr val="002060"/>
                </a:solidFill>
                <a:latin typeface="Arial" panose="020B0604020202020204" pitchFamily="34" charset="0"/>
                <a:cs typeface="Arial" panose="020B0604020202020204" pitchFamily="34" charset="0"/>
              </a:rPr>
              <a:t>Төслийг хэрэгжүүлснээр хорооллын </a:t>
            </a:r>
            <a:r>
              <a:rPr lang="mn-MN" sz="1200" dirty="0">
                <a:solidFill>
                  <a:srgbClr val="002060"/>
                </a:solidFill>
                <a:latin typeface="Arial" panose="020B0604020202020204" pitchFamily="34" charset="0"/>
                <a:cs typeface="Arial" panose="020B0604020202020204" pitchFamily="34" charset="0"/>
              </a:rPr>
              <a:t>доторх авто замын хөдөлгөөнийг зохистой хуваарилах, иргэдийн ая тухтай орчинд амьдрах нөхцлийг бүрдүүлэх, </a:t>
            </a:r>
            <a:r>
              <a:rPr lang="mn-MN" sz="1200" dirty="0" smtClean="0">
                <a:solidFill>
                  <a:srgbClr val="002060"/>
                </a:solidFill>
                <a:latin typeface="Arial" panose="020B0604020202020204" pitchFamily="34" charset="0"/>
                <a:cs typeface="Arial" panose="020B0604020202020204" pitchFamily="34" charset="0"/>
              </a:rPr>
              <a:t>хэсэгчилсэн ерөнхий төлөвлөлтийн </a:t>
            </a:r>
            <a:r>
              <a:rPr lang="mn-MN" sz="1200" dirty="0">
                <a:solidFill>
                  <a:srgbClr val="002060"/>
                </a:solidFill>
                <a:latin typeface="Arial" panose="020B0604020202020204" pitchFamily="34" charset="0"/>
                <a:cs typeface="Arial" panose="020B0604020202020204" pitchFamily="34" charset="0"/>
              </a:rPr>
              <a:t>хүрээнд хэрэгжиж буй бүтээн байгуулалтын ажлуудыг хурдасгах зэрэг олон талын эерэг нөлөөлөл бий болно. </a:t>
            </a:r>
            <a:endParaRPr lang="mn-MN" sz="1200" dirty="0" smtClean="0">
              <a:solidFill>
                <a:srgbClr val="002060"/>
              </a:solidFill>
              <a:latin typeface="Arial" panose="020B0604020202020204" pitchFamily="34" charset="0"/>
              <a:cs typeface="Arial" panose="020B0604020202020204" pitchFamily="34" charset="0"/>
            </a:endParaRPr>
          </a:p>
          <a:p>
            <a:pPr>
              <a:spcBef>
                <a:spcPts val="0"/>
              </a:spcBef>
            </a:pPr>
            <a:r>
              <a:rPr lang="mn-MN" sz="1200" b="1" dirty="0" smtClean="0">
                <a:solidFill>
                  <a:srgbClr val="002060"/>
                </a:solidFill>
                <a:latin typeface="Arial" panose="020B0604020202020204" pitchFamily="34" charset="0"/>
                <a:cs typeface="Arial" panose="020B0604020202020204" pitchFamily="34" charset="0"/>
              </a:rPr>
              <a:t>Төслийн хүрээнд хийгдэх ажил</a:t>
            </a:r>
          </a:p>
          <a:p>
            <a:pPr algn="just">
              <a:spcBef>
                <a:spcPts val="0"/>
              </a:spcBef>
            </a:pPr>
            <a:r>
              <a:rPr lang="mn-MN" sz="1200" dirty="0" smtClean="0">
                <a:solidFill>
                  <a:srgbClr val="002060"/>
                </a:solidFill>
                <a:latin typeface="Arial" panose="020B0604020202020204" pitchFamily="34" charset="0"/>
                <a:cs typeface="Arial" panose="020B0604020202020204" pitchFamily="34" charset="0"/>
              </a:rPr>
              <a:t>БГД-ийн 7-р төвийг тойрсон шороон зам их эвдрэлтэй бөгөөд иргэдийн гомдол байнга ирдэг. Дүүргийн захиалгаар ажлын зураг боловсруулагдан магадлалаар орсон. Тус зам нь цахилгаан, гэрэлтүүлэг, холбоо, цэвэр, бохир ус, борооны </a:t>
            </a:r>
            <a:r>
              <a:rPr lang="mn-MN" sz="1200" dirty="0">
                <a:solidFill>
                  <a:srgbClr val="002060"/>
                </a:solidFill>
                <a:latin typeface="Arial" panose="020B0604020202020204" pitchFamily="34" charset="0"/>
                <a:cs typeface="Arial" panose="020B0604020202020204" pitchFamily="34" charset="0"/>
              </a:rPr>
              <a:t>ус зайлуулах шугам сүлжээний </a:t>
            </a:r>
            <a:r>
              <a:rPr lang="mn-MN" sz="1200" dirty="0" smtClean="0">
                <a:solidFill>
                  <a:srgbClr val="002060"/>
                </a:solidFill>
                <a:latin typeface="Arial" panose="020B0604020202020204" pitchFamily="34" charset="0"/>
                <a:cs typeface="Arial" panose="020B0604020202020204" pitchFamily="34" charset="0"/>
              </a:rPr>
              <a:t>зураг төсөлтэй.  </a:t>
            </a:r>
            <a:endParaRPr lang="en" sz="1200" b="1" dirty="0" smtClean="0">
              <a:solidFill>
                <a:srgbClr val="00206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i="0" u="none" strike="noStrike" cap="none" dirty="0" smtClean="0">
                <a:solidFill>
                  <a:srgbClr val="FFFFFF"/>
                </a:solidFill>
                <a:latin typeface="Nixie One"/>
                <a:ea typeface="Nixie One"/>
                <a:cs typeface="Nixie One"/>
                <a:sym typeface="Nixie One"/>
              </a:rPr>
              <a:t>3</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4860032" y="5085184"/>
            <a:ext cx="3325481"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Төсөвт өртөг </a:t>
            </a:r>
          </a:p>
          <a:p>
            <a:pPr algn="l">
              <a:spcBef>
                <a:spcPts val="0"/>
              </a:spcBef>
              <a:buFont typeface="Arial" pitchFamily="34" charset="0"/>
              <a:buChar char="•"/>
            </a:pPr>
            <a:r>
              <a:rPr lang="en" sz="1200" b="1" dirty="0" smtClean="0">
                <a:solidFill>
                  <a:srgbClr val="002060"/>
                </a:solidFill>
                <a:latin typeface="Arial" pitchFamily="34" charset="0"/>
                <a:cs typeface="Arial" pitchFamily="34" charset="0"/>
              </a:rPr>
              <a:t> </a:t>
            </a:r>
            <a:r>
              <a:rPr lang="mn-MN" sz="1200" b="1" dirty="0" smtClean="0">
                <a:solidFill>
                  <a:srgbClr val="002060"/>
                </a:solidFill>
                <a:latin typeface="Arial" pitchFamily="34" charset="0"/>
                <a:cs typeface="Arial" pitchFamily="34" charset="0"/>
              </a:rPr>
              <a:t> </a:t>
            </a:r>
            <a:r>
              <a:rPr lang="mn-MN" sz="1200" dirty="0" smtClean="0">
                <a:solidFill>
                  <a:srgbClr val="002060"/>
                </a:solidFill>
                <a:latin typeface="Arial" pitchFamily="34" charset="0"/>
                <a:cs typeface="Arial" pitchFamily="34" charset="0"/>
              </a:rPr>
              <a:t>Зураг төсөлтэй </a:t>
            </a:r>
          </a:p>
          <a:p>
            <a:pPr algn="l">
              <a:spcBef>
                <a:spcPts val="0"/>
              </a:spcBef>
              <a:buFont typeface="Arial" pitchFamily="34" charset="0"/>
              <a:buChar char="•"/>
            </a:pPr>
            <a:r>
              <a:rPr lang="mn-MN" sz="1200" dirty="0">
                <a:solidFill>
                  <a:srgbClr val="C00000"/>
                </a:solidFill>
                <a:latin typeface="Arial" pitchFamily="34" charset="0"/>
                <a:cs typeface="Arial" pitchFamily="34" charset="0"/>
              </a:rPr>
              <a:t> </a:t>
            </a:r>
            <a:r>
              <a:rPr lang="mn-MN" sz="1200" dirty="0" smtClean="0">
                <a:solidFill>
                  <a:srgbClr val="C00000"/>
                </a:solidFill>
                <a:latin typeface="Arial" pitchFamily="34" charset="0"/>
                <a:cs typeface="Arial" pitchFamily="34" charset="0"/>
              </a:rPr>
              <a:t> </a:t>
            </a:r>
            <a:r>
              <a:rPr lang="mn-MN" sz="1200" b="1" dirty="0" smtClean="0">
                <a:solidFill>
                  <a:srgbClr val="C00000"/>
                </a:solidFill>
                <a:latin typeface="Arial" pitchFamily="34" charset="0"/>
                <a:cs typeface="Arial" pitchFamily="34" charset="0"/>
              </a:rPr>
              <a:t>480,0 </a:t>
            </a:r>
            <a:r>
              <a:rPr lang="mn-MN" sz="1200" b="1" dirty="0" smtClean="0">
                <a:solidFill>
                  <a:srgbClr val="C00000"/>
                </a:solidFill>
                <a:latin typeface="Arial" charset="0"/>
                <a:ea typeface="-소망B" pitchFamily="18" charset="-127"/>
                <a:cs typeface="Arial" charset="0"/>
              </a:rPr>
              <a:t>сая төгрөг</a:t>
            </a:r>
            <a:endParaRPr lang="mn-MN" altLang="ko-KR" sz="1200" b="1" dirty="0">
              <a:solidFill>
                <a:srgbClr val="C00000"/>
              </a:solidFill>
              <a:latin typeface="Arial" pitchFamily="34" charset="0"/>
              <a:ea typeface="-소망B" pitchFamily="18" charset="-127"/>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4860032" y="5805264"/>
            <a:ext cx="3440467"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Хэрэгжүүлэх хугацаа</a:t>
            </a:r>
          </a:p>
          <a:p>
            <a:pPr algn="l">
              <a:spcBef>
                <a:spcPts val="0"/>
              </a:spcBef>
              <a:buFont typeface="Arial" pitchFamily="34" charset="0"/>
              <a:buChar char="•"/>
            </a:pPr>
            <a:r>
              <a:rPr lang="mn-MN" sz="1200" dirty="0" smtClean="0">
                <a:solidFill>
                  <a:srgbClr val="002060"/>
                </a:solidFill>
                <a:latin typeface="Arial" pitchFamily="34" charset="0"/>
                <a:cs typeface="Arial" pitchFamily="34" charset="0"/>
              </a:rPr>
              <a:t>  2018 онд зөвхөн зам барилгын ажил хийх </a:t>
            </a:r>
          </a:p>
        </p:txBody>
      </p:sp>
      <p:sp>
        <p:nvSpPr>
          <p:cNvPr id="48" name="Rectangle 47"/>
          <p:cNvSpPr/>
          <p:nvPr/>
        </p:nvSpPr>
        <p:spPr>
          <a:xfrm>
            <a:off x="481339" y="5671482"/>
            <a:ext cx="2566080"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9" name="Straight Connector 48"/>
          <p:cNvCxnSpPr/>
          <p:nvPr/>
        </p:nvCxnSpPr>
        <p:spPr>
          <a:xfrm>
            <a:off x="599717" y="5793728"/>
            <a:ext cx="57606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50" name="TextBox 49"/>
          <p:cNvSpPr txBox="1"/>
          <p:nvPr/>
        </p:nvSpPr>
        <p:spPr>
          <a:xfrm>
            <a:off x="1203019" y="5686006"/>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зам</a:t>
            </a:r>
            <a:endParaRPr lang="en-US" sz="1000" dirty="0">
              <a:solidFill>
                <a:schemeClr val="bg1"/>
              </a:solidFill>
              <a:latin typeface="Arial" pitchFamily="34" charset="0"/>
              <a:cs typeface="Arial"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299" t="11961" r="29089" b="18064"/>
          <a:stretch/>
        </p:blipFill>
        <p:spPr>
          <a:xfrm>
            <a:off x="214533" y="1628800"/>
            <a:ext cx="4536504" cy="3847211"/>
          </a:xfrm>
          <a:prstGeom prst="rect">
            <a:avLst/>
          </a:prstGeom>
        </p:spPr>
      </p:pic>
    </p:spTree>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9512" y="0"/>
            <a:ext cx="8573739" cy="1144092"/>
            <a:chOff x="174725" y="109864"/>
            <a:chExt cx="8491387" cy="1252799"/>
          </a:xfrm>
        </p:grpSpPr>
        <p:sp>
          <p:nvSpPr>
            <p:cNvPr id="19" name="Shape 248"/>
            <p:cNvSpPr/>
            <p:nvPr/>
          </p:nvSpPr>
          <p:spPr>
            <a:xfrm>
              <a:off x="1886317" y="354083"/>
              <a:ext cx="6779795" cy="999598"/>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6" y="117535"/>
              <a:ext cx="829382" cy="1223943"/>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891058" y="432933"/>
              <a:ext cx="6552352" cy="829694"/>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FFFFFF"/>
                  </a:solidFill>
                  <a:latin typeface="Arial" pitchFamily="34" charset="0"/>
                  <a:ea typeface="Nixie One"/>
                  <a:cs typeface="Arial" pitchFamily="34" charset="0"/>
                  <a:sym typeface="Nixie One"/>
                </a:rPr>
                <a:t>СБД, 1-р хороо, Замын цагдаагийн албаны өмнө зогсоолын орц гарц зам /0,7км/ </a:t>
              </a: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724128" y="1484784"/>
            <a:ext cx="3168352" cy="216024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spcBef>
                <a:spcPts val="0"/>
              </a:spcBef>
            </a:pPr>
            <a:r>
              <a:rPr lang="mn-MN" sz="1400" b="1" dirty="0" smtClean="0">
                <a:solidFill>
                  <a:srgbClr val="002060"/>
                </a:solidFill>
                <a:latin typeface="Arial" pitchFamily="34" charset="0"/>
                <a:cs typeface="Arial" pitchFamily="34" charset="0"/>
              </a:rPr>
              <a:t>Төслийн ач холбогдол,</a:t>
            </a:r>
          </a:p>
          <a:p>
            <a:pPr>
              <a:lnSpc>
                <a:spcPct val="150000"/>
              </a:lnSpc>
              <a:spcBef>
                <a:spcPts val="0"/>
              </a:spcBef>
            </a:pPr>
            <a:r>
              <a:rPr lang="mn-MN" sz="1400" b="1" dirty="0" smtClean="0">
                <a:solidFill>
                  <a:srgbClr val="002060"/>
                </a:solidFill>
                <a:latin typeface="Arial" pitchFamily="34" charset="0"/>
                <a:cs typeface="Arial" pitchFamily="34" charset="0"/>
              </a:rPr>
              <a:t> тайлбар</a:t>
            </a:r>
          </a:p>
          <a:p>
            <a:pPr algn="l">
              <a:lnSpc>
                <a:spcPct val="150000"/>
              </a:lnSpc>
              <a:spcBef>
                <a:spcPts val="0"/>
              </a:spcBef>
            </a:pPr>
            <a:r>
              <a:rPr lang="ru-RU" sz="1400" dirty="0" smtClean="0">
                <a:solidFill>
                  <a:srgbClr val="002060"/>
                </a:solidFill>
                <a:latin typeface="Arial" pitchFamily="34" charset="0"/>
                <a:cs typeface="Arial" pitchFamily="34" charset="0"/>
              </a:rPr>
              <a:t>НЗД-ийн 2017 оны 10-р сарын 25-ны А/746 захирамжид тусгагдсан хөрөнгө нь шийдэгдээгүй үлдсэн зам.</a:t>
            </a:r>
            <a:r>
              <a:rPr lang="mn-MN" sz="1400" dirty="0" smtClean="0">
                <a:solidFill>
                  <a:srgbClr val="002060"/>
                </a:solidFill>
                <a:latin typeface="Arial" pitchFamily="34" charset="0"/>
                <a:cs typeface="Arial" pitchFamily="34" charset="0"/>
              </a:rPr>
              <a:t> Хөрөнгө шийдвэрлэх</a:t>
            </a:r>
            <a:endParaRPr lang="en" sz="1400" dirty="0">
              <a:solidFill>
                <a:srgbClr val="124057"/>
              </a:solidFill>
              <a:latin typeface="Arial" pitchFamily="34" charset="0"/>
              <a:cs typeface="Arial" pitchFamily="34" charset="0"/>
            </a:endParaRPr>
          </a:p>
        </p:txBody>
      </p:sp>
      <p:sp>
        <p:nvSpPr>
          <p:cNvPr id="30" name="Shape 191"/>
          <p:cNvSpPr txBox="1">
            <a:spLocks/>
          </p:cNvSpPr>
          <p:nvPr/>
        </p:nvSpPr>
        <p:spPr>
          <a:xfrm>
            <a:off x="5508104" y="1556792"/>
            <a:ext cx="3635896" cy="2016224"/>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400" b="1" dirty="0" smtClean="0">
              <a:solidFill>
                <a:srgbClr val="002060"/>
              </a:solidFill>
              <a:latin typeface="Arial" pitchFamily="34" charset="0"/>
              <a:cs typeface="Arial" pitchFamily="34" charset="0"/>
            </a:endParaRPr>
          </a:p>
        </p:txBody>
      </p:sp>
      <p:sp>
        <p:nvSpPr>
          <p:cNvPr id="60" name="Shape 261"/>
          <p:cNvSpPr txBox="1"/>
          <p:nvPr/>
        </p:nvSpPr>
        <p:spPr>
          <a:xfrm>
            <a:off x="1214414" y="332656"/>
            <a:ext cx="596699" cy="648072"/>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dirty="0" smtClean="0">
                <a:solidFill>
                  <a:srgbClr val="FFFFFF"/>
                </a:solidFill>
                <a:latin typeface="Nixie One"/>
                <a:ea typeface="Nixie One"/>
                <a:cs typeface="Nixie One"/>
                <a:sym typeface="Nixie One"/>
              </a:rPr>
              <a:t>4</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763688" y="404664"/>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580112" y="3645024"/>
            <a:ext cx="3563888" cy="1152128"/>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spcBef>
                <a:spcPts val="0"/>
              </a:spcBef>
            </a:pPr>
            <a:r>
              <a:rPr lang="mn-MN" sz="1400" b="1" dirty="0" smtClean="0">
                <a:solidFill>
                  <a:srgbClr val="002060"/>
                </a:solidFill>
                <a:latin typeface="Arial" pitchFamily="34" charset="0"/>
                <a:cs typeface="Arial" pitchFamily="34" charset="0"/>
              </a:rPr>
              <a:t>Төсөвт өртөг  </a:t>
            </a:r>
            <a:endParaRPr lang="en" sz="1400" b="1" dirty="0" smtClean="0">
              <a:solidFill>
                <a:srgbClr val="002060"/>
              </a:solidFill>
              <a:latin typeface="Arial" pitchFamily="34" charset="0"/>
              <a:cs typeface="Arial" pitchFamily="34" charset="0"/>
            </a:endParaRPr>
          </a:p>
          <a:p>
            <a:pPr algn="l">
              <a:lnSpc>
                <a:spcPct val="150000"/>
              </a:lnSpc>
              <a:spcBef>
                <a:spcPts val="0"/>
              </a:spcBef>
              <a:buFont typeface="Arial" pitchFamily="34" charset="0"/>
              <a:buChar char="•"/>
            </a:pPr>
            <a:r>
              <a:rPr lang="mn-MN" sz="1400" b="1" dirty="0" smtClean="0">
                <a:solidFill>
                  <a:srgbClr val="002060"/>
                </a:solidFill>
                <a:latin typeface="Arial" pitchFamily="34" charset="0"/>
                <a:cs typeface="Arial" pitchFamily="34" charset="0"/>
              </a:rPr>
              <a:t>  24,0 сая төгрөг </a:t>
            </a:r>
          </a:p>
          <a:p>
            <a:pPr algn="l">
              <a:lnSpc>
                <a:spcPct val="150000"/>
              </a:lnSpc>
              <a:spcBef>
                <a:spcPts val="0"/>
              </a:spcBef>
              <a:buFont typeface="Arial" pitchFamily="34" charset="0"/>
              <a:buChar char="•"/>
            </a:pPr>
            <a:r>
              <a:rPr lang="mn-MN" sz="1400" dirty="0" smtClean="0">
                <a:solidFill>
                  <a:srgbClr val="002060"/>
                </a:solidFill>
                <a:latin typeface="Arial" pitchFamily="34" charset="0"/>
                <a:cs typeface="Arial" pitchFamily="34" charset="0"/>
              </a:rPr>
              <a:t>  2017 онд </a:t>
            </a:r>
            <a:r>
              <a:rPr lang="en-US" sz="1400"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баригдсан ажил </a:t>
            </a:r>
          </a:p>
          <a:p>
            <a:pPr algn="l">
              <a:lnSpc>
                <a:spcPct val="150000"/>
              </a:lnSpc>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220072" y="4581128"/>
            <a:ext cx="3923928" cy="1008111"/>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endParaRPr lang="mn-MN" sz="1400" dirty="0" smtClean="0">
              <a:solidFill>
                <a:srgbClr val="002060"/>
              </a:solidFill>
              <a:latin typeface="Arial" pitchFamily="34" charset="0"/>
              <a:cs typeface="Arial" pitchFamily="34" charset="0"/>
            </a:endParaRPr>
          </a:p>
        </p:txBody>
      </p:sp>
      <p:cxnSp>
        <p:nvCxnSpPr>
          <p:cNvPr id="42" name="Straight Connector 41"/>
          <p:cNvCxnSpPr/>
          <p:nvPr/>
        </p:nvCxnSpPr>
        <p:spPr>
          <a:xfrm>
            <a:off x="972170" y="6267228"/>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99447" y="6022100"/>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574759" y="6144346"/>
            <a:ext cx="576064" cy="0"/>
          </a:xfrm>
          <a:prstGeom prst="line">
            <a:avLst/>
          </a:prstGeom>
          <a:ln w="38100">
            <a:solidFill>
              <a:srgbClr val="FFFF00"/>
            </a:solidFill>
            <a:prstDash val="solid"/>
          </a:ln>
        </p:spPr>
        <p:style>
          <a:lnRef idx="1">
            <a:schemeClr val="accent2"/>
          </a:lnRef>
          <a:fillRef idx="0">
            <a:schemeClr val="accent2"/>
          </a:fillRef>
          <a:effectRef idx="0">
            <a:schemeClr val="accent2"/>
          </a:effectRef>
          <a:fontRef idx="minor">
            <a:schemeClr val="tx1"/>
          </a:fontRef>
        </p:style>
      </p:cxnSp>
      <p:sp>
        <p:nvSpPr>
          <p:cNvPr id="46" name="TextBox 45"/>
          <p:cNvSpPr txBox="1"/>
          <p:nvPr/>
        </p:nvSpPr>
        <p:spPr>
          <a:xfrm>
            <a:off x="1222261" y="6036624"/>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баригдсан зам</a:t>
            </a:r>
            <a:endParaRPr lang="en-US" sz="1000" dirty="0">
              <a:solidFill>
                <a:schemeClr val="bg1"/>
              </a:solidFill>
              <a:latin typeface="Arial" pitchFamily="34" charset="0"/>
              <a:cs typeface="Arial" pitchFamily="34" charset="0"/>
            </a:endParaRPr>
          </a:p>
        </p:txBody>
      </p:sp>
      <p:pic>
        <p:nvPicPr>
          <p:cNvPr id="40962" name="Picture 2"/>
          <p:cNvPicPr>
            <a:picLocks noChangeAspect="1" noChangeArrowheads="1"/>
          </p:cNvPicPr>
          <p:nvPr/>
        </p:nvPicPr>
        <p:blipFill>
          <a:blip r:embed="rId2" cstate="print"/>
          <a:srcRect/>
          <a:stretch>
            <a:fillRect/>
          </a:stretch>
        </p:blipFill>
        <p:spPr bwMode="auto">
          <a:xfrm>
            <a:off x="395536" y="1484784"/>
            <a:ext cx="5040560" cy="4464496"/>
          </a:xfrm>
          <a:prstGeom prst="rect">
            <a:avLst/>
          </a:prstGeom>
          <a:noFill/>
          <a:ln w="9525">
            <a:noFill/>
            <a:miter lim="800000"/>
            <a:headEnd/>
            <a:tailEnd/>
          </a:ln>
        </p:spPr>
      </p:pic>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
          <p:cNvGrpSpPr/>
          <p:nvPr/>
        </p:nvGrpSpPr>
        <p:grpSpPr>
          <a:xfrm>
            <a:off x="202512" y="89634"/>
            <a:ext cx="8689968" cy="115038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a:solidFill>
                    <a:srgbClr val="FFFFFF"/>
                  </a:solidFill>
                  <a:latin typeface="Arial" pitchFamily="34" charset="0"/>
                  <a:ea typeface="Nixie One"/>
                  <a:cs typeface="Arial" pitchFamily="34" charset="0"/>
                  <a:sym typeface="Nixie One"/>
                </a:rPr>
                <a:t>Замын цагдаагийн гүүрэн гарцны орчимд шинээр баригдах туслах орц гарц зам ("С" рамп орчимд "Таван богд" ХХК-н зүүн талын шинээр баригдах чулуун зам )</a:t>
              </a: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08519" y="141803"/>
            <a:ext cx="700406"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148064" y="1609249"/>
            <a:ext cx="3824878" cy="232380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spcBef>
                <a:spcPts val="0"/>
              </a:spcBef>
            </a:pPr>
            <a:r>
              <a:rPr lang="mn-MN" sz="1200" b="1" dirty="0" smtClean="0">
                <a:solidFill>
                  <a:srgbClr val="002060"/>
                </a:solidFill>
                <a:latin typeface="Arial" pitchFamily="34" charset="0"/>
                <a:cs typeface="Arial" pitchFamily="34" charset="0"/>
              </a:rPr>
              <a:t>Тайлбар</a:t>
            </a:r>
            <a:endParaRPr lang="en" sz="1200" b="1" dirty="0" smtClean="0">
              <a:solidFill>
                <a:srgbClr val="002060"/>
              </a:solidFill>
              <a:latin typeface="Arial" pitchFamily="34" charset="0"/>
              <a:cs typeface="Arial" pitchFamily="34" charset="0"/>
            </a:endParaRPr>
          </a:p>
          <a:p>
            <a:pPr algn="just">
              <a:lnSpc>
                <a:spcPct val="150000"/>
              </a:lnSpc>
            </a:pPr>
            <a:r>
              <a:rPr lang="mn-MN" sz="1200" dirty="0">
                <a:solidFill>
                  <a:srgbClr val="002060"/>
                </a:solidFill>
                <a:latin typeface="Arial" pitchFamily="34" charset="0"/>
                <a:cs typeface="Arial" pitchFamily="34" charset="0"/>
              </a:rPr>
              <a:t>ЗЦ-ын гүүрэн гарцын  </a:t>
            </a:r>
            <a:r>
              <a:rPr lang="mn-MN" sz="1200" dirty="0" smtClean="0">
                <a:solidFill>
                  <a:srgbClr val="002060"/>
                </a:solidFill>
                <a:latin typeface="Arial" pitchFamily="34" charset="0"/>
                <a:cs typeface="Arial" pitchFamily="34" charset="0"/>
              </a:rPr>
              <a:t>“С” </a:t>
            </a:r>
            <a:r>
              <a:rPr lang="mn-MN" sz="1200" dirty="0">
                <a:solidFill>
                  <a:srgbClr val="002060"/>
                </a:solidFill>
                <a:latin typeface="Arial" pitchFamily="34" charset="0"/>
                <a:cs typeface="Arial" pitchFamily="34" charset="0"/>
              </a:rPr>
              <a:t>рамп нь Таван богд компаний одоо байгаа орц гарцыг замын 1 эгнээг дарж баригдана.  Иймд НГА, НАЗХГ нь тус компанитай зөвшилцөн 2017.09.29-нд байгуулсан гэрээний дагуу шинээр орц гарц замыг үзэсгэлэнгийн барилгын зүүн талаар барих үүрэг хүлээсэн. </a:t>
            </a:r>
            <a:endParaRPr lang="en" sz="1200" dirty="0">
              <a:solidFill>
                <a:srgbClr val="124057"/>
              </a:solidFill>
              <a:latin typeface="Arial" pitchFamily="34" charset="0"/>
              <a:cs typeface="Arial" pitchFamily="34" charset="0"/>
            </a:endParaRPr>
          </a:p>
        </p:txBody>
      </p:sp>
      <p:sp>
        <p:nvSpPr>
          <p:cNvPr id="60" name="Shape 261"/>
          <p:cNvSpPr txBox="1"/>
          <p:nvPr/>
        </p:nvSpPr>
        <p:spPr>
          <a:xfrm>
            <a:off x="1219481" y="406118"/>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dirty="0" smtClean="0">
                <a:solidFill>
                  <a:srgbClr val="FFFFFF"/>
                </a:solidFill>
                <a:latin typeface="Nixie One"/>
                <a:ea typeface="Nixie One"/>
                <a:cs typeface="Nixie One"/>
                <a:sym typeface="Nixie One"/>
              </a:rPr>
              <a:t>5</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181625" y="3841497"/>
            <a:ext cx="3791317" cy="142339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nSpc>
                <a:spcPct val="150000"/>
              </a:lnSpc>
            </a:pPr>
            <a:r>
              <a:rPr lang="mn-MN" sz="1200" b="1" dirty="0" smtClean="0">
                <a:solidFill>
                  <a:srgbClr val="002060"/>
                </a:solidFill>
                <a:latin typeface="Arial" pitchFamily="34" charset="0"/>
                <a:cs typeface="Arial" pitchFamily="34" charset="0"/>
              </a:rPr>
              <a:t>Хүчин чадал</a:t>
            </a:r>
          </a:p>
          <a:p>
            <a:pPr marL="171450" lvl="0" indent="-171450" algn="just">
              <a:lnSpc>
                <a:spcPct val="150000"/>
              </a:lnSpc>
              <a:buFont typeface="Arial" panose="020B0604020202020204" pitchFamily="34" charset="0"/>
              <a:buChar char="•"/>
            </a:pPr>
            <a:r>
              <a:rPr lang="mn-MN" sz="1200" dirty="0" smtClean="0">
                <a:solidFill>
                  <a:srgbClr val="002060"/>
                </a:solidFill>
                <a:latin typeface="Arial" pitchFamily="34" charset="0"/>
                <a:cs typeface="Arial" pitchFamily="34" charset="0"/>
              </a:rPr>
              <a:t>Зураг төсөлгүй.</a:t>
            </a:r>
          </a:p>
          <a:p>
            <a:pPr marL="171450" lvl="0" indent="-171450" algn="just">
              <a:lnSpc>
                <a:spcPct val="150000"/>
              </a:lnSpc>
              <a:buFont typeface="Arial" panose="020B0604020202020204" pitchFamily="34" charset="0"/>
              <a:buChar char="•"/>
            </a:pPr>
            <a:r>
              <a:rPr lang="mn-MN" sz="1200" dirty="0" smtClean="0">
                <a:solidFill>
                  <a:srgbClr val="002060"/>
                </a:solidFill>
                <a:latin typeface="Arial" pitchFamily="34" charset="0"/>
                <a:cs typeface="Arial" pitchFamily="34" charset="0"/>
              </a:rPr>
              <a:t>Шинээр барих авто зам – 0.1 км</a:t>
            </a:r>
            <a:endParaRPr lang="mn-MN" sz="1200" dirty="0">
              <a:solidFill>
                <a:srgbClr val="002060"/>
              </a:solidFill>
              <a:latin typeface="Arial" pitchFamily="34" charset="0"/>
              <a:cs typeface="Arial" pitchFamily="34" charset="0"/>
            </a:endParaRPr>
          </a:p>
          <a:p>
            <a:pPr marL="171450" lvl="0" indent="-171450" algn="just">
              <a:lnSpc>
                <a:spcPct val="150000"/>
              </a:lnSpc>
              <a:buFont typeface="Arial" panose="020B0604020202020204" pitchFamily="34" charset="0"/>
              <a:buChar char="•"/>
            </a:pPr>
            <a:r>
              <a:rPr lang="mn-MN" sz="1200" dirty="0" smtClean="0">
                <a:solidFill>
                  <a:srgbClr val="002060"/>
                </a:solidFill>
                <a:latin typeface="Arial" pitchFamily="34" charset="0"/>
                <a:cs typeface="Arial" pitchFamily="34" charset="0"/>
              </a:rPr>
              <a:t>Замын өргөн –5 м </a:t>
            </a:r>
            <a:endParaRPr lang="mn-MN" sz="1200" dirty="0">
              <a:solidFill>
                <a:srgbClr val="002060"/>
              </a:solidFill>
              <a:latin typeface="Arial" pitchFamily="34" charset="0"/>
              <a:cs typeface="Arial" pitchFamily="34" charset="0"/>
            </a:endParaRPr>
          </a:p>
        </p:txBody>
      </p:sp>
      <p:sp>
        <p:nvSpPr>
          <p:cNvPr id="36" name="Shape 191"/>
          <p:cNvSpPr txBox="1">
            <a:spLocks/>
          </p:cNvSpPr>
          <p:nvPr/>
        </p:nvSpPr>
        <p:spPr>
          <a:xfrm>
            <a:off x="5200340" y="5237734"/>
            <a:ext cx="2860881"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Хэрэгжүүлэх хугацаа</a:t>
            </a:r>
          </a:p>
          <a:p>
            <a:pPr>
              <a:spcBef>
                <a:spcPts val="0"/>
              </a:spcBef>
            </a:pPr>
            <a:endParaRPr lang="en" sz="1200" b="1" dirty="0" smtClean="0">
              <a:solidFill>
                <a:srgbClr val="002060"/>
              </a:solidFill>
              <a:latin typeface="Arial" pitchFamily="34" charset="0"/>
              <a:cs typeface="Arial" pitchFamily="34" charset="0"/>
            </a:endParaRPr>
          </a:p>
          <a:p>
            <a:pPr marL="171450" indent="-171450" algn="l">
              <a:spcBef>
                <a:spcPts val="0"/>
              </a:spcBef>
              <a:buFont typeface="Arial" panose="020B0604020202020204" pitchFamily="34" charset="0"/>
              <a:buChar char="•"/>
            </a:pPr>
            <a:r>
              <a:rPr lang="mn-MN" sz="1200" dirty="0" smtClean="0">
                <a:solidFill>
                  <a:srgbClr val="002060"/>
                </a:solidFill>
                <a:latin typeface="Arial" pitchFamily="34" charset="0"/>
                <a:cs typeface="Arial" pitchFamily="34" charset="0"/>
              </a:rPr>
              <a:t>2018 онд зам барилгын ажил хийх </a:t>
            </a:r>
          </a:p>
        </p:txBody>
      </p:sp>
      <p:sp>
        <p:nvSpPr>
          <p:cNvPr id="23" name="Shape 191"/>
          <p:cNvSpPr txBox="1">
            <a:spLocks/>
          </p:cNvSpPr>
          <p:nvPr/>
        </p:nvSpPr>
        <p:spPr>
          <a:xfrm>
            <a:off x="5220231" y="5920741"/>
            <a:ext cx="3279612" cy="82062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Төсөвт өртөг </a:t>
            </a:r>
          </a:p>
          <a:p>
            <a:pPr algn="just">
              <a:spcBef>
                <a:spcPts val="0"/>
              </a:spcBef>
            </a:pPr>
            <a:endParaRPr lang="en" sz="1200" b="1" dirty="0" smtClean="0">
              <a:solidFill>
                <a:srgbClr val="002060"/>
              </a:solidFill>
              <a:latin typeface="Arial" pitchFamily="34" charset="0"/>
              <a:cs typeface="Arial" pitchFamily="34" charset="0"/>
            </a:endParaRPr>
          </a:p>
          <a:p>
            <a:pPr marL="171450" indent="-171450" algn="just">
              <a:spcBef>
                <a:spcPts val="0"/>
              </a:spcBef>
              <a:buFont typeface="Arial" panose="020B0604020202020204" pitchFamily="34" charset="0"/>
              <a:buChar char="•"/>
            </a:pPr>
            <a:r>
              <a:rPr lang="mn-MN" sz="1200" b="1" dirty="0" smtClean="0">
                <a:solidFill>
                  <a:srgbClr val="C00000"/>
                </a:solidFill>
                <a:latin typeface="Arial" pitchFamily="34" charset="0"/>
                <a:cs typeface="Arial" pitchFamily="34" charset="0"/>
              </a:rPr>
              <a:t>120.0 сая төгрөг. </a:t>
            </a:r>
          </a:p>
        </p:txBody>
      </p:sp>
      <p:pic>
        <p:nvPicPr>
          <p:cNvPr id="2" name="Picture 1"/>
          <p:cNvPicPr>
            <a:picLocks noChangeAspect="1"/>
          </p:cNvPicPr>
          <p:nvPr/>
        </p:nvPicPr>
        <p:blipFill rotWithShape="1">
          <a:blip r:embed="rId3" cstate="print"/>
          <a:srcRect l="17320" t="24943" r="33069" b="24800"/>
          <a:stretch/>
        </p:blipFill>
        <p:spPr>
          <a:xfrm>
            <a:off x="178526" y="1277868"/>
            <a:ext cx="4858930" cy="2768676"/>
          </a:xfrm>
          <a:prstGeom prst="rect">
            <a:avLst/>
          </a:prstGeom>
        </p:spPr>
      </p:pic>
      <p:pic>
        <p:nvPicPr>
          <p:cNvPr id="3" name="Picture 2"/>
          <p:cNvPicPr>
            <a:picLocks noChangeAspect="1"/>
          </p:cNvPicPr>
          <p:nvPr/>
        </p:nvPicPr>
        <p:blipFill rotWithShape="1">
          <a:blip r:embed="rId4" cstate="print"/>
          <a:srcRect l="25982" t="23619" r="24406" b="31570"/>
          <a:stretch/>
        </p:blipFill>
        <p:spPr>
          <a:xfrm>
            <a:off x="178525" y="4093761"/>
            <a:ext cx="4858931" cy="2492089"/>
          </a:xfrm>
          <a:prstGeom prst="rect">
            <a:avLst/>
          </a:prstGeom>
        </p:spPr>
      </p:pic>
      <p:sp>
        <p:nvSpPr>
          <p:cNvPr id="24" name="Shape 191"/>
          <p:cNvSpPr txBox="1">
            <a:spLocks/>
          </p:cNvSpPr>
          <p:nvPr/>
        </p:nvSpPr>
        <p:spPr>
          <a:xfrm>
            <a:off x="872568" y="6525344"/>
            <a:ext cx="3771440" cy="33265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dirty="0" smtClean="0">
                <a:solidFill>
                  <a:srgbClr val="002060"/>
                </a:solidFill>
                <a:latin typeface="Arial" pitchFamily="34" charset="0"/>
                <a:cs typeface="Arial" pitchFamily="34" charset="0"/>
              </a:rPr>
              <a:t>Зураг 1. Төлөвлөж буй авто замын байршил</a:t>
            </a:r>
          </a:p>
        </p:txBody>
      </p:sp>
      <p:sp>
        <p:nvSpPr>
          <p:cNvPr id="17" name="Shape 191"/>
          <p:cNvSpPr txBox="1">
            <a:spLocks/>
          </p:cNvSpPr>
          <p:nvPr/>
        </p:nvSpPr>
        <p:spPr>
          <a:xfrm>
            <a:off x="5148064" y="1197504"/>
            <a:ext cx="2860881"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mn-MN" sz="1200" b="1" dirty="0" smtClean="0">
                <a:solidFill>
                  <a:srgbClr val="002060"/>
                </a:solidFill>
                <a:latin typeface="Arial" pitchFamily="34" charset="0"/>
                <a:cs typeface="Arial" pitchFamily="34" charset="0"/>
              </a:rPr>
              <a:t>Дүүрэг, хороо: СБД, 1-р хороо</a:t>
            </a:r>
          </a:p>
          <a:p>
            <a:pPr algn="l">
              <a:spcBef>
                <a:spcPts val="0"/>
              </a:spcBef>
            </a:pPr>
            <a:endParaRPr lang="mn-MN" sz="12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267516916"/>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9512" y="0"/>
            <a:ext cx="8784976" cy="1161625"/>
            <a:chOff x="174725" y="107134"/>
            <a:chExt cx="8491387" cy="1271999"/>
          </a:xfrm>
        </p:grpSpPr>
        <p:sp>
          <p:nvSpPr>
            <p:cNvPr id="3"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4"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dirty="0">
                <a:solidFill>
                  <a:srgbClr val="FFFFFF"/>
                </a:solidFill>
                <a:latin typeface="Arial"/>
                <a:ea typeface="Arial"/>
                <a:cs typeface="Arial"/>
                <a:sym typeface="Arial"/>
              </a:endParaRPr>
            </a:p>
          </p:txBody>
        </p:sp>
        <p:sp>
          <p:nvSpPr>
            <p:cNvPr id="5"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6"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algn="ctr"/>
              <a:r>
                <a:rPr lang="mn-MN" b="1" dirty="0" smtClean="0">
                  <a:solidFill>
                    <a:schemeClr val="bg1"/>
                  </a:solidFill>
                </a:rPr>
                <a:t>1. НИЙСЛЭЛ ХОТОД 2018 ОНД ТӨЛӨВЛӨЖ БУЙ АВТО ЗАМ, ЗАМЫН БАЙГУУЛАМЖИЙН ТӨСӨЛ, АРГА ХЭМЖЭЭНИЙ ТӨСЛИЙН ТАНИЛЦУУЛГА</a:t>
              </a:r>
              <a:endParaRPr lang="en-US" b="1" dirty="0" smtClean="0">
                <a:solidFill>
                  <a:schemeClr val="bg1"/>
                </a:solidFill>
              </a:endParaRPr>
            </a:p>
          </p:txBody>
        </p:sp>
      </p:grpSp>
      <p:sp>
        <p:nvSpPr>
          <p:cNvPr id="1025" name="Rectangle 1"/>
          <p:cNvSpPr>
            <a:spLocks noChangeArrowheads="1"/>
          </p:cNvSpPr>
          <p:nvPr/>
        </p:nvSpPr>
        <p:spPr bwMode="auto">
          <a:xfrm>
            <a:off x="179512" y="1236772"/>
            <a:ext cx="8712968" cy="5509200"/>
          </a:xfrm>
          <a:prstGeom prst="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just" fontAlgn="base">
              <a:spcBef>
                <a:spcPct val="0"/>
              </a:spcBef>
              <a:spcAft>
                <a:spcPct val="0"/>
              </a:spcAft>
            </a:pP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Улаанбаатар хотод 2018 онд гадаадын</a:t>
            </a:r>
            <a:r>
              <a:rPr kumimoji="0" lang="mn-MN" sz="1600" b="0" i="0" u="none" strike="noStrike" cap="none" normalizeH="0" dirty="0" smtClean="0">
                <a:ln>
                  <a:noFill/>
                </a:ln>
                <a:solidFill>
                  <a:srgbClr val="002060"/>
                </a:solidFill>
                <a:effectLst/>
                <a:latin typeface="Arial" pitchFamily="34" charset="0"/>
                <a:ea typeface="Calibri" pitchFamily="34" charset="0"/>
                <a:cs typeface="Arial" pitchFamily="34" charset="0"/>
              </a:rPr>
              <a:t> зээл тусламж,</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нийслэлийн замын сан</a:t>
            </a:r>
            <a:r>
              <a:rPr kumimoji="0" lang="mn-MN" sz="1600" b="0" i="1" u="none" strike="noStrike" cap="none" normalizeH="0" baseline="0" dirty="0" smtClean="0">
                <a:ln>
                  <a:noFill/>
                </a:ln>
                <a:solidFill>
                  <a:srgbClr val="002060"/>
                </a:solidFill>
                <a:effectLst/>
                <a:latin typeface="Arial" pitchFamily="34" charset="0"/>
                <a:ea typeface="Calibri" pitchFamily="34" charset="0"/>
                <a:cs typeface="Arial" pitchFamily="34" charset="0"/>
              </a:rPr>
              <a:t> </a:t>
            </a:r>
            <a:r>
              <a:rPr kumimoji="0" lang="mn-MN" sz="1600" u="none" strike="noStrike" cap="none" normalizeH="0" baseline="0" dirty="0" smtClean="0">
                <a:ln>
                  <a:noFill/>
                </a:ln>
                <a:solidFill>
                  <a:srgbClr val="002060"/>
                </a:solidFill>
                <a:effectLst/>
                <a:latin typeface="Arial" pitchFamily="34" charset="0"/>
                <a:ea typeface="Calibri" pitchFamily="34" charset="0"/>
                <a:cs typeface="Arial" pitchFamily="34" charset="0"/>
              </a:rPr>
              <a:t>гэсэн </a:t>
            </a:r>
            <a:r>
              <a:rPr kumimoji="0" lang="mn-MN" sz="1600" u="none" strike="noStrike" cap="none" normalizeH="0" dirty="0" smtClean="0">
                <a:ln>
                  <a:noFill/>
                </a:ln>
                <a:solidFill>
                  <a:srgbClr val="002060"/>
                </a:solidFill>
                <a:effectLst/>
                <a:latin typeface="Arial" pitchFamily="34" charset="0"/>
                <a:ea typeface="Calibri" pitchFamily="34" charset="0"/>
                <a:cs typeface="Arial" pitchFamily="34" charset="0"/>
              </a:rPr>
              <a:t>2 </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эх үүсвэрээр нийт </a:t>
            </a:r>
            <a:r>
              <a:rPr kumimoji="0" lang="en-US"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2</a:t>
            </a:r>
            <a:r>
              <a:rPr kumimoji="0" lang="mn-MN"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9 </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төсөл, арга хэмжээг </a:t>
            </a:r>
            <a:r>
              <a:rPr lang="mn-MN" sz="1600" dirty="0" smtClean="0">
                <a:solidFill>
                  <a:srgbClr val="002060"/>
                </a:solidFill>
                <a:latin typeface="Arial" pitchFamily="34" charset="0"/>
                <a:ea typeface="Calibri" pitchFamily="34" charset="0"/>
                <a:cs typeface="Arial" pitchFamily="34" charset="0"/>
              </a:rPr>
              <a:t>төлөвлөж</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улмаар шинээр болон</a:t>
            </a:r>
            <a:r>
              <a:rPr kumimoji="0" lang="mn-MN" sz="1600" b="0" i="0" u="none" strike="noStrike" cap="none" normalizeH="0" dirty="0" smtClean="0">
                <a:ln>
                  <a:noFill/>
                </a:ln>
                <a:solidFill>
                  <a:srgbClr val="002060"/>
                </a:solidFill>
                <a:effectLst/>
                <a:latin typeface="Arial" pitchFamily="34" charset="0"/>
                <a:ea typeface="Calibri" pitchFamily="34" charset="0"/>
                <a:cs typeface="Arial" pitchFamily="34" charset="0"/>
              </a:rPr>
              <a:t> шинэчлэлтээр нийт </a:t>
            </a:r>
            <a:r>
              <a:rPr kumimoji="0" lang="mn-MN" sz="1600" b="1" i="0" u="none" strike="noStrike" cap="none" normalizeH="0" dirty="0" smtClean="0">
                <a:ln>
                  <a:noFill/>
                </a:ln>
                <a:solidFill>
                  <a:srgbClr val="002060"/>
                </a:solidFill>
                <a:effectLst/>
                <a:latin typeface="Arial" pitchFamily="34" charset="0"/>
                <a:ea typeface="Calibri" pitchFamily="34" charset="0"/>
                <a:cs typeface="Arial" pitchFamily="34" charset="0"/>
              </a:rPr>
              <a:t>7.</a:t>
            </a:r>
            <a:r>
              <a:rPr kumimoji="0" lang="en-US" sz="1600" b="1" i="0" u="none" strike="noStrike" cap="none" normalizeH="0" dirty="0" smtClean="0">
                <a:ln>
                  <a:noFill/>
                </a:ln>
                <a:solidFill>
                  <a:srgbClr val="002060"/>
                </a:solidFill>
                <a:effectLst/>
                <a:latin typeface="Arial" pitchFamily="34" charset="0"/>
                <a:ea typeface="Calibri" pitchFamily="34" charset="0"/>
                <a:cs typeface="Arial" pitchFamily="34" charset="0"/>
              </a:rPr>
              <a:t>24</a:t>
            </a:r>
            <a:r>
              <a:rPr kumimoji="0" lang="mn-MN" sz="1600" b="1" i="0" u="none" strike="noStrike" cap="none" normalizeH="0" dirty="0" smtClean="0">
                <a:ln>
                  <a:noFill/>
                </a:ln>
                <a:solidFill>
                  <a:srgbClr val="002060"/>
                </a:solidFill>
                <a:effectLst/>
                <a:latin typeface="Arial" pitchFamily="34" charset="0"/>
                <a:ea typeface="Calibri" pitchFamily="34" charset="0"/>
                <a:cs typeface="Arial" pitchFamily="34" charset="0"/>
              </a:rPr>
              <a:t> </a:t>
            </a:r>
            <a:r>
              <a:rPr kumimoji="0" lang="mn-MN"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 </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км авто зам</a:t>
            </a:r>
            <a:r>
              <a:rPr lang="en-US" sz="1600" dirty="0" smtClean="0">
                <a:solidFill>
                  <a:srgbClr val="002060"/>
                </a:solidFill>
                <a:latin typeface="Arial" pitchFamily="34" charset="0"/>
                <a:ea typeface="Calibri" pitchFamily="34" charset="0"/>
                <a:cs typeface="Arial" pitchFamily="34" charset="0"/>
              </a:rPr>
              <a:t> </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тус тус барихаар</a:t>
            </a:r>
            <a:r>
              <a:rPr kumimoji="0" lang="mn-MN" sz="1600" b="0" i="0" u="none" strike="noStrike" cap="none" normalizeH="0" dirty="0" smtClean="0">
                <a:ln>
                  <a:noFill/>
                </a:ln>
                <a:solidFill>
                  <a:srgbClr val="002060"/>
                </a:solidFill>
                <a:effectLst/>
                <a:latin typeface="Arial" pitchFamily="34" charset="0"/>
                <a:ea typeface="Calibri" pitchFamily="34" charset="0"/>
                <a:cs typeface="Arial" pitchFamily="34" charset="0"/>
              </a:rPr>
              <a:t> </a:t>
            </a:r>
            <a:r>
              <a:rPr lang="mn-MN" sz="1600" dirty="0" smtClean="0">
                <a:solidFill>
                  <a:srgbClr val="002060"/>
                </a:solidFill>
                <a:latin typeface="Arial" pitchFamily="34" charset="0"/>
                <a:ea typeface="Calibri" pitchFamily="34" charset="0"/>
                <a:cs typeface="Arial" pitchFamily="34" charset="0"/>
              </a:rPr>
              <a:t>төлөвлөж байна.</a:t>
            </a:r>
            <a:endParaRPr kumimoji="0" lang="mn-MN" sz="1600" b="0" i="0" u="none" strike="noStrike" cap="none" normalizeH="0" baseline="0" dirty="0" smtClean="0">
              <a:ln>
                <a:noFill/>
              </a:ln>
              <a:solidFill>
                <a:srgbClr val="002060"/>
              </a:solidFill>
              <a:effectLst/>
              <a:latin typeface="Arial" pitchFamily="34" charset="0"/>
              <a:cs typeface="Arial" pitchFamily="34" charset="0"/>
            </a:endParaRPr>
          </a:p>
          <a:p>
            <a:pPr marL="0" lvl="2" algn="just" eaLnBrk="0" fontAlgn="base" hangingPunct="0">
              <a:spcBef>
                <a:spcPct val="0"/>
              </a:spcBef>
              <a:spcAft>
                <a:spcPct val="0"/>
              </a:spcAft>
            </a:pP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Үүнд:</a:t>
            </a:r>
          </a:p>
          <a:p>
            <a:pPr marL="914400" lvl="4" algn="just" eaLnBrk="0" fontAlgn="base" hangingPunct="0">
              <a:spcBef>
                <a:spcPct val="0"/>
              </a:spcBef>
              <a:spcAft>
                <a:spcPct val="0"/>
              </a:spcAft>
              <a:buFont typeface="Arial" pitchFamily="34" charset="0"/>
              <a:buChar char="•"/>
            </a:pPr>
            <a:r>
              <a:rPr lang="mn-MN" sz="1600" dirty="0" smtClean="0">
                <a:solidFill>
                  <a:srgbClr val="002060"/>
                </a:solidFill>
                <a:latin typeface="Arial" pitchFamily="34" charset="0"/>
                <a:ea typeface="Times New Roman" pitchFamily="18" charset="0"/>
                <a:cs typeface="Arial" pitchFamily="34" charset="0"/>
              </a:rPr>
              <a:t>Нийслэлийн замын сангийн хөрөнгөөр 	25</a:t>
            </a:r>
            <a:endParaRPr lang="mn-MN" sz="1600" dirty="0" smtClean="0">
              <a:solidFill>
                <a:srgbClr val="002060"/>
              </a:solidFill>
              <a:latin typeface="Arial" pitchFamily="34" charset="0"/>
              <a:cs typeface="Arial" pitchFamily="34" charset="0"/>
            </a:endParaRPr>
          </a:p>
          <a:p>
            <a:pPr lvl="2" algn="just" eaLnBrk="0" fontAlgn="base" hangingPunct="0">
              <a:spcBef>
                <a:spcPct val="0"/>
              </a:spcBef>
              <a:spcAft>
                <a:spcPct val="0"/>
              </a:spcAft>
              <a:buFont typeface="Arial" pitchFamily="34" charset="0"/>
              <a:buChar char="•"/>
            </a:pPr>
            <a:r>
              <a:rPr lang="mn-MN" sz="1600" dirty="0" smtClean="0">
                <a:solidFill>
                  <a:srgbClr val="002060"/>
                </a:solidFill>
                <a:latin typeface="Arial" pitchFamily="34" charset="0"/>
                <a:cs typeface="Arial" pitchFamily="34" charset="0"/>
              </a:rPr>
              <a:t>Гадаадын зээл тусламжаар 			4</a:t>
            </a:r>
          </a:p>
          <a:p>
            <a:pPr marL="0" marR="0" lvl="0" indent="0" algn="just" defTabSz="914400" rtl="0" eaLnBrk="0" fontAlgn="base" latinLnBrk="0" hangingPunct="0">
              <a:lnSpc>
                <a:spcPct val="100000"/>
              </a:lnSpc>
              <a:spcBef>
                <a:spcPct val="0"/>
              </a:spcBef>
              <a:spcAft>
                <a:spcPct val="0"/>
              </a:spcAft>
              <a:buClrTx/>
              <a:buSzTx/>
              <a:buFontTx/>
              <a:buNone/>
              <a:tabLst/>
            </a:pP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төсөл, арга хэмжээ.</a:t>
            </a:r>
            <a:endParaRPr kumimoji="0" lang="mn-MN"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mn-MN" sz="1600" b="1" i="0" u="none" strike="noStrike" cap="none" normalizeH="0" baseline="0" dirty="0" smtClean="0">
                <a:ln>
                  <a:noFill/>
                </a:ln>
                <a:solidFill>
                  <a:srgbClr val="C00000"/>
                </a:solidFill>
                <a:effectLst/>
                <a:latin typeface="Arial" pitchFamily="34" charset="0"/>
                <a:ea typeface="Calibri" pitchFamily="34" charset="0"/>
                <a:cs typeface="Arial" pitchFamily="34" charset="0"/>
              </a:rPr>
              <a:t>Нийслэлийн замын сангийн хөрөнгө ору улалтаар хэрэгжүүлэх зам, замын байгууламжийн төсөл, арга хэмжээ</a:t>
            </a:r>
            <a:endParaRPr kumimoji="0" lang="mn-MN" sz="1600" b="1"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mn-MN" sz="1600" dirty="0" smtClean="0">
                <a:solidFill>
                  <a:srgbClr val="002060"/>
                </a:solidFill>
                <a:latin typeface="Arial" pitchFamily="34" charset="0"/>
                <a:ea typeface="Calibri" pitchFamily="34" charset="0"/>
                <a:cs typeface="Arial" pitchFamily="34" charset="0"/>
              </a:rPr>
              <a:t>         </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Нийслэлийн Авто замын санд төвлөрсөн </a:t>
            </a:r>
            <a:r>
              <a:rPr kumimoji="0" lang="mn-MN"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36.86</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тэрбум төгрөгийг “Авто замын тухай хууль”-ийн дагуу нийслэлийн авто</a:t>
            </a:r>
            <a:r>
              <a:rPr kumimoji="0" lang="mn-MN" sz="1600" b="0" i="0" u="none" strike="noStrike" cap="none" normalizeH="0" dirty="0" smtClean="0">
                <a:ln>
                  <a:noFill/>
                </a:ln>
                <a:solidFill>
                  <a:srgbClr val="002060"/>
                </a:solidFill>
                <a:effectLst/>
                <a:latin typeface="Arial" pitchFamily="34" charset="0"/>
                <a:ea typeface="Calibri" pitchFamily="34" charset="0"/>
                <a:cs typeface="Arial" pitchFamily="34" charset="0"/>
              </a:rPr>
              <a:t> </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зам, замын байгууламжийн засвар арчлалт, шинэчлэлтийн</a:t>
            </a:r>
            <a:r>
              <a:rPr kumimoji="0" lang="mn-MN" sz="1600" b="0" i="0" u="none" strike="noStrike" cap="none" normalizeH="0" dirty="0" smtClean="0">
                <a:ln>
                  <a:noFill/>
                </a:ln>
                <a:solidFill>
                  <a:srgbClr val="002060"/>
                </a:solidFill>
                <a:effectLst/>
                <a:latin typeface="Arial" pitchFamily="34" charset="0"/>
                <a:ea typeface="Calibri" pitchFamily="34" charset="0"/>
                <a:cs typeface="Arial" pitchFamily="34" charset="0"/>
              </a:rPr>
              <a:t> ажилд төлөвлөсөн</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a:t>
            </a:r>
            <a:endParaRPr kumimoji="0" lang="mn-MN"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Нийт </a:t>
            </a:r>
            <a:r>
              <a:rPr kumimoji="0" lang="en-US"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2</a:t>
            </a:r>
            <a:r>
              <a:rPr kumimoji="0" lang="mn-MN"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5</a:t>
            </a:r>
            <a:r>
              <a:rPr kumimoji="0" lang="en-US"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 </a:t>
            </a:r>
            <a:r>
              <a:rPr kumimoji="0" lang="mn-MN" sz="16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төсөл арга хэмжээг дараахь 3 чиглэлээр хэрэгжүүлнэ. Үүнд: </a:t>
            </a:r>
          </a:p>
          <a:p>
            <a:pPr lvl="0" algn="just" eaLnBrk="0" fontAlgn="base" hangingPunct="0">
              <a:spcBef>
                <a:spcPct val="0"/>
              </a:spcBef>
              <a:spcAft>
                <a:spcPct val="0"/>
              </a:spcAft>
            </a:pPr>
            <a:r>
              <a:rPr lang="mn-MN" sz="1600" b="1" i="1" dirty="0" smtClean="0">
                <a:solidFill>
                  <a:srgbClr val="002060"/>
                </a:solidFill>
                <a:latin typeface="Arial" pitchFamily="34" charset="0"/>
                <a:cs typeface="Arial" pitchFamily="34" charset="0"/>
              </a:rPr>
              <a:t>А. </a:t>
            </a:r>
            <a:r>
              <a:rPr kumimoji="0" lang="mn-MN" sz="1600" b="0" i="1" u="none" strike="noStrike" cap="none" normalizeH="0" baseline="0" dirty="0" smtClean="0">
                <a:ln>
                  <a:noFill/>
                </a:ln>
                <a:solidFill>
                  <a:srgbClr val="002060"/>
                </a:solidFill>
                <a:effectLst/>
                <a:latin typeface="Arial" pitchFamily="34" charset="0"/>
                <a:cs typeface="Arial" pitchFamily="34" charset="0"/>
              </a:rPr>
              <a:t>Авто </a:t>
            </a:r>
            <a:r>
              <a:rPr lang="mn-MN" sz="1600" i="1" dirty="0" smtClean="0">
                <a:solidFill>
                  <a:srgbClr val="002060"/>
                </a:solidFill>
                <a:latin typeface="Arial" pitchFamily="34" charset="0"/>
                <a:cs typeface="Arial" pitchFamily="34" charset="0"/>
              </a:rPr>
              <a:t>зам, замын байгууламж шинээр барих болон шинэчлэлтийн</a:t>
            </a:r>
            <a:r>
              <a:rPr lang="mn-MN" sz="1600" b="1" i="1" dirty="0" smtClean="0">
                <a:solidFill>
                  <a:srgbClr val="002060"/>
                </a:solidFill>
                <a:latin typeface="Arial" pitchFamily="34" charset="0"/>
                <a:cs typeface="Arial" pitchFamily="34" charset="0"/>
              </a:rPr>
              <a:t> 8</a:t>
            </a:r>
            <a:r>
              <a:rPr lang="mn-MN" sz="1600" i="1" dirty="0" smtClean="0">
                <a:solidFill>
                  <a:srgbClr val="002060"/>
                </a:solidFill>
                <a:latin typeface="Arial" pitchFamily="34" charset="0"/>
                <a:cs typeface="Arial" pitchFamily="34" charset="0"/>
              </a:rPr>
              <a:t> төсөлд нийт </a:t>
            </a:r>
            <a:r>
              <a:rPr lang="mn-MN" sz="1600" b="1" i="1" dirty="0" smtClean="0">
                <a:solidFill>
                  <a:srgbClr val="002060"/>
                </a:solidFill>
                <a:latin typeface="Arial" pitchFamily="34" charset="0"/>
                <a:cs typeface="Arial" pitchFamily="34" charset="0"/>
              </a:rPr>
              <a:t>19.21 </a:t>
            </a:r>
            <a:r>
              <a:rPr lang="mn-MN" sz="1600" i="1" dirty="0" smtClean="0">
                <a:solidFill>
                  <a:srgbClr val="002060"/>
                </a:solidFill>
                <a:latin typeface="Arial" pitchFamily="34" charset="0"/>
                <a:cs typeface="Arial" pitchFamily="34" charset="0"/>
              </a:rPr>
              <a:t>тэрбум төгрөг  </a:t>
            </a:r>
          </a:p>
          <a:p>
            <a:pPr lvl="1" algn="just" eaLnBrk="0" fontAlgn="base" hangingPunct="0">
              <a:spcBef>
                <a:spcPct val="0"/>
              </a:spcBef>
              <a:spcAft>
                <a:spcPct val="0"/>
              </a:spcAft>
              <a:buFont typeface="Wingdings" pitchFamily="2" charset="2"/>
              <a:buChar char="§"/>
            </a:pPr>
            <a:r>
              <a:rPr lang="mn-MN" sz="1600" dirty="0" smtClean="0">
                <a:solidFill>
                  <a:srgbClr val="002060"/>
                </a:solidFill>
                <a:latin typeface="Arial" pitchFamily="34" charset="0"/>
                <a:cs typeface="Arial" pitchFamily="34" charset="0"/>
              </a:rPr>
              <a:t>     </a:t>
            </a:r>
            <a:r>
              <a:rPr lang="mn-MN" sz="1600" b="1" dirty="0" smtClean="0">
                <a:solidFill>
                  <a:srgbClr val="002060"/>
                </a:solidFill>
                <a:latin typeface="Arial" pitchFamily="34" charset="0"/>
                <a:cs typeface="Arial" pitchFamily="34" charset="0"/>
              </a:rPr>
              <a:t> Шилжих </a:t>
            </a:r>
            <a:r>
              <a:rPr lang="mn-MN" sz="1600" dirty="0" smtClean="0">
                <a:solidFill>
                  <a:srgbClr val="002060"/>
                </a:solidFill>
                <a:latin typeface="Arial" pitchFamily="34" charset="0"/>
                <a:cs typeface="Arial" pitchFamily="34" charset="0"/>
              </a:rPr>
              <a:t>- </a:t>
            </a:r>
            <a:r>
              <a:rPr lang="mn-MN" sz="1600" b="1" dirty="0" smtClean="0">
                <a:solidFill>
                  <a:srgbClr val="002060"/>
                </a:solidFill>
                <a:latin typeface="Arial" pitchFamily="34" charset="0"/>
                <a:cs typeface="Arial" pitchFamily="34" charset="0"/>
              </a:rPr>
              <a:t>6</a:t>
            </a:r>
            <a:r>
              <a:rPr lang="mn-MN" sz="1600" dirty="0" smtClean="0">
                <a:solidFill>
                  <a:srgbClr val="002060"/>
                </a:solidFill>
                <a:latin typeface="Arial" pitchFamily="34" charset="0"/>
                <a:cs typeface="Arial" pitchFamily="34" charset="0"/>
              </a:rPr>
              <a:t> ажилд</a:t>
            </a:r>
            <a:r>
              <a:rPr lang="mn-MN" sz="1600" b="1" dirty="0" smtClean="0">
                <a:solidFill>
                  <a:srgbClr val="002060"/>
                </a:solidFill>
                <a:latin typeface="Arial" pitchFamily="34" charset="0"/>
                <a:cs typeface="Arial" pitchFamily="34" charset="0"/>
              </a:rPr>
              <a:t> 8.47 </a:t>
            </a:r>
            <a:r>
              <a:rPr lang="mn-MN" sz="1600" dirty="0" smtClean="0">
                <a:solidFill>
                  <a:srgbClr val="002060"/>
                </a:solidFill>
                <a:latin typeface="Arial" pitchFamily="34" charset="0"/>
                <a:cs typeface="Arial" pitchFamily="34" charset="0"/>
              </a:rPr>
              <a:t>тэрбум төгрөг</a:t>
            </a:r>
          </a:p>
          <a:p>
            <a:pPr lvl="1" algn="just" eaLnBrk="0" fontAlgn="base" hangingPunct="0">
              <a:spcBef>
                <a:spcPct val="0"/>
              </a:spcBef>
              <a:spcAft>
                <a:spcPct val="0"/>
              </a:spcAft>
              <a:buFont typeface="Wingdings" pitchFamily="2" charset="2"/>
              <a:buChar char="§"/>
            </a:pPr>
            <a:r>
              <a:rPr lang="mn-MN" sz="1600" dirty="0" smtClean="0">
                <a:solidFill>
                  <a:srgbClr val="002060"/>
                </a:solidFill>
                <a:latin typeface="Arial" pitchFamily="34" charset="0"/>
                <a:cs typeface="Arial" pitchFamily="34" charset="0"/>
              </a:rPr>
              <a:t>     </a:t>
            </a:r>
            <a:r>
              <a:rPr lang="mn-MN" sz="1600" b="1" dirty="0" smtClean="0">
                <a:solidFill>
                  <a:srgbClr val="002060"/>
                </a:solidFill>
                <a:latin typeface="Arial" pitchFamily="34" charset="0"/>
                <a:cs typeface="Arial" pitchFamily="34" charset="0"/>
              </a:rPr>
              <a:t> Шинэ </a:t>
            </a:r>
            <a:r>
              <a:rPr lang="mn-MN" sz="1600" dirty="0" smtClean="0">
                <a:solidFill>
                  <a:srgbClr val="002060"/>
                </a:solidFill>
                <a:latin typeface="Arial" pitchFamily="34" charset="0"/>
                <a:cs typeface="Arial" pitchFamily="34" charset="0"/>
              </a:rPr>
              <a:t>- </a:t>
            </a:r>
            <a:r>
              <a:rPr lang="mn-MN" sz="1600" b="1" dirty="0" smtClean="0">
                <a:solidFill>
                  <a:srgbClr val="002060"/>
                </a:solidFill>
                <a:latin typeface="Arial" pitchFamily="34" charset="0"/>
                <a:cs typeface="Arial" pitchFamily="34" charset="0"/>
              </a:rPr>
              <a:t>2</a:t>
            </a:r>
            <a:r>
              <a:rPr lang="mn-MN" sz="1600" dirty="0" smtClean="0">
                <a:solidFill>
                  <a:srgbClr val="002060"/>
                </a:solidFill>
                <a:latin typeface="Arial" pitchFamily="34" charset="0"/>
                <a:cs typeface="Arial" pitchFamily="34" charset="0"/>
              </a:rPr>
              <a:t> ажилд  </a:t>
            </a:r>
            <a:r>
              <a:rPr lang="mn-MN" sz="1600" b="1" dirty="0" smtClean="0">
                <a:solidFill>
                  <a:srgbClr val="002060"/>
                </a:solidFill>
                <a:latin typeface="Arial" pitchFamily="34" charset="0"/>
                <a:cs typeface="Arial" pitchFamily="34" charset="0"/>
              </a:rPr>
              <a:t>10.74</a:t>
            </a:r>
            <a:r>
              <a:rPr lang="mn-MN" sz="1600" dirty="0" smtClean="0">
                <a:solidFill>
                  <a:srgbClr val="002060"/>
                </a:solidFill>
                <a:latin typeface="Arial" pitchFamily="34" charset="0"/>
                <a:cs typeface="Arial" pitchFamily="34" charset="0"/>
              </a:rPr>
              <a:t> тэрбум төгрөг </a:t>
            </a:r>
          </a:p>
          <a:p>
            <a:pPr algn="just" eaLnBrk="0" fontAlgn="base" hangingPunct="0">
              <a:spcBef>
                <a:spcPct val="0"/>
              </a:spcBef>
              <a:spcAft>
                <a:spcPct val="0"/>
              </a:spcAft>
            </a:pPr>
            <a:r>
              <a:rPr lang="mn-MN" sz="1600" b="1" i="1" dirty="0" smtClean="0">
                <a:solidFill>
                  <a:srgbClr val="002060"/>
                </a:solidFill>
                <a:latin typeface="Arial" pitchFamily="34" charset="0"/>
                <a:cs typeface="Arial" pitchFamily="34" charset="0"/>
              </a:rPr>
              <a:t>Б.</a:t>
            </a:r>
            <a:r>
              <a:rPr lang="mn-MN" sz="1600" i="1" dirty="0" smtClean="0">
                <a:solidFill>
                  <a:srgbClr val="002060"/>
                </a:solidFill>
                <a:latin typeface="Arial" pitchFamily="34" charset="0"/>
                <a:cs typeface="Arial" pitchFamily="34" charset="0"/>
              </a:rPr>
              <a:t> З</a:t>
            </a:r>
            <a:r>
              <a:rPr kumimoji="0" lang="mn-MN" sz="1600" b="0" i="1" u="none" strike="noStrike" cap="none" normalizeH="0" baseline="0" dirty="0" smtClean="0">
                <a:ln>
                  <a:noFill/>
                </a:ln>
                <a:solidFill>
                  <a:srgbClr val="002060"/>
                </a:solidFill>
                <a:effectLst/>
                <a:latin typeface="Arial" pitchFamily="34" charset="0"/>
                <a:cs typeface="Arial" pitchFamily="34" charset="0"/>
              </a:rPr>
              <a:t>ам, замын байгууламжийн засвар арчлалтын </a:t>
            </a:r>
            <a:r>
              <a:rPr kumimoji="0" lang="mn-MN" sz="1600" b="1" i="1" u="none" strike="noStrike" cap="none" normalizeH="0" baseline="0" dirty="0" smtClean="0">
                <a:ln>
                  <a:noFill/>
                </a:ln>
                <a:solidFill>
                  <a:srgbClr val="002060"/>
                </a:solidFill>
                <a:effectLst/>
                <a:latin typeface="Arial" pitchFamily="34" charset="0"/>
                <a:cs typeface="Arial" pitchFamily="34" charset="0"/>
              </a:rPr>
              <a:t>12</a:t>
            </a:r>
            <a:r>
              <a:rPr kumimoji="0" lang="mn-MN" sz="1600" b="0" i="1" u="none" strike="noStrike" cap="none" normalizeH="0" baseline="0" dirty="0" smtClean="0">
                <a:ln>
                  <a:noFill/>
                </a:ln>
                <a:solidFill>
                  <a:srgbClr val="002060"/>
                </a:solidFill>
                <a:effectLst/>
                <a:latin typeface="Arial" pitchFamily="34" charset="0"/>
                <a:cs typeface="Arial" pitchFamily="34" charset="0"/>
              </a:rPr>
              <a:t> төсөлд нийт </a:t>
            </a:r>
            <a:r>
              <a:rPr kumimoji="0" lang="mn-MN" sz="1600" b="1" i="1" u="none" strike="noStrike" cap="none" normalizeH="0" baseline="0" dirty="0" smtClean="0">
                <a:ln>
                  <a:noFill/>
                </a:ln>
                <a:solidFill>
                  <a:srgbClr val="002060"/>
                </a:solidFill>
                <a:effectLst/>
                <a:latin typeface="Arial" pitchFamily="34" charset="0"/>
                <a:cs typeface="Arial" pitchFamily="34" charset="0"/>
              </a:rPr>
              <a:t>14</a:t>
            </a:r>
            <a:r>
              <a:rPr kumimoji="0" lang="en-US" sz="1600" b="1" i="1" u="none" strike="noStrike" cap="none" normalizeH="0" baseline="0" dirty="0" smtClean="0">
                <a:ln>
                  <a:noFill/>
                </a:ln>
                <a:solidFill>
                  <a:srgbClr val="002060"/>
                </a:solidFill>
                <a:effectLst/>
                <a:latin typeface="Arial" pitchFamily="34" charset="0"/>
                <a:cs typeface="Arial" pitchFamily="34" charset="0"/>
              </a:rPr>
              <a:t>.35</a:t>
            </a:r>
            <a:r>
              <a:rPr kumimoji="0" lang="mn-MN" sz="1600" b="1" i="1" u="none" strike="noStrike" cap="none" normalizeH="0" baseline="0" dirty="0" smtClean="0">
                <a:ln>
                  <a:noFill/>
                </a:ln>
                <a:solidFill>
                  <a:srgbClr val="002060"/>
                </a:solidFill>
                <a:effectLst/>
                <a:latin typeface="Arial" pitchFamily="34" charset="0"/>
                <a:cs typeface="Arial" pitchFamily="34" charset="0"/>
              </a:rPr>
              <a:t> </a:t>
            </a:r>
            <a:r>
              <a:rPr kumimoji="0" lang="mn-MN" sz="1600" b="0" i="1" u="none" strike="noStrike" cap="none" normalizeH="0" baseline="0" dirty="0" smtClean="0">
                <a:ln>
                  <a:noFill/>
                </a:ln>
                <a:solidFill>
                  <a:srgbClr val="002060"/>
                </a:solidFill>
                <a:effectLst/>
                <a:latin typeface="Arial" pitchFamily="34" charset="0"/>
                <a:cs typeface="Arial" pitchFamily="34" charset="0"/>
              </a:rPr>
              <a:t>тэрбум төгрөг</a:t>
            </a:r>
          </a:p>
          <a:p>
            <a:pPr lvl="1" algn="just" eaLnBrk="0" fontAlgn="base" hangingPunct="0">
              <a:spcBef>
                <a:spcPct val="0"/>
              </a:spcBef>
              <a:spcAft>
                <a:spcPct val="0"/>
              </a:spcAft>
            </a:pPr>
            <a:endParaRPr kumimoji="0" lang="mn-MN" sz="1600" b="0" i="0" u="none" strike="noStrike" cap="none" normalizeH="0" baseline="0" dirty="0" smtClean="0">
              <a:ln>
                <a:noFill/>
              </a:ln>
              <a:solidFill>
                <a:srgbClr val="002060"/>
              </a:solidFill>
              <a:effectLst/>
              <a:latin typeface="Arial" pitchFamily="34" charset="0"/>
              <a:cs typeface="Arial" pitchFamily="34" charset="0"/>
            </a:endParaRPr>
          </a:p>
          <a:p>
            <a:pPr algn="just" eaLnBrk="0" fontAlgn="base" hangingPunct="0">
              <a:spcBef>
                <a:spcPct val="0"/>
              </a:spcBef>
              <a:spcAft>
                <a:spcPct val="0"/>
              </a:spcAft>
            </a:pPr>
            <a:r>
              <a:rPr lang="mn-MN" sz="1600" b="1" i="1" dirty="0" smtClean="0">
                <a:solidFill>
                  <a:srgbClr val="002060"/>
                </a:solidFill>
                <a:latin typeface="Arial" pitchFamily="34" charset="0"/>
                <a:cs typeface="Arial" pitchFamily="34" charset="0"/>
              </a:rPr>
              <a:t>В. </a:t>
            </a:r>
            <a:r>
              <a:rPr kumimoji="0" lang="mn-MN" sz="1600" b="0" i="1" u="none" strike="noStrike" cap="none" normalizeH="0" baseline="0" dirty="0" smtClean="0">
                <a:ln>
                  <a:noFill/>
                </a:ln>
                <a:solidFill>
                  <a:srgbClr val="002060"/>
                </a:solidFill>
                <a:effectLst/>
                <a:latin typeface="Arial" pitchFamily="34" charset="0"/>
                <a:cs typeface="Arial" pitchFamily="34" charset="0"/>
              </a:rPr>
              <a:t>Бусад ажилд </a:t>
            </a:r>
            <a:r>
              <a:rPr kumimoji="0" lang="mn-MN" sz="1600" b="1" i="1" u="none" strike="noStrike" cap="none" normalizeH="0" baseline="0" dirty="0" smtClean="0">
                <a:ln>
                  <a:noFill/>
                </a:ln>
                <a:solidFill>
                  <a:srgbClr val="002060"/>
                </a:solidFill>
                <a:effectLst/>
                <a:latin typeface="Arial" pitchFamily="34" charset="0"/>
                <a:cs typeface="Arial" pitchFamily="34" charset="0"/>
              </a:rPr>
              <a:t>5 </a:t>
            </a:r>
            <a:r>
              <a:rPr kumimoji="0" lang="mn-MN" sz="1600" i="1" u="none" strike="noStrike" cap="none" normalizeH="0" baseline="0" dirty="0" smtClean="0">
                <a:ln>
                  <a:noFill/>
                </a:ln>
                <a:solidFill>
                  <a:srgbClr val="002060"/>
                </a:solidFill>
                <a:effectLst/>
                <a:latin typeface="Arial" pitchFamily="34" charset="0"/>
                <a:cs typeface="Arial" pitchFamily="34" charset="0"/>
              </a:rPr>
              <a:t>төсөл нийт </a:t>
            </a:r>
            <a:r>
              <a:rPr kumimoji="0" lang="mn-MN" sz="1600" b="1" i="1" u="none" strike="noStrike" cap="none" normalizeH="0" baseline="0" dirty="0" smtClean="0">
                <a:ln>
                  <a:noFill/>
                </a:ln>
                <a:solidFill>
                  <a:srgbClr val="002060"/>
                </a:solidFill>
                <a:effectLst/>
                <a:latin typeface="Arial" pitchFamily="34" charset="0"/>
                <a:cs typeface="Arial" pitchFamily="34" charset="0"/>
              </a:rPr>
              <a:t>3.</a:t>
            </a:r>
            <a:r>
              <a:rPr kumimoji="0" lang="en-US" sz="1600" b="1" i="1" u="none" strike="noStrike" cap="none" normalizeH="0" baseline="0" dirty="0" smtClean="0">
                <a:ln>
                  <a:noFill/>
                </a:ln>
                <a:solidFill>
                  <a:srgbClr val="002060"/>
                </a:solidFill>
                <a:effectLst/>
                <a:latin typeface="Arial" pitchFamily="34" charset="0"/>
                <a:cs typeface="Arial" pitchFamily="34" charset="0"/>
              </a:rPr>
              <a:t>31</a:t>
            </a:r>
            <a:r>
              <a:rPr kumimoji="0" lang="mn-MN" sz="1600" b="0" i="1" u="none" strike="noStrike" cap="none" normalizeH="0" baseline="0" dirty="0" smtClean="0">
                <a:ln>
                  <a:noFill/>
                </a:ln>
                <a:solidFill>
                  <a:srgbClr val="002060"/>
                </a:solidFill>
                <a:effectLst/>
                <a:latin typeface="Arial" pitchFamily="34" charset="0"/>
                <a:cs typeface="Arial" pitchFamily="34" charset="0"/>
              </a:rPr>
              <a:t> тэрбум төгрөг.</a:t>
            </a:r>
            <a:endParaRPr lang="mn-MN" sz="1600" i="1" dirty="0" smtClean="0">
              <a:solidFill>
                <a:srgbClr val="002060"/>
              </a:solidFill>
              <a:latin typeface="Arial" pitchFamily="34" charset="0"/>
              <a:cs typeface="Arial" pitchFamily="34" charset="0"/>
            </a:endParaRPr>
          </a:p>
          <a:p>
            <a:pPr lvl="1" algn="just" eaLnBrk="0" fontAlgn="base" hangingPunct="0">
              <a:spcBef>
                <a:spcPct val="0"/>
              </a:spcBef>
              <a:spcAft>
                <a:spcPct val="0"/>
              </a:spcAft>
              <a:buFontTx/>
              <a:buChar char="•"/>
            </a:pPr>
            <a:endParaRPr kumimoji="0" lang="mn-MN" sz="1600" b="0" i="0" u="none" strike="noStrike" cap="none" normalizeH="0" baseline="0" dirty="0" smtClean="0">
              <a:ln>
                <a:noFill/>
              </a:ln>
              <a:solidFill>
                <a:srgbClr val="002060"/>
              </a:solidFill>
              <a:effectLst/>
              <a:latin typeface="Arial" pitchFamily="34" charset="0"/>
              <a:cs typeface="Arial" pitchFamily="34" charset="0"/>
            </a:endParaRPr>
          </a:p>
          <a:p>
            <a:pPr lvl="1" algn="just" eaLnBrk="0" fontAlgn="base" hangingPunct="0">
              <a:spcBef>
                <a:spcPct val="0"/>
              </a:spcBef>
              <a:spcAft>
                <a:spcPct val="0"/>
              </a:spcAft>
              <a:buFontTx/>
              <a:buChar char="•"/>
            </a:pPr>
            <a:endParaRPr lang="mn-MN" sz="1600" dirty="0" smtClean="0">
              <a:solidFill>
                <a:srgbClr val="002060"/>
              </a:solidFill>
              <a:latin typeface="Arial" pitchFamily="34" charset="0"/>
              <a:cs typeface="Arial" pitchFamily="34" charset="0"/>
            </a:endParaRPr>
          </a:p>
        </p:txBody>
      </p:sp>
      <p:sp>
        <p:nvSpPr>
          <p:cNvPr id="8" name="Shape 257"/>
          <p:cNvSpPr/>
          <p:nvPr/>
        </p:nvSpPr>
        <p:spPr>
          <a:xfrm>
            <a:off x="1547664" y="0"/>
            <a:ext cx="477599" cy="1268760"/>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9" name="Shape 257"/>
          <p:cNvSpPr/>
          <p:nvPr/>
        </p:nvSpPr>
        <p:spPr>
          <a:xfrm>
            <a:off x="179512" y="0"/>
            <a:ext cx="477599" cy="1196752"/>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p:nvPr/>
        </p:nvGrpSpPr>
        <p:grpSpPr>
          <a:xfrm>
            <a:off x="202512" y="89634"/>
            <a:ext cx="8770430" cy="115038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a:solidFill>
                    <a:srgbClr val="FFFFFF"/>
                  </a:solidFill>
                  <a:latin typeface="Arial" pitchFamily="34" charset="0"/>
                  <a:ea typeface="Nixie One"/>
                  <a:cs typeface="Arial" pitchFamily="34" charset="0"/>
                  <a:sym typeface="Nixie One"/>
                </a:rPr>
                <a:t>Замын цагдаагийн гүүрэн гарцны орчимд шинээр баригдах туслах орц гарц зам ("В" рамп орчимд буюу Соёл амралтын хүрээлэн хэсгийн орц гарц зам) </a:t>
              </a: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08519" y="141803"/>
            <a:ext cx="700406"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158597" y="1587083"/>
            <a:ext cx="3824878" cy="2634005"/>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spcBef>
                <a:spcPts val="0"/>
              </a:spcBef>
            </a:pPr>
            <a:r>
              <a:rPr lang="mn-MN" sz="1200" b="1" dirty="0" smtClean="0">
                <a:solidFill>
                  <a:srgbClr val="002060"/>
                </a:solidFill>
                <a:latin typeface="Arial" pitchFamily="34" charset="0"/>
                <a:cs typeface="Arial" pitchFamily="34" charset="0"/>
              </a:rPr>
              <a:t>Тайлбар</a:t>
            </a:r>
            <a:endParaRPr lang="en" sz="1200" b="1" dirty="0">
              <a:solidFill>
                <a:srgbClr val="002060"/>
              </a:solidFill>
              <a:latin typeface="Arial" pitchFamily="34" charset="0"/>
              <a:cs typeface="Arial" pitchFamily="34" charset="0"/>
            </a:endParaRPr>
          </a:p>
          <a:p>
            <a:pPr algn="just">
              <a:lnSpc>
                <a:spcPct val="150000"/>
              </a:lnSpc>
            </a:pPr>
            <a:r>
              <a:rPr lang="mn-MN" sz="1200" dirty="0" smtClean="0">
                <a:solidFill>
                  <a:srgbClr val="002060"/>
                </a:solidFill>
                <a:latin typeface="Arial" pitchFamily="34" charset="0"/>
                <a:cs typeface="Arial" pitchFamily="34" charset="0"/>
              </a:rPr>
              <a:t>ЗЦ-ын </a:t>
            </a:r>
            <a:r>
              <a:rPr lang="mn-MN" sz="1200" dirty="0">
                <a:solidFill>
                  <a:srgbClr val="002060"/>
                </a:solidFill>
                <a:latin typeface="Arial" pitchFamily="34" charset="0"/>
                <a:cs typeface="Arial" pitchFamily="34" charset="0"/>
              </a:rPr>
              <a:t>гүүрэн гарцын  </a:t>
            </a:r>
            <a:r>
              <a:rPr lang="mn-MN" sz="1200" dirty="0" smtClean="0">
                <a:solidFill>
                  <a:srgbClr val="002060"/>
                </a:solidFill>
                <a:latin typeface="Arial" pitchFamily="34" charset="0"/>
                <a:cs typeface="Arial" pitchFamily="34" charset="0"/>
              </a:rPr>
              <a:t>“В” </a:t>
            </a:r>
            <a:r>
              <a:rPr lang="mn-MN" sz="1200" dirty="0">
                <a:solidFill>
                  <a:srgbClr val="002060"/>
                </a:solidFill>
                <a:latin typeface="Arial" pitchFamily="34" charset="0"/>
                <a:cs typeface="Arial" pitchFamily="34" charset="0"/>
              </a:rPr>
              <a:t>рамп нь Соёл амралтын хүрээлэнгийн зогсоолыг 2 </a:t>
            </a:r>
            <a:r>
              <a:rPr lang="mn-MN" sz="1200" dirty="0" smtClean="0">
                <a:solidFill>
                  <a:srgbClr val="002060"/>
                </a:solidFill>
                <a:latin typeface="Arial" pitchFamily="34" charset="0"/>
                <a:cs typeface="Arial" pitchFamily="34" charset="0"/>
              </a:rPr>
              <a:t>хуваан байрлах бөгөөд </a:t>
            </a:r>
            <a:r>
              <a:rPr lang="mn-MN" sz="1200" dirty="0">
                <a:solidFill>
                  <a:srgbClr val="002060"/>
                </a:solidFill>
                <a:latin typeface="Arial" pitchFamily="34" charset="0"/>
                <a:cs typeface="Arial" pitchFamily="34" charset="0"/>
              </a:rPr>
              <a:t>х</a:t>
            </a:r>
            <a:r>
              <a:rPr lang="mn-MN" sz="1200" dirty="0" smtClean="0">
                <a:solidFill>
                  <a:srgbClr val="002060"/>
                </a:solidFill>
                <a:latin typeface="Arial" pitchFamily="34" charset="0"/>
                <a:cs typeface="Arial" pitchFamily="34" charset="0"/>
              </a:rPr>
              <a:t>оорондоо холбогдохгүй тулц ханаар тусгаарлагдаж төлөвлөгдсөн. </a:t>
            </a:r>
            <a:r>
              <a:rPr lang="mn-MN" sz="1200" dirty="0">
                <a:solidFill>
                  <a:srgbClr val="002060"/>
                </a:solidFill>
                <a:latin typeface="Arial" pitchFamily="34" charset="0"/>
                <a:cs typeface="Arial" pitchFamily="34" charset="0"/>
              </a:rPr>
              <a:t>Баруун тал нь одоо байгаа орц гарцыг ашиглана. Харин </a:t>
            </a:r>
            <a:r>
              <a:rPr lang="mn-MN" sz="1200" dirty="0" smtClean="0">
                <a:solidFill>
                  <a:srgbClr val="002060"/>
                </a:solidFill>
                <a:latin typeface="Arial" pitchFamily="34" charset="0"/>
                <a:cs typeface="Arial" pitchFamily="34" charset="0"/>
              </a:rPr>
              <a:t>“В” </a:t>
            </a:r>
            <a:r>
              <a:rPr lang="mn-MN" sz="1200" dirty="0">
                <a:solidFill>
                  <a:srgbClr val="002060"/>
                </a:solidFill>
                <a:latin typeface="Arial" pitchFamily="34" charset="0"/>
                <a:cs typeface="Arial" pitchFamily="34" charset="0"/>
              </a:rPr>
              <a:t>рампаар тусгаарлагдсан зогсоолд шинээр орц гарц </a:t>
            </a:r>
            <a:r>
              <a:rPr lang="mn-MN" sz="1200" dirty="0" smtClean="0">
                <a:solidFill>
                  <a:srgbClr val="002060"/>
                </a:solidFill>
                <a:latin typeface="Arial" pitchFamily="34" charset="0"/>
                <a:cs typeface="Arial" pitchFamily="34" charset="0"/>
              </a:rPr>
              <a:t>барьж Олимпийн гудамж, Нарны замтай холбох </a:t>
            </a:r>
            <a:r>
              <a:rPr lang="mn-MN" sz="1200" dirty="0">
                <a:solidFill>
                  <a:srgbClr val="002060"/>
                </a:solidFill>
                <a:latin typeface="Arial" pitchFamily="34" charset="0"/>
                <a:cs typeface="Arial" pitchFamily="34" charset="0"/>
              </a:rPr>
              <a:t>шаардлагатай </a:t>
            </a:r>
            <a:r>
              <a:rPr lang="mn-MN" sz="1200" dirty="0" smtClean="0">
                <a:solidFill>
                  <a:srgbClr val="002060"/>
                </a:solidFill>
                <a:latin typeface="Arial" pitchFamily="34" charset="0"/>
                <a:cs typeface="Arial" pitchFamily="34" charset="0"/>
              </a:rPr>
              <a:t>тулгараад байна.</a:t>
            </a:r>
            <a:endParaRPr lang="en" sz="1200" dirty="0">
              <a:solidFill>
                <a:srgbClr val="124057"/>
              </a:solidFill>
              <a:latin typeface="Arial" pitchFamily="34" charset="0"/>
              <a:cs typeface="Arial" pitchFamily="34" charset="0"/>
            </a:endParaRPr>
          </a:p>
        </p:txBody>
      </p:sp>
      <p:sp>
        <p:nvSpPr>
          <p:cNvPr id="60" name="Shape 261"/>
          <p:cNvSpPr txBox="1"/>
          <p:nvPr/>
        </p:nvSpPr>
        <p:spPr>
          <a:xfrm>
            <a:off x="1219481" y="406118"/>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dirty="0" smtClean="0">
                <a:solidFill>
                  <a:srgbClr val="FFFFFF"/>
                </a:solidFill>
                <a:latin typeface="Nixie One"/>
                <a:ea typeface="Nixie One"/>
                <a:cs typeface="Nixie One"/>
                <a:sym typeface="Nixie One"/>
              </a:rPr>
              <a:t>6</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148064" y="4293097"/>
            <a:ext cx="3791317" cy="108012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mn-MN" sz="1200" b="1" dirty="0" smtClean="0">
                <a:solidFill>
                  <a:srgbClr val="002060"/>
                </a:solidFill>
                <a:latin typeface="Arial" pitchFamily="34" charset="0"/>
                <a:cs typeface="Arial" pitchFamily="34" charset="0"/>
              </a:rPr>
              <a:t>Хүчин чадал</a:t>
            </a:r>
          </a:p>
          <a:p>
            <a:pPr marL="171450" lvl="0" indent="-171450" algn="just">
              <a:buFont typeface="Arial" panose="020B0604020202020204" pitchFamily="34" charset="0"/>
              <a:buChar char="•"/>
            </a:pPr>
            <a:r>
              <a:rPr lang="mn-MN" sz="1200" dirty="0" smtClean="0">
                <a:solidFill>
                  <a:srgbClr val="002060"/>
                </a:solidFill>
                <a:latin typeface="Arial" pitchFamily="34" charset="0"/>
                <a:cs typeface="Arial" pitchFamily="34" charset="0"/>
              </a:rPr>
              <a:t>Зураг төсөлгүй.</a:t>
            </a:r>
          </a:p>
          <a:p>
            <a:pPr marL="171450" lvl="0" indent="-171450" algn="just">
              <a:buFont typeface="Arial" panose="020B0604020202020204" pitchFamily="34" charset="0"/>
              <a:buChar char="•"/>
            </a:pPr>
            <a:r>
              <a:rPr lang="mn-MN" sz="1200" dirty="0" smtClean="0">
                <a:solidFill>
                  <a:srgbClr val="002060"/>
                </a:solidFill>
                <a:latin typeface="Arial" pitchFamily="34" charset="0"/>
                <a:cs typeface="Arial" pitchFamily="34" charset="0"/>
              </a:rPr>
              <a:t>Шинээр барих авто зам – 0.1 км</a:t>
            </a:r>
            <a:endParaRPr lang="mn-MN" sz="1200" dirty="0">
              <a:solidFill>
                <a:srgbClr val="002060"/>
              </a:solidFill>
              <a:latin typeface="Arial" pitchFamily="34" charset="0"/>
              <a:cs typeface="Arial" pitchFamily="34" charset="0"/>
            </a:endParaRPr>
          </a:p>
          <a:p>
            <a:pPr marL="171450" lvl="0" indent="-171450" algn="just">
              <a:buFont typeface="Arial" panose="020B0604020202020204" pitchFamily="34" charset="0"/>
              <a:buChar char="•"/>
            </a:pPr>
            <a:r>
              <a:rPr lang="mn-MN" sz="1200" dirty="0" smtClean="0">
                <a:solidFill>
                  <a:srgbClr val="002060"/>
                </a:solidFill>
                <a:latin typeface="Arial" pitchFamily="34" charset="0"/>
                <a:cs typeface="Arial" pitchFamily="34" charset="0"/>
              </a:rPr>
              <a:t>Замын өргөн – 6 м </a:t>
            </a:r>
            <a:endParaRPr lang="mn-MN" sz="1200" dirty="0">
              <a:solidFill>
                <a:srgbClr val="002060"/>
              </a:solidFill>
              <a:latin typeface="Arial" pitchFamily="34" charset="0"/>
              <a:cs typeface="Arial" pitchFamily="34" charset="0"/>
            </a:endParaRPr>
          </a:p>
        </p:txBody>
      </p:sp>
      <p:sp>
        <p:nvSpPr>
          <p:cNvPr id="36" name="Shape 191"/>
          <p:cNvSpPr txBox="1">
            <a:spLocks/>
          </p:cNvSpPr>
          <p:nvPr/>
        </p:nvSpPr>
        <p:spPr>
          <a:xfrm>
            <a:off x="5148064" y="5394101"/>
            <a:ext cx="2963395"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Хэрэгжүүлэх хугацаа</a:t>
            </a:r>
          </a:p>
          <a:p>
            <a:pPr marL="171450" indent="-171450" algn="l">
              <a:spcBef>
                <a:spcPts val="0"/>
              </a:spcBef>
              <a:buFont typeface="Arial" panose="020B0604020202020204" pitchFamily="34" charset="0"/>
              <a:buChar char="•"/>
            </a:pPr>
            <a:r>
              <a:rPr lang="mn-MN" sz="1200" dirty="0" smtClean="0">
                <a:solidFill>
                  <a:srgbClr val="002060"/>
                </a:solidFill>
                <a:latin typeface="Arial" pitchFamily="34" charset="0"/>
                <a:cs typeface="Arial" pitchFamily="34" charset="0"/>
              </a:rPr>
              <a:t>2018 онд зам барилгын ажил хийх </a:t>
            </a:r>
          </a:p>
        </p:txBody>
      </p:sp>
      <p:sp>
        <p:nvSpPr>
          <p:cNvPr id="23" name="Shape 191"/>
          <p:cNvSpPr txBox="1">
            <a:spLocks/>
          </p:cNvSpPr>
          <p:nvPr/>
        </p:nvSpPr>
        <p:spPr>
          <a:xfrm>
            <a:off x="5148064" y="6042173"/>
            <a:ext cx="3419961" cy="771203"/>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Төсөвт өртөг</a:t>
            </a:r>
          </a:p>
          <a:p>
            <a:pPr marL="171450" indent="-171450" algn="just">
              <a:spcBef>
                <a:spcPts val="0"/>
              </a:spcBef>
              <a:buFont typeface="Arial" panose="020B0604020202020204" pitchFamily="34" charset="0"/>
              <a:buChar char="•"/>
            </a:pPr>
            <a:r>
              <a:rPr lang="mn-MN" sz="1200" b="1" dirty="0" smtClean="0">
                <a:solidFill>
                  <a:srgbClr val="C00000"/>
                </a:solidFill>
                <a:latin typeface="Arial" pitchFamily="34" charset="0"/>
                <a:cs typeface="Arial" pitchFamily="34" charset="0"/>
              </a:rPr>
              <a:t>120.0 сая төгрөг. </a:t>
            </a:r>
          </a:p>
        </p:txBody>
      </p:sp>
      <p:pic>
        <p:nvPicPr>
          <p:cNvPr id="2" name="Picture 1"/>
          <p:cNvPicPr>
            <a:picLocks noChangeAspect="1"/>
          </p:cNvPicPr>
          <p:nvPr/>
        </p:nvPicPr>
        <p:blipFill rotWithShape="1">
          <a:blip r:embed="rId3" cstate="print"/>
          <a:srcRect l="17320" t="24943" r="33069" b="24800"/>
          <a:stretch/>
        </p:blipFill>
        <p:spPr>
          <a:xfrm>
            <a:off x="178526" y="1277868"/>
            <a:ext cx="4858930" cy="2768676"/>
          </a:xfrm>
          <a:prstGeom prst="rect">
            <a:avLst/>
          </a:prstGeom>
        </p:spPr>
      </p:pic>
      <p:sp>
        <p:nvSpPr>
          <p:cNvPr id="24" name="Shape 191"/>
          <p:cNvSpPr txBox="1">
            <a:spLocks/>
          </p:cNvSpPr>
          <p:nvPr/>
        </p:nvSpPr>
        <p:spPr>
          <a:xfrm>
            <a:off x="872568" y="6525344"/>
            <a:ext cx="3915456" cy="33265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dirty="0" smtClean="0">
                <a:solidFill>
                  <a:srgbClr val="002060"/>
                </a:solidFill>
                <a:latin typeface="Arial" pitchFamily="34" charset="0"/>
                <a:cs typeface="Arial" pitchFamily="34" charset="0"/>
              </a:rPr>
              <a:t>Зураг 1. Төлөвлөж буй авто замын байршил</a:t>
            </a:r>
          </a:p>
        </p:txBody>
      </p:sp>
      <p:pic>
        <p:nvPicPr>
          <p:cNvPr id="4" name="Picture 3"/>
          <p:cNvPicPr>
            <a:picLocks noChangeAspect="1"/>
          </p:cNvPicPr>
          <p:nvPr/>
        </p:nvPicPr>
        <p:blipFill rotWithShape="1">
          <a:blip r:embed="rId4" cstate="print"/>
          <a:srcRect l="24874" t="14042" r="8777" b="27362"/>
          <a:stretch/>
        </p:blipFill>
        <p:spPr>
          <a:xfrm>
            <a:off x="175768" y="4088262"/>
            <a:ext cx="4861688" cy="2437082"/>
          </a:xfrm>
          <a:prstGeom prst="rect">
            <a:avLst/>
          </a:prstGeom>
        </p:spPr>
      </p:pic>
      <p:sp>
        <p:nvSpPr>
          <p:cNvPr id="17" name="Shape 191"/>
          <p:cNvSpPr txBox="1">
            <a:spLocks/>
          </p:cNvSpPr>
          <p:nvPr/>
        </p:nvSpPr>
        <p:spPr>
          <a:xfrm>
            <a:off x="5148064" y="1277294"/>
            <a:ext cx="2860881"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mn-MN" sz="1200" b="1" dirty="0" smtClean="0">
                <a:solidFill>
                  <a:srgbClr val="002060"/>
                </a:solidFill>
                <a:latin typeface="Arial" pitchFamily="34" charset="0"/>
                <a:cs typeface="Arial" pitchFamily="34" charset="0"/>
              </a:rPr>
              <a:t>Дүүрэг, хороо: СБД, 1-р хороо</a:t>
            </a:r>
          </a:p>
          <a:p>
            <a:pPr algn="l">
              <a:spcBef>
                <a:spcPts val="0"/>
              </a:spcBef>
            </a:pPr>
            <a:endParaRPr lang="mn-MN" sz="12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612996194"/>
      </p:ext>
    </p:extLst>
  </p:cSld>
  <p:clrMapOvr>
    <a:masterClrMapping/>
  </p:clrMapOvr>
  <p:transition spd="slow">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p:nvPr/>
        </p:nvGrpSpPr>
        <p:grpSpPr>
          <a:xfrm>
            <a:off x="202512" y="89634"/>
            <a:ext cx="8326365" cy="115038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a:solidFill>
                    <a:srgbClr val="FFFFFF"/>
                  </a:solidFill>
                  <a:latin typeface="Arial" pitchFamily="34" charset="0"/>
                  <a:ea typeface="Nixie One"/>
                  <a:cs typeface="Arial" pitchFamily="34" charset="0"/>
                  <a:sym typeface="Nixie One"/>
                </a:rPr>
                <a:t>Замын цагдаагийн гүүрэн гарцны орчимд шинээр баригдах туслах орц гарц зам ("А" рамп орчимд Нарны замын урд талын орц гарц зам) </a:t>
              </a: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08519" y="141803"/>
            <a:ext cx="700406"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076056" y="1744277"/>
            <a:ext cx="3935492" cy="226078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Тайлбар</a:t>
            </a:r>
            <a:endParaRPr lang="en" sz="1200" b="1" dirty="0" smtClean="0">
              <a:solidFill>
                <a:srgbClr val="002060"/>
              </a:solidFill>
              <a:latin typeface="Arial" pitchFamily="34" charset="0"/>
              <a:cs typeface="Arial" pitchFamily="34" charset="0"/>
            </a:endParaRPr>
          </a:p>
          <a:p>
            <a:pPr algn="just">
              <a:lnSpc>
                <a:spcPct val="150000"/>
              </a:lnSpc>
            </a:pPr>
            <a:r>
              <a:rPr lang="mn-MN" sz="1200" dirty="0">
                <a:solidFill>
                  <a:srgbClr val="002060"/>
                </a:solidFill>
                <a:latin typeface="Arial" pitchFamily="34" charset="0"/>
                <a:cs typeface="Arial" pitchFamily="34" charset="0"/>
              </a:rPr>
              <a:t>ЗЦ-ын гүүрэн гарцын  </a:t>
            </a:r>
            <a:r>
              <a:rPr lang="mn-MN" sz="1200" dirty="0" smtClean="0">
                <a:solidFill>
                  <a:srgbClr val="002060"/>
                </a:solidFill>
                <a:latin typeface="Arial" pitchFamily="34" charset="0"/>
                <a:cs typeface="Arial" pitchFamily="34" charset="0"/>
              </a:rPr>
              <a:t>“А” </a:t>
            </a:r>
            <a:r>
              <a:rPr lang="mn-MN" sz="1200" dirty="0">
                <a:solidFill>
                  <a:srgbClr val="002060"/>
                </a:solidFill>
                <a:latin typeface="Arial" pitchFamily="34" charset="0"/>
                <a:cs typeface="Arial" pitchFamily="34" charset="0"/>
              </a:rPr>
              <a:t>рамп нь Нарны замын урд талын </a:t>
            </a:r>
            <a:r>
              <a:rPr lang="mn-MN" sz="1200" dirty="0" smtClean="0">
                <a:solidFill>
                  <a:srgbClr val="002060"/>
                </a:solidFill>
                <a:latin typeface="Arial" pitchFamily="34" charset="0"/>
                <a:cs typeface="Arial" pitchFamily="34" charset="0"/>
              </a:rPr>
              <a:t>“ЭСК инженеринг” </a:t>
            </a:r>
            <a:r>
              <a:rPr lang="mn-MN" sz="1200" dirty="0">
                <a:solidFill>
                  <a:srgbClr val="002060"/>
                </a:solidFill>
                <a:latin typeface="Arial" pitchFamily="34" charset="0"/>
                <a:cs typeface="Arial" pitchFamily="34" charset="0"/>
              </a:rPr>
              <a:t>ХХК болон бусад аж ахуйн нэгжүүдийн баригдсан барилгуудын  орц гарцыг хааж байгаа болно. Иймд тэдгээрийг тэдгээрийн орц гарцыг </a:t>
            </a:r>
            <a:r>
              <a:rPr lang="mn-MN" sz="1200" dirty="0" smtClean="0">
                <a:solidFill>
                  <a:srgbClr val="002060"/>
                </a:solidFill>
                <a:latin typeface="Arial" pitchFamily="34" charset="0"/>
                <a:cs typeface="Arial" pitchFamily="34" charset="0"/>
              </a:rPr>
              <a:t>шийдвэрлэх шаардлагатай тул барилгын </a:t>
            </a:r>
            <a:r>
              <a:rPr lang="mn-MN" sz="1200" dirty="0">
                <a:solidFill>
                  <a:srgbClr val="002060"/>
                </a:solidFill>
                <a:latin typeface="Arial" pitchFamily="34" charset="0"/>
                <a:cs typeface="Arial" pitchFamily="34" charset="0"/>
              </a:rPr>
              <a:t>урдуур шинээр </a:t>
            </a:r>
            <a:r>
              <a:rPr lang="mn-MN" sz="1200" dirty="0" smtClean="0">
                <a:solidFill>
                  <a:srgbClr val="002060"/>
                </a:solidFill>
                <a:latin typeface="Arial" pitchFamily="34" charset="0"/>
                <a:cs typeface="Arial" pitchFamily="34" charset="0"/>
              </a:rPr>
              <a:t>авто зам төлөвлөж </a:t>
            </a:r>
            <a:r>
              <a:rPr lang="mn-MN" sz="1200" dirty="0">
                <a:solidFill>
                  <a:srgbClr val="002060"/>
                </a:solidFill>
                <a:latin typeface="Arial" pitchFamily="34" charset="0"/>
                <a:cs typeface="Arial" pitchFamily="34" charset="0"/>
              </a:rPr>
              <a:t>барих шаардлагатай байна. </a:t>
            </a:r>
            <a:endParaRPr lang="en" sz="1200" dirty="0">
              <a:solidFill>
                <a:srgbClr val="124057"/>
              </a:solidFill>
              <a:latin typeface="Arial" pitchFamily="34" charset="0"/>
              <a:cs typeface="Arial" pitchFamily="34" charset="0"/>
            </a:endParaRPr>
          </a:p>
        </p:txBody>
      </p:sp>
      <p:sp>
        <p:nvSpPr>
          <p:cNvPr id="60" name="Shape 261"/>
          <p:cNvSpPr txBox="1"/>
          <p:nvPr/>
        </p:nvSpPr>
        <p:spPr>
          <a:xfrm>
            <a:off x="1219481" y="406118"/>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dirty="0" smtClean="0">
                <a:solidFill>
                  <a:srgbClr val="FFFFFF"/>
                </a:solidFill>
                <a:latin typeface="Nixie One"/>
                <a:ea typeface="Nixie One"/>
                <a:cs typeface="Nixie One"/>
                <a:sym typeface="Nixie One"/>
              </a:rPr>
              <a:t>7</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148143" y="4021832"/>
            <a:ext cx="3791317" cy="127937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mn-MN" sz="1200" b="1" dirty="0" smtClean="0">
                <a:solidFill>
                  <a:srgbClr val="002060"/>
                </a:solidFill>
                <a:latin typeface="Arial" pitchFamily="34" charset="0"/>
                <a:cs typeface="Arial" pitchFamily="34" charset="0"/>
              </a:rPr>
              <a:t>Хүчин чадал</a:t>
            </a:r>
          </a:p>
          <a:p>
            <a:pPr marL="171450" lvl="0" indent="-171450" algn="just">
              <a:lnSpc>
                <a:spcPct val="150000"/>
              </a:lnSpc>
              <a:buFont typeface="Arial" panose="020B0604020202020204" pitchFamily="34" charset="0"/>
              <a:buChar char="•"/>
            </a:pPr>
            <a:r>
              <a:rPr lang="mn-MN" sz="1200" dirty="0" smtClean="0">
                <a:solidFill>
                  <a:srgbClr val="002060"/>
                </a:solidFill>
                <a:latin typeface="Arial" pitchFamily="34" charset="0"/>
                <a:cs typeface="Arial" pitchFamily="34" charset="0"/>
              </a:rPr>
              <a:t>Зураг төсөлгүй.</a:t>
            </a:r>
          </a:p>
          <a:p>
            <a:pPr marL="171450" lvl="0" indent="-171450" algn="just">
              <a:lnSpc>
                <a:spcPct val="150000"/>
              </a:lnSpc>
              <a:buFont typeface="Arial" panose="020B0604020202020204" pitchFamily="34" charset="0"/>
              <a:buChar char="•"/>
            </a:pPr>
            <a:r>
              <a:rPr lang="mn-MN" sz="1200" dirty="0" smtClean="0">
                <a:solidFill>
                  <a:srgbClr val="002060"/>
                </a:solidFill>
                <a:latin typeface="Arial" pitchFamily="34" charset="0"/>
                <a:cs typeface="Arial" pitchFamily="34" charset="0"/>
              </a:rPr>
              <a:t>Шинээр барих авто зам – 0.4</a:t>
            </a:r>
            <a:r>
              <a:rPr lang="en-US" sz="1200" dirty="0" smtClean="0">
                <a:solidFill>
                  <a:srgbClr val="002060"/>
                </a:solidFill>
                <a:latin typeface="Arial" pitchFamily="34" charset="0"/>
                <a:cs typeface="Arial" pitchFamily="34" charset="0"/>
              </a:rPr>
              <a:t> </a:t>
            </a:r>
            <a:r>
              <a:rPr lang="mn-MN" sz="1200" dirty="0" smtClean="0">
                <a:solidFill>
                  <a:srgbClr val="002060"/>
                </a:solidFill>
                <a:latin typeface="Arial" pitchFamily="34" charset="0"/>
                <a:cs typeface="Arial" pitchFamily="34" charset="0"/>
              </a:rPr>
              <a:t>км</a:t>
            </a:r>
            <a:endParaRPr lang="mn-MN" sz="1200" dirty="0">
              <a:solidFill>
                <a:srgbClr val="002060"/>
              </a:solidFill>
              <a:latin typeface="Arial" pitchFamily="34" charset="0"/>
              <a:cs typeface="Arial" pitchFamily="34" charset="0"/>
            </a:endParaRPr>
          </a:p>
          <a:p>
            <a:pPr marL="171450" lvl="0" indent="-171450" algn="just">
              <a:lnSpc>
                <a:spcPct val="150000"/>
              </a:lnSpc>
              <a:buFont typeface="Arial" panose="020B0604020202020204" pitchFamily="34" charset="0"/>
              <a:buChar char="•"/>
            </a:pPr>
            <a:r>
              <a:rPr lang="mn-MN" sz="1200" dirty="0" smtClean="0">
                <a:solidFill>
                  <a:srgbClr val="002060"/>
                </a:solidFill>
                <a:latin typeface="Arial" pitchFamily="34" charset="0"/>
                <a:cs typeface="Arial" pitchFamily="34" charset="0"/>
              </a:rPr>
              <a:t>Замын өргөн –6 м</a:t>
            </a:r>
            <a:endParaRPr lang="mn-MN" sz="1200" dirty="0">
              <a:solidFill>
                <a:srgbClr val="002060"/>
              </a:solidFill>
              <a:latin typeface="Arial" pitchFamily="34" charset="0"/>
              <a:cs typeface="Arial" pitchFamily="34" charset="0"/>
            </a:endParaRPr>
          </a:p>
        </p:txBody>
      </p:sp>
      <p:sp>
        <p:nvSpPr>
          <p:cNvPr id="36" name="Shape 191"/>
          <p:cNvSpPr txBox="1">
            <a:spLocks/>
          </p:cNvSpPr>
          <p:nvPr/>
        </p:nvSpPr>
        <p:spPr>
          <a:xfrm>
            <a:off x="5148064" y="5229200"/>
            <a:ext cx="3364937"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Хэрэгжүүлэх хугацаа</a:t>
            </a:r>
          </a:p>
          <a:p>
            <a:pPr marL="171450" indent="-171450" algn="l">
              <a:spcBef>
                <a:spcPts val="0"/>
              </a:spcBef>
              <a:buFont typeface="Arial" panose="020B0604020202020204" pitchFamily="34" charset="0"/>
              <a:buChar char="•"/>
            </a:pPr>
            <a:r>
              <a:rPr lang="mn-MN" sz="1200" dirty="0" smtClean="0">
                <a:solidFill>
                  <a:srgbClr val="002060"/>
                </a:solidFill>
                <a:latin typeface="Arial" pitchFamily="34" charset="0"/>
                <a:cs typeface="Arial" pitchFamily="34" charset="0"/>
              </a:rPr>
              <a:t>2018 онд зам барилгын ажил хийх </a:t>
            </a:r>
          </a:p>
        </p:txBody>
      </p:sp>
      <p:sp>
        <p:nvSpPr>
          <p:cNvPr id="23" name="Shape 191"/>
          <p:cNvSpPr txBox="1">
            <a:spLocks/>
          </p:cNvSpPr>
          <p:nvPr/>
        </p:nvSpPr>
        <p:spPr>
          <a:xfrm>
            <a:off x="5148064" y="5733256"/>
            <a:ext cx="3279612" cy="76012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Төсөвт өртөг </a:t>
            </a:r>
          </a:p>
          <a:p>
            <a:pPr marL="171450" indent="-171450" algn="just">
              <a:spcBef>
                <a:spcPts val="0"/>
              </a:spcBef>
              <a:buFont typeface="Arial" panose="020B0604020202020204" pitchFamily="34" charset="0"/>
              <a:buChar char="•"/>
            </a:pPr>
            <a:r>
              <a:rPr lang="mn-MN" sz="1200" b="1" dirty="0" smtClean="0">
                <a:solidFill>
                  <a:srgbClr val="C00000"/>
                </a:solidFill>
                <a:latin typeface="Arial" pitchFamily="34" charset="0"/>
                <a:cs typeface="Arial" pitchFamily="34" charset="0"/>
              </a:rPr>
              <a:t>400.0 сая төгрөг. </a:t>
            </a:r>
          </a:p>
        </p:txBody>
      </p:sp>
      <p:pic>
        <p:nvPicPr>
          <p:cNvPr id="2" name="Picture 1"/>
          <p:cNvPicPr>
            <a:picLocks noChangeAspect="1"/>
          </p:cNvPicPr>
          <p:nvPr/>
        </p:nvPicPr>
        <p:blipFill rotWithShape="1">
          <a:blip r:embed="rId3" cstate="print"/>
          <a:srcRect l="17320" t="24943" r="33069" b="24800"/>
          <a:stretch/>
        </p:blipFill>
        <p:spPr>
          <a:xfrm>
            <a:off x="178526" y="1277868"/>
            <a:ext cx="4858930" cy="2768676"/>
          </a:xfrm>
          <a:prstGeom prst="rect">
            <a:avLst/>
          </a:prstGeom>
        </p:spPr>
      </p:pic>
      <p:sp>
        <p:nvSpPr>
          <p:cNvPr id="24" name="Shape 191"/>
          <p:cNvSpPr txBox="1">
            <a:spLocks/>
          </p:cNvSpPr>
          <p:nvPr/>
        </p:nvSpPr>
        <p:spPr>
          <a:xfrm>
            <a:off x="872568" y="6525344"/>
            <a:ext cx="3771440" cy="33265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dirty="0" smtClean="0">
                <a:solidFill>
                  <a:srgbClr val="002060"/>
                </a:solidFill>
                <a:latin typeface="Arial" pitchFamily="34" charset="0"/>
                <a:cs typeface="Arial" pitchFamily="34" charset="0"/>
              </a:rPr>
              <a:t>Зураг 1. Төлөвлөж буй авто замын байршил</a:t>
            </a:r>
          </a:p>
        </p:txBody>
      </p:sp>
      <p:pic>
        <p:nvPicPr>
          <p:cNvPr id="4" name="Picture 3"/>
          <p:cNvPicPr>
            <a:picLocks noChangeAspect="1"/>
          </p:cNvPicPr>
          <p:nvPr/>
        </p:nvPicPr>
        <p:blipFill rotWithShape="1">
          <a:blip r:embed="rId4" cstate="print"/>
          <a:srcRect l="24013" t="22700" r="5113" b="12201"/>
          <a:stretch/>
        </p:blipFill>
        <p:spPr>
          <a:xfrm>
            <a:off x="179671" y="4084389"/>
            <a:ext cx="4857785" cy="2509855"/>
          </a:xfrm>
          <a:prstGeom prst="rect">
            <a:avLst/>
          </a:prstGeom>
        </p:spPr>
      </p:pic>
      <p:sp>
        <p:nvSpPr>
          <p:cNvPr id="17" name="Shape 191"/>
          <p:cNvSpPr txBox="1">
            <a:spLocks/>
          </p:cNvSpPr>
          <p:nvPr/>
        </p:nvSpPr>
        <p:spPr>
          <a:xfrm>
            <a:off x="5148064" y="1277294"/>
            <a:ext cx="2860881"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mn-MN" sz="1200" b="1" dirty="0" smtClean="0">
                <a:solidFill>
                  <a:srgbClr val="002060"/>
                </a:solidFill>
                <a:latin typeface="Arial" pitchFamily="34" charset="0"/>
                <a:cs typeface="Arial" pitchFamily="34" charset="0"/>
              </a:rPr>
              <a:t>Дүүрэг, хороо: ХУД, 15-р хороо</a:t>
            </a:r>
          </a:p>
          <a:p>
            <a:pPr algn="l">
              <a:spcBef>
                <a:spcPts val="0"/>
              </a:spcBef>
            </a:pPr>
            <a:endParaRPr lang="mn-MN" sz="12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990042046"/>
      </p:ext>
    </p:extLst>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07134"/>
            <a:ext cx="8326365" cy="127199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FFFFFF"/>
                  </a:solidFill>
                  <a:latin typeface="Arial" pitchFamily="34" charset="0"/>
                  <a:ea typeface="Nixie One"/>
                  <a:cs typeface="Arial" pitchFamily="34" charset="0"/>
                  <a:sym typeface="Nixie One"/>
                </a:rPr>
                <a:t>ЧД, 16 дугаар хороо, 139 дүгээр бага сургууль, 221 дүгээр цэцэрлэгийн цогцолборын урд талд авто машины зогсоол барих</a:t>
              </a: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796136" y="2420888"/>
            <a:ext cx="3024336" cy="2410641"/>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spcBef>
                <a:spcPts val="0"/>
              </a:spcBef>
            </a:pPr>
            <a:endParaRPr lang="en" sz="1200" dirty="0">
              <a:solidFill>
                <a:srgbClr val="124057"/>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i="0" u="none" strike="noStrike" cap="none" dirty="0" smtClean="0">
                <a:solidFill>
                  <a:srgbClr val="FFFFFF"/>
                </a:solidFill>
                <a:latin typeface="Nixie One"/>
                <a:ea typeface="Nixie One"/>
                <a:cs typeface="Nixie One"/>
                <a:sym typeface="Nixie One"/>
              </a:rPr>
              <a:t>8</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724128" y="3789040"/>
            <a:ext cx="3168352" cy="792089"/>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724127" y="5301208"/>
            <a:ext cx="3419873" cy="122413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Хэрэгжүүлэх хугацаа</a:t>
            </a:r>
          </a:p>
          <a:p>
            <a:pPr algn="l">
              <a:spcBef>
                <a:spcPts val="0"/>
              </a:spcBef>
              <a:buFont typeface="Arial" pitchFamily="34" charset="0"/>
              <a:buChar char="•"/>
            </a:pPr>
            <a:r>
              <a:rPr lang="en" sz="1400" b="1" dirty="0" smtClean="0">
                <a:solidFill>
                  <a:srgbClr val="002060"/>
                </a:solidFill>
                <a:latin typeface="Arial" pitchFamily="34" charset="0"/>
                <a:cs typeface="Arial" pitchFamily="34" charset="0"/>
              </a:rPr>
              <a:t> </a:t>
            </a:r>
            <a:r>
              <a:rPr lang="mn-MN" sz="1400" b="1"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2018  онд зураг  төсөл боловсруулах</a:t>
            </a:r>
          </a:p>
          <a:p>
            <a:pPr algn="l">
              <a:spcBef>
                <a:spcPts val="0"/>
              </a:spcBef>
              <a:buFont typeface="Arial" pitchFamily="34" charset="0"/>
              <a:buChar char="•"/>
            </a:pPr>
            <a:r>
              <a:rPr lang="mn-MN" sz="1400" dirty="0" smtClean="0">
                <a:solidFill>
                  <a:srgbClr val="002060"/>
                </a:solidFill>
                <a:latin typeface="Arial" pitchFamily="34" charset="0"/>
                <a:cs typeface="Arial" pitchFamily="34" charset="0"/>
              </a:rPr>
              <a:t>  2018 онд зам барилгын ажил хийх </a:t>
            </a:r>
          </a:p>
        </p:txBody>
      </p:sp>
      <p:cxnSp>
        <p:nvCxnSpPr>
          <p:cNvPr id="42" name="Straight Connector 41"/>
          <p:cNvCxnSpPr/>
          <p:nvPr/>
        </p:nvCxnSpPr>
        <p:spPr>
          <a:xfrm>
            <a:off x="972170" y="6267228"/>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99447" y="6022100"/>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574759" y="6144346"/>
            <a:ext cx="576064" cy="0"/>
          </a:xfrm>
          <a:prstGeom prst="line">
            <a:avLst/>
          </a:prstGeom>
          <a:ln/>
        </p:spPr>
        <p:style>
          <a:lnRef idx="2">
            <a:schemeClr val="accent2"/>
          </a:lnRef>
          <a:fillRef idx="0">
            <a:schemeClr val="accent2"/>
          </a:fillRef>
          <a:effectRef idx="1">
            <a:schemeClr val="accent2"/>
          </a:effectRef>
          <a:fontRef idx="minor">
            <a:schemeClr val="tx1"/>
          </a:fontRef>
        </p:style>
      </p:cxnSp>
      <p:sp>
        <p:nvSpPr>
          <p:cNvPr id="46" name="TextBox 45"/>
          <p:cNvSpPr txBox="1"/>
          <p:nvPr/>
        </p:nvSpPr>
        <p:spPr>
          <a:xfrm>
            <a:off x="1222261" y="6036624"/>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зогсоол</a:t>
            </a:r>
            <a:endParaRPr lang="en-US" sz="1000" dirty="0">
              <a:solidFill>
                <a:schemeClr val="bg1"/>
              </a:solidFill>
              <a:latin typeface="Arial" pitchFamily="34" charset="0"/>
              <a:cs typeface="Arial" pitchFamily="34" charset="0"/>
            </a:endParaRPr>
          </a:p>
        </p:txBody>
      </p:sp>
      <p:sp>
        <p:nvSpPr>
          <p:cNvPr id="3" name="Rectangle 2"/>
          <p:cNvSpPr/>
          <p:nvPr/>
        </p:nvSpPr>
        <p:spPr>
          <a:xfrm>
            <a:off x="5724128" y="1628800"/>
            <a:ext cx="3109457" cy="2677656"/>
          </a:xfrm>
          <a:prstGeom prst="rect">
            <a:avLst/>
          </a:prstGeom>
        </p:spPr>
        <p:txBody>
          <a:bodyPr wrap="square">
            <a:spAutoFit/>
          </a:bodyPr>
          <a:lstStyle/>
          <a:p>
            <a:pPr algn="ctr">
              <a:spcBef>
                <a:spcPts val="0"/>
              </a:spcBef>
            </a:pPr>
            <a:r>
              <a:rPr lang="mn-MN" sz="1400" b="1" dirty="0" smtClean="0">
                <a:solidFill>
                  <a:srgbClr val="002060"/>
                </a:solidFill>
                <a:latin typeface="Arial" pitchFamily="34" charset="0"/>
                <a:cs typeface="Arial" pitchFamily="34" charset="0"/>
              </a:rPr>
              <a:t>Төслийн ач холбогдол</a:t>
            </a:r>
          </a:p>
          <a:p>
            <a:pPr lvl="0" algn="just"/>
            <a:r>
              <a:rPr lang="mn-MN" sz="1400" dirty="0" smtClean="0">
                <a:solidFill>
                  <a:srgbClr val="002060"/>
                </a:solidFill>
                <a:latin typeface="Arial" pitchFamily="34" charset="0"/>
                <a:cs typeface="Arial" pitchFamily="34" charset="0"/>
              </a:rPr>
              <a:t>     </a:t>
            </a:r>
            <a:r>
              <a:rPr lang="mn-MN" sz="1400" dirty="0">
                <a:solidFill>
                  <a:srgbClr val="002060"/>
                </a:solidFill>
                <a:latin typeface="Arial" panose="020B0604020202020204" pitchFamily="34" charset="0"/>
                <a:cs typeface="Arial" panose="020B0604020202020204" pitchFamily="34" charset="0"/>
              </a:rPr>
              <a:t>Сургууль, цэцэрлэгийн авто зам Хайлаастын авто замтай холбогдож гэр хорооллын хөдөлгөөий аюулгүй байдал хангагдан, хөдөлгөөний ачааллыг харилцан хуваалцана</a:t>
            </a:r>
            <a:r>
              <a:rPr lang="mn-MN" sz="1400" dirty="0" smtClean="0">
                <a:solidFill>
                  <a:schemeClr val="accent1">
                    <a:lumMod val="75000"/>
                  </a:schemeClr>
                </a:solidFill>
                <a:latin typeface="Arial" panose="020B0604020202020204" pitchFamily="34" charset="0"/>
                <a:cs typeface="Arial" panose="020B0604020202020204" pitchFamily="34" charset="0"/>
              </a:rPr>
              <a:t>.</a:t>
            </a:r>
          </a:p>
          <a:p>
            <a:pPr lvl="0" algn="ctr"/>
            <a:endParaRPr lang="mn-MN" sz="1400" b="1" dirty="0" smtClean="0">
              <a:solidFill>
                <a:schemeClr val="tx2">
                  <a:lumMod val="75000"/>
                </a:schemeClr>
              </a:solidFill>
              <a:latin typeface="Arial" panose="020B0604020202020204" pitchFamily="34" charset="0"/>
              <a:cs typeface="Arial" panose="020B0604020202020204" pitchFamily="34" charset="0"/>
            </a:endParaRPr>
          </a:p>
          <a:p>
            <a:pPr lvl="0" algn="ctr"/>
            <a:r>
              <a:rPr lang="mn-MN" sz="1400" b="1" dirty="0" smtClean="0">
                <a:solidFill>
                  <a:schemeClr val="tx2">
                    <a:lumMod val="75000"/>
                  </a:schemeClr>
                </a:solidFill>
                <a:latin typeface="Arial" panose="020B0604020202020204" pitchFamily="34" charset="0"/>
                <a:cs typeface="Arial" panose="020B0604020202020204" pitchFamily="34" charset="0"/>
              </a:rPr>
              <a:t>Төслийн хүрээнд хийгдэх ажил</a:t>
            </a:r>
          </a:p>
          <a:p>
            <a:pPr lvl="0" algn="just"/>
            <a:r>
              <a:rPr lang="mn-MN" sz="1400" dirty="0" smtClean="0">
                <a:solidFill>
                  <a:schemeClr val="tx2">
                    <a:lumMod val="75000"/>
                  </a:schemeClr>
                </a:solidFill>
                <a:latin typeface="Arial" panose="020B0604020202020204" pitchFamily="34" charset="0"/>
                <a:cs typeface="Arial" panose="020B0604020202020204" pitchFamily="34" charset="0"/>
              </a:rPr>
              <a:t>     </a:t>
            </a:r>
            <a:r>
              <a:rPr lang="mn-MN" sz="1400" dirty="0" smtClean="0">
                <a:solidFill>
                  <a:srgbClr val="002060"/>
                </a:solidFill>
                <a:latin typeface="Arial" panose="020B0604020202020204" pitchFamily="34" charset="0"/>
                <a:cs typeface="Arial" panose="020B0604020202020204" pitchFamily="34" charset="0"/>
              </a:rPr>
              <a:t>Цэцэрлэг ормын авто замын дагуу авто зогсоол шинээр барих. Зураг төсөл боловсруулах.</a:t>
            </a:r>
            <a:endParaRPr lang="mn-MN" sz="1400" dirty="0">
              <a:solidFill>
                <a:srgbClr val="00206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251520" y="1628799"/>
            <a:ext cx="5400600" cy="4176465"/>
          </a:xfrm>
          <a:prstGeom prst="rect">
            <a:avLst/>
          </a:prstGeom>
          <a:noFill/>
          <a:ln w="9525">
            <a:noFill/>
            <a:miter lim="800000"/>
            <a:headEnd/>
            <a:tailEnd/>
          </a:ln>
        </p:spPr>
      </p:pic>
      <p:sp>
        <p:nvSpPr>
          <p:cNvPr id="23" name="Rectangle 22"/>
          <p:cNvSpPr/>
          <p:nvPr/>
        </p:nvSpPr>
        <p:spPr>
          <a:xfrm>
            <a:off x="5724128" y="4437112"/>
            <a:ext cx="3419872" cy="738664"/>
          </a:xfrm>
          <a:prstGeom prst="rect">
            <a:avLst/>
          </a:prstGeom>
        </p:spPr>
        <p:txBody>
          <a:bodyPr wrap="square">
            <a:spAutoFit/>
          </a:bodyPr>
          <a:lstStyle/>
          <a:p>
            <a:pPr algn="ctr">
              <a:spcBef>
                <a:spcPts val="0"/>
              </a:spcBef>
            </a:pPr>
            <a:r>
              <a:rPr lang="mn-MN" sz="1400" b="1" dirty="0" smtClean="0">
                <a:solidFill>
                  <a:srgbClr val="002060"/>
                </a:solidFill>
                <a:latin typeface="Arial" pitchFamily="34" charset="0"/>
                <a:cs typeface="Arial" pitchFamily="34" charset="0"/>
              </a:rPr>
              <a:t>Төсөвт өртөг </a:t>
            </a:r>
          </a:p>
          <a:p>
            <a:pPr>
              <a:buFont typeface="Arial" pitchFamily="34" charset="0"/>
              <a:buChar char="•"/>
            </a:pPr>
            <a:r>
              <a:rPr lang="mn-MN" sz="1400" dirty="0" smtClean="0">
                <a:solidFill>
                  <a:srgbClr val="002060"/>
                </a:solidFill>
                <a:latin typeface="Arial" pitchFamily="34" charset="0"/>
                <a:cs typeface="Arial" pitchFamily="34" charset="0"/>
              </a:rPr>
              <a:t>  Нийт талбай – 1400 м2</a:t>
            </a:r>
          </a:p>
          <a:p>
            <a:pPr>
              <a:buFont typeface="Arial" pitchFamily="34" charset="0"/>
              <a:buChar char="•"/>
            </a:pPr>
            <a:r>
              <a:rPr lang="mn-MN" sz="1400" dirty="0" smtClean="0">
                <a:solidFill>
                  <a:srgbClr val="002060"/>
                </a:solidFill>
                <a:latin typeface="Arial" pitchFamily="34" charset="0"/>
                <a:cs typeface="Arial" pitchFamily="34" charset="0"/>
              </a:rPr>
              <a:t>  Төсөвт өртөг: </a:t>
            </a:r>
            <a:r>
              <a:rPr lang="mn-MN" sz="1400" b="1" dirty="0" smtClean="0">
                <a:solidFill>
                  <a:srgbClr val="C00000"/>
                </a:solidFill>
                <a:latin typeface="Arial" pitchFamily="34" charset="0"/>
                <a:cs typeface="Arial" pitchFamily="34" charset="0"/>
              </a:rPr>
              <a:t>138.0 сая төг</a:t>
            </a:r>
            <a:endParaRPr lang="mn-MN" sz="1400" dirty="0">
              <a:solidFill>
                <a:srgbClr val="C00000"/>
              </a:solidFill>
            </a:endParaRPr>
          </a:p>
        </p:txBody>
      </p:sp>
    </p:spTree>
    <p:extLst>
      <p:ext uri="{BB962C8B-B14F-4D97-AF65-F5344CB8AC3E}">
        <p14:creationId xmlns:p14="http://schemas.microsoft.com/office/powerpoint/2010/main" val="2532056163"/>
      </p:ext>
    </p:extLst>
  </p:cSld>
  <p:clrMapOvr>
    <a:masterClrMapping/>
  </p:clrMapOvr>
  <p:transition spd="slow">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07135"/>
            <a:ext cx="8573739" cy="1161626"/>
            <a:chOff x="174725" y="107134"/>
            <a:chExt cx="8491387" cy="1271999"/>
          </a:xfrm>
        </p:grpSpPr>
        <p:sp>
          <p:nvSpPr>
            <p:cNvPr id="19" name="Shape 248"/>
            <p:cNvSpPr/>
            <p:nvPr/>
          </p:nvSpPr>
          <p:spPr>
            <a:xfrm>
              <a:off x="1917671" y="369170"/>
              <a:ext cx="6748441" cy="999600"/>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552352" cy="993493"/>
            </a:xfrm>
            <a:prstGeom prst="rect">
              <a:avLst/>
            </a:prstGeom>
            <a:noFill/>
            <a:ln>
              <a:noFill/>
            </a:ln>
          </p:spPr>
          <p:txBody>
            <a:bodyPr lIns="91425" tIns="45700" rIns="91425" bIns="45700" anchor="ctr" anchorCtr="0">
              <a:noAutofit/>
            </a:bodyPr>
            <a:lstStyle/>
            <a:p>
              <a:pPr lvl="0" algn="ctr">
                <a:buSzPct val="25000"/>
              </a:pP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220072" y="1484784"/>
            <a:ext cx="3923928" cy="2016224"/>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Төслийн ач холбогдол</a:t>
            </a:r>
          </a:p>
          <a:p>
            <a:pPr>
              <a:spcBef>
                <a:spcPts val="0"/>
              </a:spcBef>
            </a:pPr>
            <a:endParaRPr lang="mn-MN" sz="1400" b="1" dirty="0" smtClean="0">
              <a:solidFill>
                <a:srgbClr val="002060"/>
              </a:solidFill>
              <a:latin typeface="Arial" pitchFamily="34" charset="0"/>
              <a:cs typeface="Arial" pitchFamily="34" charset="0"/>
            </a:endParaRPr>
          </a:p>
          <a:p>
            <a:pPr algn="just">
              <a:spcBef>
                <a:spcPts val="0"/>
              </a:spcBef>
            </a:pPr>
            <a:r>
              <a:rPr lang="en-US" sz="1400" dirty="0" smtClean="0">
                <a:solidFill>
                  <a:srgbClr val="002060"/>
                </a:solidFill>
                <a:latin typeface="Arial" pitchFamily="34" charset="0"/>
                <a:cs typeface="Arial" pitchFamily="34" charset="0"/>
              </a:rPr>
              <a:t>Б</a:t>
            </a:r>
            <a:r>
              <a:rPr lang="mn-MN" sz="1400" dirty="0" smtClean="0">
                <a:solidFill>
                  <a:srgbClr val="002060"/>
                </a:solidFill>
                <a:latin typeface="Arial" pitchFamily="34" charset="0"/>
                <a:cs typeface="Arial" pitchFamily="34" charset="0"/>
              </a:rPr>
              <a:t>айгалийн чулуун хучилттай авто замаар гол болон туслах гудамж, замуудтай богино зайд холбохоос гадна газар доорхи инженерийн шугам сүлжээг хөндөлгүйгээр хийгдэнэ. Дамдингийн гудамж руу холбогдоогүй үлдсэн орон сууцны хорооллын зам болно. Чулуун замаар холбох.</a:t>
            </a:r>
          </a:p>
        </p:txBody>
      </p:sp>
      <p:sp>
        <p:nvSpPr>
          <p:cNvPr id="30" name="Shape 191"/>
          <p:cNvSpPr txBox="1">
            <a:spLocks/>
          </p:cNvSpPr>
          <p:nvPr/>
        </p:nvSpPr>
        <p:spPr>
          <a:xfrm>
            <a:off x="5076056" y="1484784"/>
            <a:ext cx="4067944" cy="576064"/>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400" dirty="0" smtClean="0">
              <a:solidFill>
                <a:srgbClr val="00206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 sz="2400" b="1" i="0" u="none" strike="noStrike" cap="none" dirty="0" smtClean="0">
                <a:solidFill>
                  <a:srgbClr val="FFFFFF"/>
                </a:solidFill>
                <a:latin typeface="Nixie One"/>
                <a:ea typeface="Nixie One"/>
                <a:cs typeface="Nixie One"/>
                <a:sym typeface="Nixie One"/>
              </a:rPr>
              <a:t>9</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220072" y="3573016"/>
            <a:ext cx="3923928" cy="158417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Төсөвт өртөг  </a:t>
            </a:r>
            <a:endParaRPr lang="en" sz="1400" b="1" dirty="0" smtClean="0">
              <a:solidFill>
                <a:srgbClr val="002060"/>
              </a:solidFill>
              <a:latin typeface="Arial" pitchFamily="34" charset="0"/>
              <a:cs typeface="Arial" pitchFamily="34" charset="0"/>
            </a:endParaRPr>
          </a:p>
          <a:p>
            <a:pPr algn="l">
              <a:spcBef>
                <a:spcPts val="0"/>
              </a:spcBef>
              <a:buFont typeface="Arial" pitchFamily="34" charset="0"/>
              <a:buChar char="•"/>
            </a:pPr>
            <a:r>
              <a:rPr lang="en" sz="1400" b="1"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Зураг төсөлгүй</a:t>
            </a:r>
          </a:p>
          <a:p>
            <a:pPr algn="just">
              <a:spcBef>
                <a:spcPts val="0"/>
              </a:spcBef>
              <a:buFont typeface="Arial" pitchFamily="34" charset="0"/>
              <a:buChar char="•"/>
            </a:pPr>
            <a:r>
              <a:rPr lang="mn-MN" sz="1400" dirty="0" smtClean="0">
                <a:solidFill>
                  <a:srgbClr val="C00000"/>
                </a:solidFill>
                <a:latin typeface="Arial" pitchFamily="34" charset="0"/>
                <a:cs typeface="Arial" pitchFamily="34" charset="0"/>
              </a:rPr>
              <a:t> </a:t>
            </a:r>
            <a:r>
              <a:rPr lang="mn-MN" sz="1400" b="1" dirty="0" smtClean="0">
                <a:solidFill>
                  <a:srgbClr val="C00000"/>
                </a:solidFill>
                <a:latin typeface="Arial" pitchFamily="34" charset="0"/>
                <a:cs typeface="Arial" pitchFamily="34" charset="0"/>
              </a:rPr>
              <a:t>120,0 сая төгрөг </a:t>
            </a:r>
            <a:r>
              <a:rPr lang="mn-MN" sz="1400" dirty="0" smtClean="0">
                <a:solidFill>
                  <a:srgbClr val="002060"/>
                </a:solidFill>
                <a:latin typeface="Arial" pitchFamily="34" charset="0"/>
                <a:cs typeface="Arial" pitchFamily="34" charset="0"/>
              </a:rPr>
              <a:t>/төлөвлөлтийн шатны төсөвт өртөг ажлын зураг төсөл боловсруулагдсны дараа өөрчлөгдөх магадлалтай/</a:t>
            </a: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220072" y="5229200"/>
            <a:ext cx="3923928" cy="1008111"/>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Хэрэгжүүлэх хугацаа</a:t>
            </a:r>
          </a:p>
          <a:p>
            <a:pPr algn="l">
              <a:spcBef>
                <a:spcPts val="0"/>
              </a:spcBef>
              <a:buFont typeface="Arial" pitchFamily="34" charset="0"/>
              <a:buChar char="•"/>
            </a:pPr>
            <a:r>
              <a:rPr lang="en" sz="1400" b="1" dirty="0" smtClean="0">
                <a:solidFill>
                  <a:srgbClr val="002060"/>
                </a:solidFill>
                <a:latin typeface="Arial" pitchFamily="34" charset="0"/>
                <a:cs typeface="Arial" pitchFamily="34" charset="0"/>
              </a:rPr>
              <a:t> </a:t>
            </a:r>
            <a:r>
              <a:rPr lang="mn-MN" sz="1400" b="1"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2018 онд техникийн зураг  боловсруулах</a:t>
            </a:r>
          </a:p>
          <a:p>
            <a:pPr algn="just">
              <a:spcBef>
                <a:spcPts val="0"/>
              </a:spcBef>
              <a:buFont typeface="Arial" pitchFamily="34" charset="0"/>
              <a:buChar char="•"/>
            </a:pPr>
            <a:r>
              <a:rPr lang="mn-MN" sz="1400" dirty="0" smtClean="0">
                <a:solidFill>
                  <a:srgbClr val="002060"/>
                </a:solidFill>
                <a:latin typeface="Arial" pitchFamily="34" charset="0"/>
                <a:cs typeface="Arial" pitchFamily="34" charset="0"/>
              </a:rPr>
              <a:t>  2018 онд зам барилгын ажил хийх </a:t>
            </a:r>
          </a:p>
        </p:txBody>
      </p:sp>
      <p:cxnSp>
        <p:nvCxnSpPr>
          <p:cNvPr id="42" name="Straight Connector 41"/>
          <p:cNvCxnSpPr/>
          <p:nvPr/>
        </p:nvCxnSpPr>
        <p:spPr>
          <a:xfrm>
            <a:off x="972170" y="6267228"/>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99447" y="6022100"/>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574759" y="6144346"/>
            <a:ext cx="576064" cy="0"/>
          </a:xfrm>
          <a:prstGeom prst="line">
            <a:avLst/>
          </a:prstGeom>
          <a:ln w="38100">
            <a:solidFill>
              <a:srgbClr val="FF0000"/>
            </a:solidFill>
            <a:prstDash val="solid"/>
          </a:ln>
        </p:spPr>
        <p:style>
          <a:lnRef idx="1">
            <a:schemeClr val="accent2"/>
          </a:lnRef>
          <a:fillRef idx="0">
            <a:schemeClr val="accent2"/>
          </a:fillRef>
          <a:effectRef idx="0">
            <a:schemeClr val="accent2"/>
          </a:effectRef>
          <a:fontRef idx="minor">
            <a:schemeClr val="tx1"/>
          </a:fontRef>
        </p:style>
      </p:cxnSp>
      <p:sp>
        <p:nvSpPr>
          <p:cNvPr id="46" name="TextBox 45"/>
          <p:cNvSpPr txBox="1"/>
          <p:nvPr/>
        </p:nvSpPr>
        <p:spPr>
          <a:xfrm>
            <a:off x="1222261" y="6036624"/>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зам</a:t>
            </a:r>
            <a:endParaRPr lang="en-US" sz="1000" dirty="0">
              <a:solidFill>
                <a:schemeClr val="bg1"/>
              </a:solidFill>
              <a:latin typeface="Arial" pitchFamily="34" charset="0"/>
              <a:cs typeface="Arial" pitchFamily="34" charset="0"/>
            </a:endParaRPr>
          </a:p>
        </p:txBody>
      </p:sp>
      <p:pic>
        <p:nvPicPr>
          <p:cNvPr id="23" name="Picture 22" descr="C:\Users\admin\Desktop\2018 zadargaa\NALAIH.jpg"/>
          <p:cNvPicPr/>
          <p:nvPr/>
        </p:nvPicPr>
        <p:blipFill rotWithShape="1">
          <a:blip r:embed="rId2" cstate="print">
            <a:extLst>
              <a:ext uri="{28A0092B-C50C-407E-A947-70E740481C1C}">
                <a14:useLocalDpi xmlns:a14="http://schemas.microsoft.com/office/drawing/2010/main" val="0"/>
              </a:ext>
            </a:extLst>
          </a:blip>
          <a:srcRect l="4404" t="8319" r="8974"/>
          <a:stretch/>
        </p:blipFill>
        <p:spPr bwMode="auto">
          <a:xfrm>
            <a:off x="323528" y="1484784"/>
            <a:ext cx="4752528" cy="4392488"/>
          </a:xfrm>
          <a:prstGeom prst="rect">
            <a:avLst/>
          </a:prstGeom>
          <a:noFill/>
          <a:ln>
            <a:noFill/>
          </a:ln>
          <a:extLst>
            <a:ext uri="{53640926-AAD7-44D8-BBD7-CCE9431645EC}">
              <a14:shadowObscured xmlns:a14="http://schemas.microsoft.com/office/drawing/2010/main"/>
            </a:ext>
          </a:extLst>
        </p:spPr>
      </p:pic>
      <p:sp>
        <p:nvSpPr>
          <p:cNvPr id="24" name="Rectangle 23"/>
          <p:cNvSpPr/>
          <p:nvPr/>
        </p:nvSpPr>
        <p:spPr>
          <a:xfrm>
            <a:off x="1979712" y="476672"/>
            <a:ext cx="6336704" cy="584775"/>
          </a:xfrm>
          <a:prstGeom prst="rect">
            <a:avLst/>
          </a:prstGeom>
        </p:spPr>
        <p:txBody>
          <a:bodyPr wrap="square">
            <a:spAutoFit/>
          </a:bodyPr>
          <a:lstStyle/>
          <a:p>
            <a:pPr algn="ctr"/>
            <a:r>
              <a:rPr lang="mn-MN" sz="1600" b="1" dirty="0" smtClean="0">
                <a:solidFill>
                  <a:schemeClr val="bg1"/>
                </a:solidFill>
                <a:latin typeface="Arial" pitchFamily="34" charset="0"/>
                <a:cs typeface="Arial" pitchFamily="34" charset="0"/>
              </a:rPr>
              <a:t>НД, 2-р хороо, Алтанговь рестораны урд уулзвараас Цагдаагийн хэлтэс хүртэлх 0,1км авто зам шинээр барих</a:t>
            </a:r>
            <a:endParaRPr lang="mn-MN" sz="1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
          <p:cNvGrpSpPr/>
          <p:nvPr/>
        </p:nvGrpSpPr>
        <p:grpSpPr>
          <a:xfrm>
            <a:off x="202512" y="89634"/>
            <a:ext cx="8689968" cy="115038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FFFFFF"/>
                  </a:solidFill>
                  <a:latin typeface="Arial" pitchFamily="34" charset="0"/>
                  <a:ea typeface="Nixie One"/>
                  <a:cs typeface="Arial" pitchFamily="34" charset="0"/>
                  <a:sym typeface="Nixie One"/>
                </a:rPr>
                <a:t>Багахангай дүүрэг, 1-р хороо, 2-р байрны урд талын зам засвар /0,14км/</a:t>
              </a:r>
            </a:p>
          </p:txBody>
        </p:sp>
      </p:grpSp>
      <p:sp>
        <p:nvSpPr>
          <p:cNvPr id="25" name="Shape 257"/>
          <p:cNvSpPr/>
          <p:nvPr/>
        </p:nvSpPr>
        <p:spPr>
          <a:xfrm>
            <a:off x="-108519" y="141803"/>
            <a:ext cx="700406"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60" name="Shape 261"/>
          <p:cNvSpPr txBox="1"/>
          <p:nvPr/>
        </p:nvSpPr>
        <p:spPr>
          <a:xfrm>
            <a:off x="1219481" y="406118"/>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17" name="Shape 191"/>
          <p:cNvSpPr txBox="1">
            <a:spLocks/>
          </p:cNvSpPr>
          <p:nvPr/>
        </p:nvSpPr>
        <p:spPr>
          <a:xfrm>
            <a:off x="5436096" y="2276872"/>
            <a:ext cx="3707904" cy="252028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spcBef>
                <a:spcPts val="0"/>
              </a:spcBef>
            </a:pPr>
            <a:r>
              <a:rPr lang="mn-MN" sz="1200" b="1" dirty="0" smtClean="0">
                <a:solidFill>
                  <a:srgbClr val="002060"/>
                </a:solidFill>
                <a:latin typeface="Arial" pitchFamily="34" charset="0"/>
                <a:cs typeface="Arial" pitchFamily="34" charset="0"/>
              </a:rPr>
              <a:t>Төслийн ач холбогдол</a:t>
            </a:r>
            <a:endParaRPr lang="en" sz="1200" b="1" dirty="0" smtClean="0">
              <a:solidFill>
                <a:srgbClr val="002060"/>
              </a:solidFill>
              <a:latin typeface="Arial" pitchFamily="34" charset="0"/>
              <a:cs typeface="Arial" pitchFamily="34" charset="0"/>
            </a:endParaRPr>
          </a:p>
          <a:p>
            <a:pPr algn="just">
              <a:lnSpc>
                <a:spcPct val="150000"/>
              </a:lnSpc>
            </a:pPr>
            <a:r>
              <a:rPr lang="mn-MN" sz="1200" dirty="0" smtClean="0">
                <a:solidFill>
                  <a:srgbClr val="002060"/>
                </a:solidFill>
                <a:latin typeface="Arial" pitchFamily="34" charset="0"/>
                <a:cs typeface="Arial" pitchFamily="34" charset="0"/>
              </a:rPr>
              <a:t>Одоо байгаа тус авто замын ашиглалтын байдал муудаж автомашин зорчиход хүндрэлтэй болсон бөгөөд тус авто замыг шинэчлэснээр авто замын 2 талаар явган хүн болон хөгжлийн бэрхшээлтэй иргэн явах боломжтой болж ашиглалтын байдал сайжрах ач холбогдолтой юм.</a:t>
            </a:r>
            <a:endParaRPr lang="en" sz="1200" dirty="0">
              <a:solidFill>
                <a:srgbClr val="002060"/>
              </a:solidFill>
              <a:latin typeface="Arial" pitchFamily="34" charset="0"/>
              <a:cs typeface="Arial" pitchFamily="34" charset="0"/>
            </a:endParaRPr>
          </a:p>
        </p:txBody>
      </p:sp>
      <p:sp>
        <p:nvSpPr>
          <p:cNvPr id="27" name="Shape 191"/>
          <p:cNvSpPr txBox="1">
            <a:spLocks/>
          </p:cNvSpPr>
          <p:nvPr/>
        </p:nvSpPr>
        <p:spPr>
          <a:xfrm>
            <a:off x="5436096" y="1628800"/>
            <a:ext cx="3636150" cy="86409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spcBef>
                <a:spcPts val="0"/>
              </a:spcBef>
            </a:pPr>
            <a:r>
              <a:rPr lang="mn-MN" sz="1200" b="1" dirty="0" smtClean="0">
                <a:solidFill>
                  <a:srgbClr val="002060"/>
                </a:solidFill>
                <a:latin typeface="Arial" pitchFamily="34" charset="0"/>
                <a:cs typeface="Arial" pitchFamily="34" charset="0"/>
              </a:rPr>
              <a:t>Санал өгсөн:</a:t>
            </a:r>
          </a:p>
          <a:p>
            <a:pPr algn="just">
              <a:spcBef>
                <a:spcPts val="0"/>
              </a:spcBef>
            </a:pPr>
            <a:r>
              <a:rPr lang="mn-MN" sz="1200" dirty="0" smtClean="0">
                <a:solidFill>
                  <a:srgbClr val="002060"/>
                </a:solidFill>
                <a:latin typeface="Arial" pitchFamily="34" charset="0"/>
                <a:cs typeface="Arial" pitchFamily="34" charset="0"/>
              </a:rPr>
              <a:t>2017 оны Багахангай дүүргийн Засаг даргын санал.</a:t>
            </a:r>
          </a:p>
        </p:txBody>
      </p:sp>
      <p:sp>
        <p:nvSpPr>
          <p:cNvPr id="29" name="Shape 191"/>
          <p:cNvSpPr txBox="1">
            <a:spLocks/>
          </p:cNvSpPr>
          <p:nvPr/>
        </p:nvSpPr>
        <p:spPr>
          <a:xfrm>
            <a:off x="5508104" y="4437112"/>
            <a:ext cx="3605386" cy="172819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mn-MN" sz="1200" b="1" dirty="0" smtClean="0">
                <a:solidFill>
                  <a:srgbClr val="002060"/>
                </a:solidFill>
                <a:latin typeface="Arial" pitchFamily="34" charset="0"/>
                <a:cs typeface="Arial" pitchFamily="34" charset="0"/>
              </a:rPr>
              <a:t>Тайлбар</a:t>
            </a:r>
          </a:p>
          <a:p>
            <a:pPr marL="171450" lvl="0" indent="-171450" algn="just">
              <a:buFont typeface="Arial" panose="020B0604020202020204" pitchFamily="34" charset="0"/>
              <a:buChar char="•"/>
            </a:pPr>
            <a:r>
              <a:rPr lang="mn-MN" sz="1200" dirty="0" smtClean="0">
                <a:solidFill>
                  <a:srgbClr val="002060"/>
                </a:solidFill>
                <a:latin typeface="Arial" pitchFamily="34" charset="0"/>
                <a:cs typeface="Arial" pitchFamily="34" charset="0"/>
              </a:rPr>
              <a:t>Техникийн зураг төсөлтэй.</a:t>
            </a:r>
            <a:endParaRPr lang="mn-MN" sz="1200" dirty="0">
              <a:solidFill>
                <a:srgbClr val="002060"/>
              </a:solidFill>
              <a:latin typeface="Arial" pitchFamily="34" charset="0"/>
              <a:cs typeface="Arial" pitchFamily="34" charset="0"/>
            </a:endParaRPr>
          </a:p>
          <a:p>
            <a:pPr marL="171450" lvl="0" indent="-171450" algn="just">
              <a:buFont typeface="Arial" panose="020B0604020202020204" pitchFamily="34" charset="0"/>
              <a:buChar char="•"/>
            </a:pPr>
            <a:r>
              <a:rPr lang="mn-MN" sz="1200" dirty="0" smtClean="0">
                <a:solidFill>
                  <a:srgbClr val="002060"/>
                </a:solidFill>
                <a:latin typeface="Arial" pitchFamily="34" charset="0"/>
                <a:cs typeface="Arial" pitchFamily="34" charset="0"/>
              </a:rPr>
              <a:t>Замын урт – 0.14 м </a:t>
            </a:r>
            <a:endParaRPr lang="mn-MN" sz="1200" dirty="0">
              <a:solidFill>
                <a:srgbClr val="002060"/>
              </a:solidFill>
              <a:latin typeface="Arial" pitchFamily="34" charset="0"/>
              <a:cs typeface="Arial" pitchFamily="34" charset="0"/>
            </a:endParaRPr>
          </a:p>
          <a:p>
            <a:pPr marL="171450" lvl="0" indent="-171450" algn="just">
              <a:buFont typeface="Arial" panose="020B0604020202020204" pitchFamily="34" charset="0"/>
              <a:buChar char="•"/>
            </a:pPr>
            <a:r>
              <a:rPr lang="mn-MN" sz="1200" dirty="0" smtClean="0">
                <a:solidFill>
                  <a:srgbClr val="002060"/>
                </a:solidFill>
                <a:latin typeface="Arial" pitchFamily="34" charset="0"/>
                <a:cs typeface="Arial" pitchFamily="34" charset="0"/>
              </a:rPr>
              <a:t>Зорчих  хэсэг – 6 м</a:t>
            </a:r>
          </a:p>
          <a:p>
            <a:pPr marL="171450" lvl="0" indent="-171450" algn="just">
              <a:buFont typeface="Arial" panose="020B0604020202020204" pitchFamily="34" charset="0"/>
              <a:buChar char="•"/>
            </a:pPr>
            <a:r>
              <a:rPr lang="mn-MN" sz="1200" dirty="0" smtClean="0">
                <a:solidFill>
                  <a:srgbClr val="002060"/>
                </a:solidFill>
                <a:latin typeface="Arial" pitchFamily="34" charset="0"/>
                <a:cs typeface="Arial" pitchFamily="34" charset="0"/>
              </a:rPr>
              <a:t>Явган зам -2*1м</a:t>
            </a:r>
          </a:p>
          <a:p>
            <a:pPr marL="171450" lvl="0" indent="-171450" algn="just">
              <a:buFont typeface="Arial" panose="020B0604020202020204" pitchFamily="34" charset="0"/>
              <a:buChar char="•"/>
            </a:pPr>
            <a:endParaRPr lang="mn-MN" sz="1200" dirty="0" smtClean="0">
              <a:solidFill>
                <a:srgbClr val="002060"/>
              </a:solidFill>
              <a:latin typeface="Arial" pitchFamily="34" charset="0"/>
              <a:cs typeface="Arial" pitchFamily="34" charset="0"/>
            </a:endParaRPr>
          </a:p>
          <a:p>
            <a:pPr marL="171450" lvl="0" indent="-171450" algn="just">
              <a:lnSpc>
                <a:spcPct val="150000"/>
              </a:lnSpc>
            </a:pPr>
            <a:endParaRPr lang="mn-MN" sz="1200" dirty="0">
              <a:solidFill>
                <a:srgbClr val="002060"/>
              </a:solidFill>
              <a:latin typeface="Arial" pitchFamily="34" charset="0"/>
              <a:cs typeface="Arial" pitchFamily="34" charset="0"/>
            </a:endParaRPr>
          </a:p>
        </p:txBody>
      </p:sp>
      <p:sp>
        <p:nvSpPr>
          <p:cNvPr id="30" name="Shape 191"/>
          <p:cNvSpPr txBox="1">
            <a:spLocks/>
          </p:cNvSpPr>
          <p:nvPr/>
        </p:nvSpPr>
        <p:spPr>
          <a:xfrm>
            <a:off x="5508104" y="5661248"/>
            <a:ext cx="3190157" cy="104323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Хэрэгжүүлэх хугацаа</a:t>
            </a:r>
          </a:p>
          <a:p>
            <a:pPr>
              <a:spcBef>
                <a:spcPts val="0"/>
              </a:spcBef>
            </a:pPr>
            <a:endParaRPr lang="en" sz="1200" b="1" dirty="0" smtClean="0">
              <a:solidFill>
                <a:srgbClr val="002060"/>
              </a:solidFill>
              <a:latin typeface="Arial" pitchFamily="34" charset="0"/>
              <a:cs typeface="Arial" pitchFamily="34" charset="0"/>
            </a:endParaRPr>
          </a:p>
          <a:p>
            <a:pPr marL="171450" indent="-171450" algn="l">
              <a:spcBef>
                <a:spcPts val="0"/>
              </a:spcBef>
              <a:buFont typeface="Arial" panose="020B0604020202020204" pitchFamily="34" charset="0"/>
              <a:buChar char="•"/>
            </a:pPr>
            <a:r>
              <a:rPr lang="mn-MN" sz="1200" dirty="0" smtClean="0">
                <a:solidFill>
                  <a:srgbClr val="002060"/>
                </a:solidFill>
                <a:latin typeface="Arial" pitchFamily="34" charset="0"/>
                <a:cs typeface="Arial" pitchFamily="34" charset="0"/>
              </a:rPr>
              <a:t>2018 онд зам барилгын ажил хийх </a:t>
            </a:r>
          </a:p>
        </p:txBody>
      </p:sp>
      <p:cxnSp>
        <p:nvCxnSpPr>
          <p:cNvPr id="31" name="Straight Connector 30"/>
          <p:cNvCxnSpPr/>
          <p:nvPr/>
        </p:nvCxnSpPr>
        <p:spPr>
          <a:xfrm>
            <a:off x="649501" y="6072162"/>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32" name="Rectangle 31"/>
          <p:cNvSpPr/>
          <p:nvPr/>
        </p:nvSpPr>
        <p:spPr>
          <a:xfrm>
            <a:off x="176778" y="5827034"/>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33" name="Straight Connector 32"/>
          <p:cNvCxnSpPr/>
          <p:nvPr/>
        </p:nvCxnSpPr>
        <p:spPr>
          <a:xfrm>
            <a:off x="252090" y="5949280"/>
            <a:ext cx="576064" cy="0"/>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sp>
        <p:nvSpPr>
          <p:cNvPr id="34" name="TextBox 33"/>
          <p:cNvSpPr txBox="1"/>
          <p:nvPr/>
        </p:nvSpPr>
        <p:spPr>
          <a:xfrm>
            <a:off x="899592" y="5841558"/>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авто зам</a:t>
            </a:r>
            <a:endParaRPr lang="en-US" sz="1000" dirty="0">
              <a:solidFill>
                <a:schemeClr val="bg1"/>
              </a:solidFill>
              <a:latin typeface="Arial" pitchFamily="34" charset="0"/>
              <a:cs typeface="Arial" pitchFamily="34" charset="0"/>
            </a:endParaRPr>
          </a:p>
        </p:txBody>
      </p:sp>
      <p:pic>
        <p:nvPicPr>
          <p:cNvPr id="3" name="Picture 2"/>
          <p:cNvPicPr>
            <a:picLocks noChangeAspect="1"/>
          </p:cNvPicPr>
          <p:nvPr/>
        </p:nvPicPr>
        <p:blipFill rotWithShape="1">
          <a:blip r:embed="rId3" cstate="print"/>
          <a:srcRect l="25588" t="7301" r="14431" b="11408"/>
          <a:stretch/>
        </p:blipFill>
        <p:spPr>
          <a:xfrm>
            <a:off x="152195" y="1393248"/>
            <a:ext cx="5211893" cy="4268000"/>
          </a:xfrm>
          <a:prstGeom prst="rect">
            <a:avLst/>
          </a:prstGeom>
        </p:spPr>
      </p:pic>
      <p:sp>
        <p:nvSpPr>
          <p:cNvPr id="38" name="Shape 191"/>
          <p:cNvSpPr txBox="1">
            <a:spLocks/>
          </p:cNvSpPr>
          <p:nvPr/>
        </p:nvSpPr>
        <p:spPr>
          <a:xfrm>
            <a:off x="3021891" y="5841558"/>
            <a:ext cx="2414205" cy="76351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200" b="1" dirty="0" smtClean="0">
                <a:solidFill>
                  <a:srgbClr val="002060"/>
                </a:solidFill>
                <a:latin typeface="Arial" pitchFamily="34" charset="0"/>
                <a:cs typeface="Arial" pitchFamily="34" charset="0"/>
              </a:rPr>
              <a:t>Төсөвт өртөг </a:t>
            </a:r>
          </a:p>
          <a:p>
            <a:pPr marL="171450" indent="-171450" algn="just">
              <a:spcBef>
                <a:spcPts val="0"/>
              </a:spcBef>
              <a:buFont typeface="Arial" panose="020B0604020202020204" pitchFamily="34" charset="0"/>
              <a:buChar char="•"/>
            </a:pPr>
            <a:r>
              <a:rPr lang="mn-MN" sz="1200" b="1" dirty="0" smtClean="0">
                <a:solidFill>
                  <a:srgbClr val="C00000"/>
                </a:solidFill>
                <a:latin typeface="Arial" pitchFamily="34" charset="0"/>
                <a:cs typeface="Arial" pitchFamily="34" charset="0"/>
              </a:rPr>
              <a:t>130,4 сая төгрөг. </a:t>
            </a:r>
          </a:p>
        </p:txBody>
      </p:sp>
      <p:sp>
        <p:nvSpPr>
          <p:cNvPr id="23" name="Shape 191"/>
          <p:cNvSpPr txBox="1">
            <a:spLocks/>
          </p:cNvSpPr>
          <p:nvPr/>
        </p:nvSpPr>
        <p:spPr>
          <a:xfrm>
            <a:off x="5765088" y="1274844"/>
            <a:ext cx="2860881" cy="71154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mn-MN" sz="1200" b="1" dirty="0" smtClean="0">
                <a:solidFill>
                  <a:srgbClr val="002060"/>
                </a:solidFill>
                <a:latin typeface="Arial" pitchFamily="34" charset="0"/>
                <a:cs typeface="Arial" pitchFamily="34" charset="0"/>
              </a:rPr>
              <a:t>Дүүрэг, хороо: БХД, 1-р хороо</a:t>
            </a:r>
          </a:p>
        </p:txBody>
      </p:sp>
      <p:sp>
        <p:nvSpPr>
          <p:cNvPr id="24" name="Shape 261"/>
          <p:cNvSpPr txBox="1"/>
          <p:nvPr/>
        </p:nvSpPr>
        <p:spPr>
          <a:xfrm>
            <a:off x="1260973" y="4206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dirty="0" smtClean="0">
                <a:solidFill>
                  <a:srgbClr val="FFFFFF"/>
                </a:solidFill>
                <a:latin typeface="Nixie One"/>
                <a:ea typeface="Nixie One"/>
                <a:cs typeface="Nixie One"/>
                <a:sym typeface="Nixie One"/>
              </a:rPr>
              <a:t>10</a:t>
            </a:r>
            <a:endParaRPr lang="en" sz="2400" b="1" i="0" u="none" strike="noStrike" cap="none" dirty="0">
              <a:solidFill>
                <a:srgbClr val="FFFFFF"/>
              </a:solidFill>
              <a:latin typeface="Nixie One"/>
              <a:ea typeface="Nixie One"/>
              <a:cs typeface="Nixie One"/>
              <a:sym typeface="Nixie One"/>
            </a:endParaRPr>
          </a:p>
        </p:txBody>
      </p:sp>
    </p:spTree>
    <p:extLst>
      <p:ext uri="{BB962C8B-B14F-4D97-AF65-F5344CB8AC3E}">
        <p14:creationId xmlns:p14="http://schemas.microsoft.com/office/powerpoint/2010/main" val="2469777164"/>
      </p:ext>
    </p:extLst>
  </p:cSld>
  <p:clrMapOvr>
    <a:masterClrMapping/>
  </p:clrMapOvr>
  <p:transition spd="slow">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764703"/>
            <a:ext cx="8969275" cy="3816551"/>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42844" y="1176749"/>
            <a:ext cx="477599" cy="2977273"/>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364088" y="1412776"/>
            <a:ext cx="3779912" cy="1152128"/>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en" sz="1400" dirty="0">
              <a:solidFill>
                <a:srgbClr val="124057"/>
              </a:solidFill>
              <a:latin typeface="Arial" pitchFamily="34" charset="0"/>
              <a:cs typeface="Arial" pitchFamily="34" charset="0"/>
            </a:endParaRPr>
          </a:p>
        </p:txBody>
      </p:sp>
      <p:sp>
        <p:nvSpPr>
          <p:cNvPr id="30" name="Shape 191"/>
          <p:cNvSpPr txBox="1">
            <a:spLocks/>
          </p:cNvSpPr>
          <p:nvPr/>
        </p:nvSpPr>
        <p:spPr>
          <a:xfrm>
            <a:off x="5508104" y="1556792"/>
            <a:ext cx="3635896" cy="108012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200" dirty="0" smtClean="0">
              <a:solidFill>
                <a:srgbClr val="FF000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364088" y="3717032"/>
            <a:ext cx="3779912" cy="136815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364088" y="5373216"/>
            <a:ext cx="3779912" cy="115212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endParaRPr lang="mn-MN" sz="1400" dirty="0" smtClean="0">
              <a:solidFill>
                <a:srgbClr val="002060"/>
              </a:solidFill>
              <a:latin typeface="Arial" pitchFamily="34" charset="0"/>
              <a:cs typeface="Arial" pitchFamily="34" charset="0"/>
            </a:endParaRPr>
          </a:p>
        </p:txBody>
      </p:sp>
      <p:sp>
        <p:nvSpPr>
          <p:cNvPr id="23" name="Rectangle 22"/>
          <p:cNvSpPr/>
          <p:nvPr/>
        </p:nvSpPr>
        <p:spPr>
          <a:xfrm>
            <a:off x="5508104" y="2564904"/>
            <a:ext cx="3635896" cy="954107"/>
          </a:xfrm>
          <a:prstGeom prst="rect">
            <a:avLst/>
          </a:prstGeom>
        </p:spPr>
        <p:txBody>
          <a:bodyPr wrap="square">
            <a:spAutoFit/>
          </a:bodyPr>
          <a:lstStyle/>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en" sz="1400" b="1" dirty="0" smtClean="0">
              <a:solidFill>
                <a:srgbClr val="002060"/>
              </a:solidFill>
              <a:latin typeface="Arial" pitchFamily="34" charset="0"/>
              <a:cs typeface="Arial" pitchFamily="34" charset="0"/>
            </a:endParaRPr>
          </a:p>
        </p:txBody>
      </p:sp>
      <p:sp>
        <p:nvSpPr>
          <p:cNvPr id="16" name="Rectangle 15"/>
          <p:cNvSpPr/>
          <p:nvPr/>
        </p:nvSpPr>
        <p:spPr>
          <a:xfrm>
            <a:off x="2051720" y="1381434"/>
            <a:ext cx="6480720" cy="2923877"/>
          </a:xfrm>
          <a:prstGeom prst="rect">
            <a:avLst/>
          </a:prstGeom>
        </p:spPr>
        <p:txBody>
          <a:bodyPr wrap="square">
            <a:spAutoFit/>
          </a:bodyPr>
          <a:lstStyle/>
          <a:p>
            <a:pPr algn="ctr"/>
            <a:endParaRPr lang="mn-MN" sz="2400" b="1" i="1" dirty="0" smtClean="0">
              <a:solidFill>
                <a:srgbClr val="002060"/>
              </a:solidFill>
              <a:latin typeface="Arial" pitchFamily="34" charset="0"/>
              <a:cs typeface="Arial" pitchFamily="34" charset="0"/>
            </a:endParaRPr>
          </a:p>
          <a:p>
            <a:pPr algn="ctr"/>
            <a:endParaRPr lang="mn-MN" sz="2400" b="1" i="1" dirty="0" smtClean="0">
              <a:solidFill>
                <a:srgbClr val="002060"/>
              </a:solidFill>
              <a:latin typeface="Arial" pitchFamily="34" charset="0"/>
              <a:cs typeface="Arial" pitchFamily="34" charset="0"/>
            </a:endParaRPr>
          </a:p>
          <a:p>
            <a:pPr algn="ctr"/>
            <a:r>
              <a:rPr lang="ru-RU" sz="2600" b="1" i="1" dirty="0" smtClean="0">
                <a:solidFill>
                  <a:srgbClr val="002060"/>
                </a:solidFill>
                <a:latin typeface="Arial" pitchFamily="34" charset="0"/>
                <a:cs typeface="Arial" pitchFamily="34" charset="0"/>
              </a:rPr>
              <a:t>Гэр хорооллын доторх авто замын засвар, холбоос зам шинээр </a:t>
            </a:r>
            <a:r>
              <a:rPr lang="mn-MN" sz="2600" b="1" i="1" dirty="0" smtClean="0">
                <a:solidFill>
                  <a:srgbClr val="002060"/>
                </a:solidFill>
                <a:latin typeface="Arial" pitchFamily="34" charset="0"/>
                <a:cs typeface="Arial" pitchFamily="34" charset="0"/>
              </a:rPr>
              <a:t>барих</a:t>
            </a:r>
          </a:p>
          <a:p>
            <a:pPr algn="ctr"/>
            <a:endParaRPr lang="mn-MN" sz="2400" b="1" i="1" dirty="0" smtClean="0">
              <a:solidFill>
                <a:srgbClr val="002060"/>
              </a:solidFill>
              <a:latin typeface="Arial" pitchFamily="34" charset="0"/>
              <a:cs typeface="Arial" pitchFamily="34" charset="0"/>
            </a:endParaRPr>
          </a:p>
          <a:p>
            <a:pPr algn="ctr"/>
            <a:r>
              <a:rPr lang="mn-MN" sz="2400" b="1" i="1" dirty="0" smtClean="0">
                <a:solidFill>
                  <a:srgbClr val="002060"/>
                </a:solidFill>
                <a:latin typeface="Arial" pitchFamily="34" charset="0"/>
                <a:cs typeface="Arial" pitchFamily="34" charset="0"/>
              </a:rPr>
              <a:t> </a:t>
            </a:r>
            <a:r>
              <a:rPr lang="mn-MN" b="1" i="1" dirty="0" smtClean="0">
                <a:solidFill>
                  <a:srgbClr val="002060"/>
                </a:solidFill>
                <a:latin typeface="Arial" pitchFamily="34" charset="0"/>
                <a:cs typeface="Arial" pitchFamily="34" charset="0"/>
              </a:rPr>
              <a:t>/</a:t>
            </a:r>
            <a:r>
              <a:rPr lang="mn-MN" i="1" dirty="0" smtClean="0">
                <a:solidFill>
                  <a:srgbClr val="002060"/>
                </a:solidFill>
                <a:latin typeface="Arial" pitchFamily="34" charset="0"/>
                <a:cs typeface="Arial" pitchFamily="34" charset="0"/>
              </a:rPr>
              <a:t>НЗД-ийн 2016-2020 оны үйл ажиллагааны мөрийн хөтөлбөрийн 2.5.8 заалт, 2018 оны НЭЗН-ийг 2018 онд хөгжүүлэх үндсэн чиглэлийн 2-73 тусгагдсан/</a:t>
            </a:r>
            <a:endParaRPr lang="mn-MN" dirty="0">
              <a:solidFill>
                <a:srgbClr val="002060"/>
              </a:solidFill>
            </a:endParaRPr>
          </a:p>
        </p:txBody>
      </p:sp>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 y="0"/>
          <a:ext cx="9144002" cy="6858000"/>
        </p:xfrm>
        <a:graphic>
          <a:graphicData uri="http://schemas.openxmlformats.org/drawingml/2006/table">
            <a:tbl>
              <a:tblPr/>
              <a:tblGrid>
                <a:gridCol w="216259">
                  <a:extLst>
                    <a:ext uri="{9D8B030D-6E8A-4147-A177-3AD203B41FA5}">
                      <a16:colId xmlns:a16="http://schemas.microsoft.com/office/drawing/2014/main" xmlns="" val="20000"/>
                    </a:ext>
                  </a:extLst>
                </a:gridCol>
                <a:gridCol w="413713">
                  <a:extLst>
                    <a:ext uri="{9D8B030D-6E8A-4147-A177-3AD203B41FA5}">
                      <a16:colId xmlns:a16="http://schemas.microsoft.com/office/drawing/2014/main" xmlns="" val="20001"/>
                    </a:ext>
                  </a:extLst>
                </a:gridCol>
                <a:gridCol w="1925807">
                  <a:extLst>
                    <a:ext uri="{9D8B030D-6E8A-4147-A177-3AD203B41FA5}">
                      <a16:colId xmlns:a16="http://schemas.microsoft.com/office/drawing/2014/main" xmlns="" val="20002"/>
                    </a:ext>
                  </a:extLst>
                </a:gridCol>
                <a:gridCol w="504056">
                  <a:extLst>
                    <a:ext uri="{9D8B030D-6E8A-4147-A177-3AD203B41FA5}">
                      <a16:colId xmlns:a16="http://schemas.microsoft.com/office/drawing/2014/main" xmlns="" val="20003"/>
                    </a:ext>
                  </a:extLst>
                </a:gridCol>
                <a:gridCol w="648072">
                  <a:extLst>
                    <a:ext uri="{9D8B030D-6E8A-4147-A177-3AD203B41FA5}">
                      <a16:colId xmlns:a16="http://schemas.microsoft.com/office/drawing/2014/main" xmlns="" val="20004"/>
                    </a:ext>
                  </a:extLst>
                </a:gridCol>
                <a:gridCol w="648072">
                  <a:extLst>
                    <a:ext uri="{9D8B030D-6E8A-4147-A177-3AD203B41FA5}">
                      <a16:colId xmlns:a16="http://schemas.microsoft.com/office/drawing/2014/main" xmlns="" val="20005"/>
                    </a:ext>
                  </a:extLst>
                </a:gridCol>
                <a:gridCol w="576064">
                  <a:extLst>
                    <a:ext uri="{9D8B030D-6E8A-4147-A177-3AD203B41FA5}">
                      <a16:colId xmlns:a16="http://schemas.microsoft.com/office/drawing/2014/main" xmlns="" val="20006"/>
                    </a:ext>
                  </a:extLst>
                </a:gridCol>
                <a:gridCol w="720080">
                  <a:extLst>
                    <a:ext uri="{9D8B030D-6E8A-4147-A177-3AD203B41FA5}">
                      <a16:colId xmlns:a16="http://schemas.microsoft.com/office/drawing/2014/main" xmlns="" val="20007"/>
                    </a:ext>
                  </a:extLst>
                </a:gridCol>
                <a:gridCol w="720080">
                  <a:extLst>
                    <a:ext uri="{9D8B030D-6E8A-4147-A177-3AD203B41FA5}">
                      <a16:colId xmlns:a16="http://schemas.microsoft.com/office/drawing/2014/main" xmlns="" val="20008"/>
                    </a:ext>
                  </a:extLst>
                </a:gridCol>
                <a:gridCol w="2771799">
                  <a:extLst>
                    <a:ext uri="{9D8B030D-6E8A-4147-A177-3AD203B41FA5}">
                      <a16:colId xmlns:a16="http://schemas.microsoft.com/office/drawing/2014/main" xmlns="" val="20009"/>
                    </a:ext>
                  </a:extLst>
                </a:gridCol>
              </a:tblGrid>
              <a:tr h="1242533">
                <a:tc>
                  <a:txBody>
                    <a:bodyPr/>
                    <a:lstStyle/>
                    <a:p>
                      <a:pPr algn="ctr" fontAlgn="ctr"/>
                      <a:r>
                        <a:rPr lang="mn-MN" sz="1100" b="1" i="0" u="none" strike="noStrike" dirty="0">
                          <a:solidFill>
                            <a:srgbClr val="002060"/>
                          </a:solidFill>
                          <a:latin typeface="Arial"/>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Дүү-рэг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Хийгдэх ажил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Хүчин чадал км/ у.м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 Төсөвт өртөг, сая төг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 2018 онд санхүүжих дүн, сая төг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 2019 онд санхүүжих дүн, сая төг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Зурагтай эсэх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smtClean="0">
                          <a:solidFill>
                            <a:srgbClr val="002060"/>
                          </a:solidFill>
                          <a:latin typeface="Arial"/>
                        </a:rPr>
                        <a:t>Хэрэгжүүлэх </a:t>
                      </a:r>
                      <a:r>
                        <a:rPr lang="mn-MN" sz="1100" b="1" i="0" u="none" strike="noStrike" dirty="0">
                          <a:solidFill>
                            <a:srgbClr val="002060"/>
                          </a:solidFill>
                          <a:latin typeface="Arial"/>
                        </a:rPr>
                        <a:t>хугацаа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100" b="1" i="0" u="none" strike="noStrike" dirty="0">
                          <a:solidFill>
                            <a:srgbClr val="002060"/>
                          </a:solidFill>
                          <a:latin typeface="Arial"/>
                        </a:rPr>
                        <a:t>Тайлбар /Ач холбогдол/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0"/>
                  </a:ext>
                </a:extLst>
              </a:tr>
              <a:tr h="348106">
                <a:tc>
                  <a:txBody>
                    <a:bodyPr/>
                    <a:lstStyle/>
                    <a:p>
                      <a:pPr algn="ctr" fontAlgn="ctr"/>
                      <a:r>
                        <a:rPr lang="mn-MN" sz="1100" b="0" i="0" u="none" strike="noStrike" dirty="0">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dirty="0">
                          <a:solidFill>
                            <a:srgbClr val="002060"/>
                          </a:solidFill>
                          <a:latin typeface="Arial"/>
                        </a:rPr>
                        <a:t>  </a:t>
                      </a:r>
                      <a:r>
                        <a:rPr lang="mn-MN" sz="1100" b="1" i="0" u="none" strike="noStrike" dirty="0" smtClean="0">
                          <a:solidFill>
                            <a:srgbClr val="002060"/>
                          </a:solidFill>
                          <a:latin typeface="Arial"/>
                        </a:rPr>
                        <a:t>  </a:t>
                      </a:r>
                      <a:r>
                        <a:rPr lang="mn-MN" sz="1100" b="1" i="0" u="none" strike="noStrike" dirty="0">
                          <a:solidFill>
                            <a:srgbClr val="002060"/>
                          </a:solidFill>
                          <a:latin typeface="Arial"/>
                        </a:rPr>
                        <a:t>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dirty="0" smtClean="0">
                          <a:solidFill>
                            <a:srgbClr val="002060"/>
                          </a:solidFill>
                          <a:latin typeface="Arial"/>
                        </a:rPr>
                        <a:t>    </a:t>
                      </a:r>
                      <a:r>
                        <a:rPr lang="mn-MN" sz="1100" b="1" i="0" u="none" strike="noStrike" dirty="0">
                          <a:solidFill>
                            <a:srgbClr val="002060"/>
                          </a:solidFill>
                          <a:latin typeface="Arial"/>
                        </a:rPr>
                        <a:t>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1"/>
                  </a:ext>
                </a:extLst>
              </a:tr>
              <a:tr h="1670484">
                <a:tc>
                  <a:txBody>
                    <a:bodyPr/>
                    <a:lstStyle/>
                    <a:p>
                      <a:pPr algn="ctr" fontAlgn="ctr"/>
                      <a:r>
                        <a:rPr lang="mn-MN" sz="1100" b="0" i="0" u="none" strike="noStrike">
                          <a:solidFill>
                            <a:srgbClr val="002060"/>
                          </a:solidFill>
                          <a:latin typeface="Arial"/>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БГД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23-р хороо, Хорооны цогцолбор байрны баруун талын замын холбогдоогүй хэсгийг барих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270.0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270.0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 Зураггүй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3, 4-р хороолол, Хувьсгалчдын гудамж хүртэл, Самбалхүндэв уулын нуруугаар баригдаж байгаа тойруу замын нэгэн хэсэг болно.  Ингэснээр СХД 23, 30, 31, БГД-н  11, 23-р хорооны гол гудамж зам болж хөдөлгөөний ачаалыг эрс хуваарилж авах тул төв замын түгжрэлд эрс нөлөө үзүүлнэ.  Чулуун зам барих.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2"/>
                  </a:ext>
                </a:extLst>
              </a:tr>
              <a:tr h="990976">
                <a:tc>
                  <a:txBody>
                    <a:bodyPr/>
                    <a:lstStyle/>
                    <a:p>
                      <a:pPr algn="ctr" fontAlgn="ctr"/>
                      <a:r>
                        <a:rPr lang="mn-MN" sz="1100" b="0" i="0" u="none" strike="noStrike">
                          <a:solidFill>
                            <a:srgbClr val="002060"/>
                          </a:solidFill>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СБД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20-р хороо, Бэлхийн замын төгсгөлөөс Сэлбэ зуслан /хуучнаар/-гийн зүүн талаар үргэлжлэх авто зам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790.0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790.0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Зураггүй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Суурьшлын бүсэд намагшсан хэсэгт Бэлхийн замын төгсгөлөөс цааш 1.0 км  үргэлжлэх авто зам.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1039913">
                <a:tc>
                  <a:txBody>
                    <a:bodyPr/>
                    <a:lstStyle/>
                    <a:p>
                      <a:pPr algn="ctr" fontAlgn="ctr"/>
                      <a:r>
                        <a:rPr lang="mn-MN" sz="1100" b="0" i="0" u="none" strike="noStrike">
                          <a:solidFill>
                            <a:srgbClr val="002060"/>
                          </a:solidFill>
                          <a:latin typeface="Arial"/>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БЗД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5,22-р хороо, Монелийн уулзвараас урагш УСУГ-ын авто баазын өмнөх уулзвар хүртэлх зам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340.0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340.0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smtClean="0">
                          <a:solidFill>
                            <a:srgbClr val="002060"/>
                          </a:solidFill>
                          <a:latin typeface="Arial"/>
                        </a:rPr>
                        <a:t>-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Зураггүй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УБ хотын гадна тойруу замын нэг хэсэг болох бөгөөд Доржийн гудамжийг ЭТӨЧ хүртэлх холбоос зам бий болно.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4"/>
                  </a:ext>
                </a:extLst>
              </a:tr>
              <a:tr h="1223429">
                <a:tc>
                  <a:txBody>
                    <a:bodyPr/>
                    <a:lstStyle/>
                    <a:p>
                      <a:pPr algn="ctr" fontAlgn="ctr"/>
                      <a:r>
                        <a:rPr lang="mn-MN" sz="1100" b="0" i="0" u="none" strike="noStrike">
                          <a:solidFill>
                            <a:srgbClr val="002060"/>
                          </a:solidFill>
                          <a:latin typeface="Arial"/>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ЧД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7-р хороо, Далан давхарын шинэ авто замаас 224-р цэцэрлэг хүртэлх шинээр баригдах 1.2км авто зам  /1, 2-р хэсэг/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600.0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600.0 </a:t>
                      </a:r>
                      <a:endParaRPr lang="mn-MN" sz="1100" b="0"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ru-RU" sz="1100" b="0" i="0" u="none" strike="noStrike">
                          <a:solidFill>
                            <a:srgbClr val="002060"/>
                          </a:solidFill>
                          <a:latin typeface="Arial"/>
                        </a:rPr>
                        <a:t> Зураг төсөл магадлал хийгдэж байна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 Гэр хорооллын замуудыг хатуу хучилттай болгож, нийтийн тээврийн үйлчилгээг иргэдэд хүртээмжтэйгээр хүргэх, зорчигчийн аюулгүй байдал хангагдана.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5"/>
                  </a:ext>
                </a:extLst>
              </a:tr>
              <a:tr h="342559">
                <a:tc>
                  <a:txBody>
                    <a:bodyPr/>
                    <a:lstStyle/>
                    <a:p>
                      <a:pPr algn="ctr" fontAlgn="ctr"/>
                      <a:r>
                        <a:rPr lang="mn-MN" sz="1100" b="1"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a:solidFill>
                            <a:srgbClr val="002060"/>
                          </a:solidFill>
                          <a:latin typeface="Arial"/>
                        </a:rPr>
                        <a:t>ДҮН: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endParaRPr lang="mn-MN" sz="1100" b="1" i="0" u="none" strike="noStrike" dirty="0">
                        <a:solidFill>
                          <a:srgbClr val="00206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a:solidFill>
                            <a:srgbClr val="002060"/>
                          </a:solidFill>
                          <a:latin typeface="Arial"/>
                        </a:rPr>
                        <a:t>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a:solidFill>
                            <a:srgbClr val="002060"/>
                          </a:solidFill>
                          <a:latin typeface="Arial"/>
                        </a:rPr>
                        <a:t>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a:solidFill>
                            <a:srgbClr val="002060"/>
                          </a:solidFill>
                          <a:latin typeface="Arial"/>
                        </a:rPr>
                        <a:t>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dirty="0">
                          <a:solidFill>
                            <a:srgbClr val="00206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p:nvPr/>
        </p:nvGrpSpPr>
        <p:grpSpPr>
          <a:xfrm>
            <a:off x="174725" y="107134"/>
            <a:ext cx="8326365" cy="127199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chemeClr val="bg1"/>
                  </a:solidFill>
                  <a:latin typeface="Arial" pitchFamily="34" charset="0"/>
                  <a:ea typeface="Nixie One"/>
                  <a:cs typeface="Arial" pitchFamily="34" charset="0"/>
                  <a:sym typeface="Nixie One"/>
                </a:rPr>
                <a:t>БГД, 23-р хороо, Хорооны цогцолбор байрны баруун талын замын холбогдоогүй хэсгийг холбох /0,3км/</a:t>
              </a: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148064" y="1628801"/>
            <a:ext cx="3596425" cy="244827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Төслийн ач холбогдол</a:t>
            </a:r>
            <a:endParaRPr lang="en" sz="1400" b="1" dirty="0" smtClean="0">
              <a:solidFill>
                <a:srgbClr val="002060"/>
              </a:solidFill>
              <a:latin typeface="Arial" pitchFamily="34" charset="0"/>
              <a:cs typeface="Arial" pitchFamily="34" charset="0"/>
            </a:endParaRPr>
          </a:p>
          <a:p>
            <a:pPr algn="just"/>
            <a:r>
              <a:rPr lang="en-US" sz="1400" dirty="0" smtClean="0">
                <a:solidFill>
                  <a:srgbClr val="002060"/>
                </a:solidFill>
                <a:latin typeface="Arial" panose="020B0604020202020204" pitchFamily="34" charset="0"/>
                <a:cs typeface="Arial" panose="020B0604020202020204" pitchFamily="34" charset="0"/>
              </a:rPr>
              <a:t>       Б</a:t>
            </a:r>
            <a:r>
              <a:rPr lang="mn-MN" sz="1400" dirty="0">
                <a:solidFill>
                  <a:srgbClr val="002060"/>
                </a:solidFill>
                <a:latin typeface="Arial" panose="020B0604020202020204" pitchFamily="34" charset="0"/>
                <a:cs typeface="Arial" panose="020B0604020202020204" pitchFamily="34" charset="0"/>
              </a:rPr>
              <a:t>айгалийн чулуун хучилттай авто замаар гол болон туслах гудамж, замуудтай богино зайд холбохоос гадна газар доорхи инженерийн шугам сүлжээг хөндөлгүйгээр хийгдэнэ. </a:t>
            </a:r>
            <a:endParaRPr lang="en-US" sz="1400" dirty="0" smtClean="0">
              <a:solidFill>
                <a:srgbClr val="002060"/>
              </a:solidFill>
              <a:latin typeface="Arial" panose="020B0604020202020204" pitchFamily="34" charset="0"/>
              <a:cs typeface="Arial" panose="020B0604020202020204" pitchFamily="34" charset="0"/>
            </a:endParaRPr>
          </a:p>
          <a:p>
            <a:pPr algn="just"/>
            <a:r>
              <a:rPr lang="en-US" sz="1400" dirty="0" smtClean="0">
                <a:solidFill>
                  <a:srgbClr val="002060"/>
                </a:solidFill>
                <a:latin typeface="Arial" panose="020B0604020202020204" pitchFamily="34" charset="0"/>
                <a:cs typeface="Arial" panose="020B0604020202020204" pitchFamily="34" charset="0"/>
              </a:rPr>
              <a:t>       1</a:t>
            </a:r>
            <a:r>
              <a:rPr lang="mn-MN" sz="1400" dirty="0" smtClean="0">
                <a:solidFill>
                  <a:srgbClr val="002060"/>
                </a:solidFill>
                <a:latin typeface="Arial" panose="020B0604020202020204" pitchFamily="34" charset="0"/>
                <a:cs typeface="Arial" panose="020B0604020202020204" pitchFamily="34" charset="0"/>
              </a:rPr>
              <a:t>-р хорооллоос</a:t>
            </a:r>
            <a:r>
              <a:rPr lang="en-US" sz="1400" dirty="0" smtClean="0">
                <a:solidFill>
                  <a:srgbClr val="002060"/>
                </a:solidFill>
                <a:latin typeface="Arial" panose="020B0604020202020204" pitchFamily="34" charset="0"/>
                <a:cs typeface="Arial" panose="020B0604020202020204" pitchFamily="34" charset="0"/>
              </a:rPr>
              <a:t> </a:t>
            </a:r>
            <a:r>
              <a:rPr lang="mn-MN" sz="1400" dirty="0" smtClean="0">
                <a:solidFill>
                  <a:srgbClr val="002060"/>
                </a:solidFill>
                <a:latin typeface="Arial" panose="020B0604020202020204" pitchFamily="34" charset="0"/>
                <a:cs typeface="Arial" panose="020B0604020202020204" pitchFamily="34" charset="0"/>
              </a:rPr>
              <a:t>3,</a:t>
            </a:r>
            <a:r>
              <a:rPr lang="mn-MN" sz="1400" dirty="0">
                <a:solidFill>
                  <a:srgbClr val="002060"/>
                </a:solidFill>
                <a:latin typeface="Arial" panose="020B0604020202020204" pitchFamily="34" charset="0"/>
                <a:cs typeface="Arial" panose="020B0604020202020204" pitchFamily="34" charset="0"/>
              </a:rPr>
              <a:t> </a:t>
            </a:r>
            <a:r>
              <a:rPr lang="mn-MN" sz="1400" dirty="0" smtClean="0">
                <a:solidFill>
                  <a:srgbClr val="002060"/>
                </a:solidFill>
                <a:latin typeface="Arial" panose="020B0604020202020204" pitchFamily="34" charset="0"/>
                <a:cs typeface="Arial" panose="020B0604020202020204" pitchFamily="34" charset="0"/>
              </a:rPr>
              <a:t>4-р хороолол, Хувьсгалчдын гудамж хүртэл, Самбалхүндэв уулын нуруугаар баригдаж байгаа тойруу замын нэг хэсэг болно. Ингэснээр СХД 23, 30, 31, БГД-н 11, 23-р хорооны гол гудамж зам болж хөдөлгөөний ачааллыг эрс хуваарилж авах тул төв замын түгжрэлд эрс нөлөө үзүүлнэ. </a:t>
            </a:r>
            <a:endParaRPr lang="en" sz="1400" dirty="0">
              <a:solidFill>
                <a:srgbClr val="002060"/>
              </a:solidFill>
              <a:latin typeface="Arial" pitchFamily="34" charset="0"/>
              <a:cs typeface="Arial" pitchFamily="34" charset="0"/>
            </a:endParaRPr>
          </a:p>
        </p:txBody>
      </p:sp>
      <p:sp>
        <p:nvSpPr>
          <p:cNvPr id="30" name="Shape 191"/>
          <p:cNvSpPr txBox="1">
            <a:spLocks/>
          </p:cNvSpPr>
          <p:nvPr/>
        </p:nvSpPr>
        <p:spPr>
          <a:xfrm>
            <a:off x="5659055" y="1543075"/>
            <a:ext cx="3013426" cy="899265"/>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endParaRPr lang="mn-MN" sz="1200" dirty="0" smtClean="0">
              <a:solidFill>
                <a:srgbClr val="00206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dirty="0" smtClean="0">
                <a:solidFill>
                  <a:srgbClr val="FFFFFF"/>
                </a:solidFill>
                <a:latin typeface="Nixie One"/>
                <a:ea typeface="Nixie One"/>
                <a:cs typeface="Nixie One"/>
                <a:sym typeface="Nixie One"/>
              </a:rPr>
              <a:t>1</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220072" y="5013176"/>
            <a:ext cx="3528392" cy="86409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Төсөвт өртөг </a:t>
            </a:r>
          </a:p>
          <a:p>
            <a:pPr algn="l">
              <a:spcBef>
                <a:spcPts val="0"/>
              </a:spcBef>
              <a:buFont typeface="Arial" pitchFamily="34" charset="0"/>
              <a:buChar char="•"/>
            </a:pPr>
            <a:r>
              <a:rPr lang="mn-MN" sz="1400" dirty="0" smtClean="0">
                <a:solidFill>
                  <a:srgbClr val="002060"/>
                </a:solidFill>
                <a:latin typeface="Arial" pitchFamily="34" charset="0"/>
                <a:cs typeface="Arial" pitchFamily="34" charset="0"/>
              </a:rPr>
              <a:t>  Техникийн зураг төсөлтэй</a:t>
            </a:r>
          </a:p>
          <a:p>
            <a:pPr algn="l">
              <a:spcBef>
                <a:spcPts val="0"/>
              </a:spcBef>
              <a:buFont typeface="Arial" pitchFamily="34" charset="0"/>
              <a:buChar char="•"/>
            </a:pPr>
            <a:r>
              <a:rPr lang="mn-MN" sz="1400" b="1" dirty="0" smtClean="0">
                <a:solidFill>
                  <a:srgbClr val="C00000"/>
                </a:solidFill>
                <a:latin typeface="Arial" pitchFamily="34" charset="0"/>
                <a:cs typeface="Arial" pitchFamily="34" charset="0"/>
              </a:rPr>
              <a:t>  270.0 сая төгрөг</a:t>
            </a:r>
          </a:p>
        </p:txBody>
      </p:sp>
      <p:sp>
        <p:nvSpPr>
          <p:cNvPr id="36" name="Shape 191"/>
          <p:cNvSpPr txBox="1">
            <a:spLocks/>
          </p:cNvSpPr>
          <p:nvPr/>
        </p:nvSpPr>
        <p:spPr>
          <a:xfrm>
            <a:off x="5220072" y="5805264"/>
            <a:ext cx="3281018" cy="50405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Хэрэгжүүлэх хугацаа</a:t>
            </a:r>
          </a:p>
          <a:p>
            <a:pPr algn="l">
              <a:spcBef>
                <a:spcPts val="0"/>
              </a:spcBef>
              <a:buFont typeface="Arial" pitchFamily="34" charset="0"/>
              <a:buChar char="•"/>
            </a:pPr>
            <a:r>
              <a:rPr lang="en" sz="1400"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 2018 онд зам барилгын ажил хийх</a:t>
            </a:r>
          </a:p>
        </p:txBody>
      </p:sp>
      <p:sp>
        <p:nvSpPr>
          <p:cNvPr id="44" name="Rectangle 43"/>
          <p:cNvSpPr/>
          <p:nvPr/>
        </p:nvSpPr>
        <p:spPr>
          <a:xfrm>
            <a:off x="608826" y="5934756"/>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683568" y="6093296"/>
            <a:ext cx="576064" cy="0"/>
          </a:xfrm>
          <a:prstGeom prst="line">
            <a:avLst/>
          </a:prstGeom>
          <a:ln/>
        </p:spPr>
        <p:style>
          <a:lnRef idx="2">
            <a:schemeClr val="accent2"/>
          </a:lnRef>
          <a:fillRef idx="0">
            <a:schemeClr val="accent2"/>
          </a:fillRef>
          <a:effectRef idx="1">
            <a:schemeClr val="accent2"/>
          </a:effectRef>
          <a:fontRef idx="minor">
            <a:schemeClr val="tx1"/>
          </a:fontRef>
        </p:style>
      </p:cxnSp>
      <p:sp>
        <p:nvSpPr>
          <p:cNvPr id="46" name="TextBox 45"/>
          <p:cNvSpPr txBox="1"/>
          <p:nvPr/>
        </p:nvSpPr>
        <p:spPr>
          <a:xfrm>
            <a:off x="1331640" y="5949280"/>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зам</a:t>
            </a:r>
            <a:endParaRPr lang="en-US" sz="1000" dirty="0">
              <a:solidFill>
                <a:schemeClr val="bg1"/>
              </a:solidFill>
              <a:latin typeface="Arial" pitchFamily="34" charset="0"/>
              <a:cs typeface="Arial" pitchFamily="34" charset="0"/>
            </a:endParaRPr>
          </a:p>
        </p:txBody>
      </p:sp>
      <p:pic>
        <p:nvPicPr>
          <p:cNvPr id="23" name="Picture 22" descr="C:\Users\admin\Desktop\2018 zadargaa\1.jpg"/>
          <p:cNvPicPr/>
          <p:nvPr/>
        </p:nvPicPr>
        <p:blipFill rotWithShape="1">
          <a:blip r:embed="rId2" cstate="print">
            <a:extLst>
              <a:ext uri="{28A0092B-C50C-407E-A947-70E740481C1C}">
                <a14:useLocalDpi xmlns:a14="http://schemas.microsoft.com/office/drawing/2010/main" val="0"/>
              </a:ext>
            </a:extLst>
          </a:blip>
          <a:srcRect l="14082" t="9892" r="27281" b="17371"/>
          <a:stretch/>
        </p:blipFill>
        <p:spPr bwMode="auto">
          <a:xfrm>
            <a:off x="251520" y="1628800"/>
            <a:ext cx="4824536" cy="41044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372562"/>
      </p:ext>
    </p:extLst>
  </p:cSld>
  <p:clrMapOvr>
    <a:masterClrMapping/>
  </p:clrMapOvr>
  <p:transition spd="slow">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07135"/>
            <a:ext cx="8573739" cy="1161626"/>
            <a:chOff x="174725" y="107134"/>
            <a:chExt cx="8491387" cy="1271999"/>
          </a:xfrm>
        </p:grpSpPr>
        <p:sp>
          <p:nvSpPr>
            <p:cNvPr id="19" name="Shape 248"/>
            <p:cNvSpPr/>
            <p:nvPr/>
          </p:nvSpPr>
          <p:spPr>
            <a:xfrm>
              <a:off x="1917671" y="369170"/>
              <a:ext cx="6748441" cy="999600"/>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552352"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002060"/>
                  </a:solidFill>
                  <a:latin typeface="Arial" pitchFamily="34" charset="0"/>
                  <a:cs typeface="Arial" pitchFamily="34" charset="0"/>
                </a:rPr>
                <a:t>СБД, 20 дугаар хороо, Бэлхийн замын төгсгөлөөс Сэлбэ зуслан /хуучнаар/-гийн зүүн талаар үргэлжлэх авто зам</a:t>
              </a: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220072" y="1268760"/>
            <a:ext cx="3923928" cy="208823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nSpc>
                <a:spcPct val="150000"/>
              </a:lnSpc>
              <a:spcBef>
                <a:spcPts val="0"/>
              </a:spcBef>
              <a:defRPr/>
            </a:pPr>
            <a:r>
              <a:rPr lang="mn-MN" sz="1400" b="1" dirty="0" smtClean="0">
                <a:solidFill>
                  <a:srgbClr val="002060"/>
                </a:solidFill>
                <a:latin typeface="Arial" pitchFamily="34" charset="0"/>
                <a:cs typeface="Arial" pitchFamily="34" charset="0"/>
              </a:rPr>
              <a:t>Төслийн ач холбогдол</a:t>
            </a:r>
          </a:p>
          <a:p>
            <a:pPr marL="171450" lvl="0" indent="-171450" algn="just">
              <a:lnSpc>
                <a:spcPct val="150000"/>
              </a:lnSpc>
              <a:spcBef>
                <a:spcPts val="0"/>
              </a:spcBef>
              <a:buFont typeface="Arial" pitchFamily="34" charset="0"/>
              <a:buChar char="•"/>
            </a:pPr>
            <a:r>
              <a:rPr lang="mn-MN" sz="1400" dirty="0" smtClean="0">
                <a:solidFill>
                  <a:srgbClr val="002060"/>
                </a:solidFill>
                <a:latin typeface="Arial" panose="020B0604020202020204" pitchFamily="34" charset="0"/>
                <a:ea typeface="MS Mincho"/>
              </a:rPr>
              <a:t>Бэлхийн замын төгсгөлөөс цааш суурьшлын  намагшсан бүсэд </a:t>
            </a:r>
            <a:r>
              <a:rPr lang="en-US" sz="1400" dirty="0" smtClean="0">
                <a:solidFill>
                  <a:srgbClr val="002060"/>
                </a:solidFill>
                <a:latin typeface="Arial" panose="020B0604020202020204" pitchFamily="34" charset="0"/>
                <a:ea typeface="MS Mincho"/>
              </a:rPr>
              <a:t>1.06</a:t>
            </a:r>
            <a:r>
              <a:rPr lang="mn-MN" sz="1400" dirty="0" smtClean="0">
                <a:solidFill>
                  <a:srgbClr val="002060"/>
                </a:solidFill>
                <a:latin typeface="Arial" panose="020B0604020202020204" pitchFamily="34" charset="0"/>
                <a:ea typeface="MS Mincho"/>
              </a:rPr>
              <a:t> км авто зам шинээр баригдсанаар тус хэсгийн оршин суугчид намагжсан хэсгээр аюулгүй гарах боломж бүрдэнэ.</a:t>
            </a:r>
            <a:endParaRPr lang="en-US" sz="1400" dirty="0">
              <a:solidFill>
                <a:srgbClr val="002060"/>
              </a:solidFill>
              <a:latin typeface="Times New Roman" panose="02020603050405020304" pitchFamily="18" charset="0"/>
              <a:ea typeface="MS Mincho"/>
            </a:endParaRPr>
          </a:p>
        </p:txBody>
      </p:sp>
      <p:sp>
        <p:nvSpPr>
          <p:cNvPr id="30" name="Shape 191"/>
          <p:cNvSpPr txBox="1">
            <a:spLocks/>
          </p:cNvSpPr>
          <p:nvPr/>
        </p:nvSpPr>
        <p:spPr>
          <a:xfrm>
            <a:off x="5220072" y="1484784"/>
            <a:ext cx="3923928" cy="576064"/>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400" b="1" dirty="0" smtClean="0">
              <a:solidFill>
                <a:srgbClr val="002060"/>
              </a:solidFill>
              <a:latin typeface="Arial" pitchFamily="34" charset="0"/>
              <a:cs typeface="Arial" pitchFamily="34" charset="0"/>
            </a:endParaRPr>
          </a:p>
        </p:txBody>
      </p:sp>
      <p:sp>
        <p:nvSpPr>
          <p:cNvPr id="60" name="Shape 261"/>
          <p:cNvSpPr txBox="1"/>
          <p:nvPr/>
        </p:nvSpPr>
        <p:spPr>
          <a:xfrm>
            <a:off x="1115616" y="500042"/>
            <a:ext cx="864096"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dirty="0" smtClean="0">
                <a:solidFill>
                  <a:srgbClr val="FFFFFF"/>
                </a:solidFill>
                <a:latin typeface="Nixie One"/>
                <a:ea typeface="Nixie One"/>
                <a:cs typeface="Nixie One"/>
                <a:sym typeface="Nixie One"/>
              </a:rPr>
              <a:t>2</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220072" y="3284984"/>
            <a:ext cx="3923928" cy="180020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nSpc>
                <a:spcPct val="150000"/>
              </a:lnSpc>
              <a:spcBef>
                <a:spcPts val="0"/>
              </a:spcBef>
              <a:defRPr/>
            </a:pPr>
            <a:r>
              <a:rPr lang="mn-MN" sz="1400" b="1" dirty="0" smtClean="0">
                <a:solidFill>
                  <a:srgbClr val="002060"/>
                </a:solidFill>
                <a:latin typeface="Arial" pitchFamily="34" charset="0"/>
                <a:cs typeface="Arial" pitchFamily="34" charset="0"/>
              </a:rPr>
              <a:t>Техникийн үзүүлэлт</a:t>
            </a:r>
            <a:endParaRPr lang="en" sz="1400" b="1" dirty="0" smtClean="0">
              <a:solidFill>
                <a:srgbClr val="002060"/>
              </a:solidFill>
              <a:latin typeface="Arial" pitchFamily="34" charset="0"/>
              <a:cs typeface="Arial" pitchFamily="34" charset="0"/>
            </a:endParaRPr>
          </a:p>
          <a:p>
            <a:pPr marL="285750" lvl="0" indent="-285750" algn="just">
              <a:lnSpc>
                <a:spcPct val="150000"/>
              </a:lnSpc>
              <a:spcBef>
                <a:spcPts val="0"/>
              </a:spcBef>
              <a:buFont typeface="Arial" pitchFamily="34" charset="0"/>
              <a:buChar char="•"/>
            </a:pPr>
            <a:r>
              <a:rPr lang="mn-MN" sz="1400" dirty="0" smtClean="0">
                <a:solidFill>
                  <a:srgbClr val="002060"/>
                </a:solidFill>
                <a:latin typeface="Arial" panose="020B0604020202020204" pitchFamily="34" charset="0"/>
                <a:cs typeface="Arial" panose="020B0604020202020204" pitchFamily="34" charset="0"/>
              </a:rPr>
              <a:t>Авто замын урт – 1.06 км</a:t>
            </a:r>
          </a:p>
          <a:p>
            <a:pPr marL="285750" lvl="0" indent="-285750" algn="just">
              <a:lnSpc>
                <a:spcPct val="150000"/>
              </a:lnSpc>
              <a:spcBef>
                <a:spcPts val="0"/>
              </a:spcBef>
              <a:buFont typeface="Arial" pitchFamily="34" charset="0"/>
              <a:buChar char="•"/>
            </a:pPr>
            <a:r>
              <a:rPr lang="mn-MN" sz="1400" dirty="0" smtClean="0">
                <a:solidFill>
                  <a:srgbClr val="002060"/>
                </a:solidFill>
                <a:latin typeface="Arial" panose="020B0604020202020204" pitchFamily="34" charset="0"/>
                <a:cs typeface="Arial" panose="020B0604020202020204" pitchFamily="34" charset="0"/>
              </a:rPr>
              <a:t>Авто замын өргөн – 6 м</a:t>
            </a:r>
          </a:p>
          <a:p>
            <a:pPr marL="285750" lvl="0" indent="-285750" algn="just">
              <a:lnSpc>
                <a:spcPct val="150000"/>
              </a:lnSpc>
              <a:spcBef>
                <a:spcPts val="0"/>
              </a:spcBef>
              <a:buFont typeface="Arial" pitchFamily="34" charset="0"/>
              <a:buChar char="•"/>
            </a:pPr>
            <a:r>
              <a:rPr lang="mn-MN" sz="1400" dirty="0" smtClean="0">
                <a:solidFill>
                  <a:srgbClr val="002060"/>
                </a:solidFill>
                <a:latin typeface="Arial" panose="020B0604020202020204" pitchFamily="34" charset="0"/>
                <a:cs typeface="Arial" panose="020B0604020202020204" pitchFamily="34" charset="0"/>
              </a:rPr>
              <a:t>Явган замын өргөн – 1.5*2</a:t>
            </a:r>
          </a:p>
          <a:p>
            <a:pPr marL="285750" lvl="0" indent="-285750" algn="just">
              <a:lnSpc>
                <a:spcPct val="150000"/>
              </a:lnSpc>
              <a:spcBef>
                <a:spcPts val="0"/>
              </a:spcBef>
              <a:buFont typeface="Arial" pitchFamily="34" charset="0"/>
              <a:buChar char="•"/>
            </a:pPr>
            <a:r>
              <a:rPr lang="mn-MN" sz="1400" dirty="0" smtClean="0">
                <a:solidFill>
                  <a:srgbClr val="002060"/>
                </a:solidFill>
                <a:latin typeface="Arial" panose="020B0604020202020204" pitchFamily="34" charset="0"/>
                <a:cs typeface="Arial" panose="020B0604020202020204" pitchFamily="34" charset="0"/>
              </a:rPr>
              <a:t>Хучилтын хийц – Асфальтбетон</a:t>
            </a:r>
          </a:p>
          <a:p>
            <a:pPr marL="285750" lvl="0" indent="-285750" algn="just">
              <a:lnSpc>
                <a:spcPct val="150000"/>
              </a:lnSpc>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220072" y="5589240"/>
            <a:ext cx="3923928" cy="100811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spcBef>
                <a:spcPts val="0"/>
              </a:spcBef>
            </a:pPr>
            <a:r>
              <a:rPr lang="mn-MN" sz="1400" b="1" dirty="0" smtClean="0">
                <a:solidFill>
                  <a:srgbClr val="002060"/>
                </a:solidFill>
                <a:latin typeface="Arial" pitchFamily="34" charset="0"/>
                <a:cs typeface="Arial" pitchFamily="34" charset="0"/>
              </a:rPr>
              <a:t>Хэрэгжүүлэх хугацаа</a:t>
            </a:r>
          </a:p>
          <a:p>
            <a:pPr algn="l">
              <a:lnSpc>
                <a:spcPct val="150000"/>
              </a:lnSpc>
              <a:spcBef>
                <a:spcPts val="0"/>
              </a:spcBef>
              <a:buFont typeface="Arial" pitchFamily="34" charset="0"/>
              <a:buChar char="•"/>
            </a:pPr>
            <a:r>
              <a:rPr lang="mn-MN" sz="1400" dirty="0" smtClean="0">
                <a:solidFill>
                  <a:srgbClr val="002060"/>
                </a:solidFill>
                <a:latin typeface="Arial" pitchFamily="34" charset="0"/>
                <a:cs typeface="Arial" pitchFamily="34" charset="0"/>
              </a:rPr>
              <a:t>2018 онд зам барилгын ажил хийх </a:t>
            </a:r>
          </a:p>
        </p:txBody>
      </p:sp>
      <p:cxnSp>
        <p:nvCxnSpPr>
          <p:cNvPr id="42" name="Straight Connector 41"/>
          <p:cNvCxnSpPr/>
          <p:nvPr/>
        </p:nvCxnSpPr>
        <p:spPr>
          <a:xfrm>
            <a:off x="972170" y="6267228"/>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99447" y="6022100"/>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574759" y="6144346"/>
            <a:ext cx="576064" cy="0"/>
          </a:xfrm>
          <a:prstGeom prst="line">
            <a:avLst/>
          </a:prstGeom>
          <a:ln w="38100">
            <a:solidFill>
              <a:srgbClr val="C00000"/>
            </a:solidFill>
            <a:prstDash val="solid"/>
          </a:ln>
        </p:spPr>
        <p:style>
          <a:lnRef idx="1">
            <a:schemeClr val="accent2"/>
          </a:lnRef>
          <a:fillRef idx="0">
            <a:schemeClr val="accent2"/>
          </a:fillRef>
          <a:effectRef idx="0">
            <a:schemeClr val="accent2"/>
          </a:effectRef>
          <a:fontRef idx="minor">
            <a:schemeClr val="tx1"/>
          </a:fontRef>
        </p:style>
      </p:cxnSp>
      <p:sp>
        <p:nvSpPr>
          <p:cNvPr id="46" name="TextBox 45"/>
          <p:cNvSpPr txBox="1"/>
          <p:nvPr/>
        </p:nvSpPr>
        <p:spPr>
          <a:xfrm>
            <a:off x="1222261" y="6036624"/>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зам</a:t>
            </a:r>
            <a:endParaRPr lang="en-US" sz="1000" dirty="0">
              <a:solidFill>
                <a:schemeClr val="bg1"/>
              </a:solidFill>
              <a:latin typeface="Arial" pitchFamily="34" charset="0"/>
              <a:cs typeface="Arial" pitchFamily="34" charset="0"/>
            </a:endParaRP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15780" r="23391"/>
          <a:stretch/>
        </p:blipFill>
        <p:spPr>
          <a:xfrm>
            <a:off x="76200" y="1352615"/>
            <a:ext cx="5071864" cy="4596665"/>
          </a:xfrm>
          <a:prstGeom prst="rect">
            <a:avLst/>
          </a:prstGeom>
          <a:ln>
            <a:solidFill>
              <a:srgbClr val="002060"/>
            </a:solidFill>
          </a:ln>
        </p:spPr>
      </p:pic>
      <p:sp>
        <p:nvSpPr>
          <p:cNvPr id="24" name="Rectangle 23"/>
          <p:cNvSpPr/>
          <p:nvPr/>
        </p:nvSpPr>
        <p:spPr>
          <a:xfrm>
            <a:off x="5220072" y="4941168"/>
            <a:ext cx="3923928" cy="954107"/>
          </a:xfrm>
          <a:prstGeom prst="rect">
            <a:avLst/>
          </a:prstGeom>
        </p:spPr>
        <p:txBody>
          <a:bodyPr wrap="square">
            <a:spAutoFit/>
          </a:bodyPr>
          <a:lstStyle/>
          <a:p>
            <a:pPr lvl="0" algn="ctr">
              <a:lnSpc>
                <a:spcPct val="150000"/>
              </a:lnSpc>
              <a:defRPr/>
            </a:pPr>
            <a:r>
              <a:rPr lang="mn-MN" sz="1400" b="1" dirty="0" smtClean="0">
                <a:solidFill>
                  <a:srgbClr val="002060"/>
                </a:solidFill>
                <a:latin typeface="Arial" pitchFamily="34" charset="0"/>
                <a:cs typeface="Arial" pitchFamily="34" charset="0"/>
              </a:rPr>
              <a:t>Төсөвт өртөг</a:t>
            </a:r>
          </a:p>
          <a:p>
            <a:pPr marL="285750" lvl="0" indent="-285750">
              <a:lnSpc>
                <a:spcPct val="150000"/>
              </a:lnSpc>
              <a:buFont typeface="Arial" pitchFamily="34" charset="0"/>
              <a:buChar char="•"/>
              <a:defRPr/>
            </a:pPr>
            <a:r>
              <a:rPr lang="mn-MN" sz="1400" b="1" dirty="0" smtClean="0">
                <a:solidFill>
                  <a:srgbClr val="002060"/>
                </a:solidFill>
                <a:latin typeface="Arial" pitchFamily="34" charset="0"/>
                <a:cs typeface="Arial" pitchFamily="34" charset="0"/>
              </a:rPr>
              <a:t>Нийт төсөв: </a:t>
            </a:r>
            <a:r>
              <a:rPr lang="mn-MN" sz="1400" b="1" dirty="0" smtClean="0">
                <a:solidFill>
                  <a:srgbClr val="FF0000"/>
                </a:solidFill>
                <a:latin typeface="Arial" pitchFamily="34" charset="0"/>
                <a:cs typeface="Arial" pitchFamily="34" charset="0"/>
              </a:rPr>
              <a:t>790.0 </a:t>
            </a:r>
            <a:r>
              <a:rPr lang="mn-MN" sz="1400" dirty="0" smtClean="0">
                <a:solidFill>
                  <a:srgbClr val="FF0000"/>
                </a:solidFill>
                <a:latin typeface="Arial" pitchFamily="34" charset="0"/>
                <a:cs typeface="Arial" pitchFamily="34" charset="0"/>
              </a:rPr>
              <a:t>сая төгрөг</a:t>
            </a:r>
          </a:p>
          <a:p>
            <a:pPr marL="285750" lvl="0" indent="-285750">
              <a:buFont typeface="Arial" pitchFamily="34" charset="0"/>
              <a:buChar char="•"/>
              <a:defRPr/>
            </a:pPr>
            <a:endParaRPr lang="mn-MN" sz="1400"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07135"/>
            <a:ext cx="8573739" cy="1161626"/>
            <a:chOff x="174725" y="107134"/>
            <a:chExt cx="8491387" cy="1271999"/>
          </a:xfrm>
        </p:grpSpPr>
        <p:sp>
          <p:nvSpPr>
            <p:cNvPr id="19" name="Shape 248"/>
            <p:cNvSpPr/>
            <p:nvPr/>
          </p:nvSpPr>
          <p:spPr>
            <a:xfrm>
              <a:off x="1917671" y="369170"/>
              <a:ext cx="6748441" cy="999600"/>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552352"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FFFFFF"/>
                  </a:solidFill>
                  <a:latin typeface="Arial" pitchFamily="34" charset="0"/>
                  <a:ea typeface="Nixie One"/>
                  <a:cs typeface="Arial" pitchFamily="34" charset="0"/>
                  <a:sym typeface="Nixie One"/>
                </a:rPr>
                <a:t>БЗД, 5,22-р хороо, Монелийн уулзвараас урагш УСУГ-ын авто баазын өмнөх уулзвар хүртэлх зам /0,3 км/</a:t>
              </a: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220072" y="2132856"/>
            <a:ext cx="3923928" cy="122413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Төслийн ач холбогдол</a:t>
            </a:r>
          </a:p>
          <a:p>
            <a:pPr algn="l">
              <a:spcBef>
                <a:spcPts val="0"/>
              </a:spcBef>
            </a:pPr>
            <a:r>
              <a:rPr lang="ru-RU" sz="1400" dirty="0" smtClean="0">
                <a:solidFill>
                  <a:srgbClr val="002060"/>
                </a:solidFill>
                <a:latin typeface="Arial" pitchFamily="34" charset="0"/>
                <a:cs typeface="Arial" pitchFamily="34" charset="0"/>
              </a:rPr>
              <a:t>У</a:t>
            </a:r>
            <a:r>
              <a:rPr lang="mn-MN" sz="1400" dirty="0" smtClean="0">
                <a:solidFill>
                  <a:srgbClr val="002060"/>
                </a:solidFill>
                <a:latin typeface="Arial" pitchFamily="34" charset="0"/>
                <a:cs typeface="Arial" pitchFamily="34" charset="0"/>
              </a:rPr>
              <a:t>лаанбаатар</a:t>
            </a:r>
            <a:r>
              <a:rPr lang="ru-RU" sz="1400" dirty="0" smtClean="0">
                <a:solidFill>
                  <a:srgbClr val="002060"/>
                </a:solidFill>
                <a:latin typeface="Arial" pitchFamily="34" charset="0"/>
                <a:cs typeface="Arial" pitchFamily="34" charset="0"/>
              </a:rPr>
              <a:t> хотын гадна тойруу замын нэг хэсэг болох бөгөөд Доржийн гудамжийг ЭТӨЧ хүртэлх холбоос зам бий болно. </a:t>
            </a:r>
            <a:endParaRPr lang="en" sz="1400" dirty="0">
              <a:solidFill>
                <a:srgbClr val="124057"/>
              </a:solidFill>
              <a:latin typeface="Arial" pitchFamily="34" charset="0"/>
              <a:cs typeface="Arial" pitchFamily="34" charset="0"/>
            </a:endParaRPr>
          </a:p>
        </p:txBody>
      </p:sp>
      <p:sp>
        <p:nvSpPr>
          <p:cNvPr id="30" name="Shape 191"/>
          <p:cNvSpPr txBox="1">
            <a:spLocks/>
          </p:cNvSpPr>
          <p:nvPr/>
        </p:nvSpPr>
        <p:spPr>
          <a:xfrm>
            <a:off x="5220072" y="1484784"/>
            <a:ext cx="3923928" cy="576064"/>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mn-MN" sz="1400" b="1" dirty="0" smtClean="0">
                <a:solidFill>
                  <a:srgbClr val="002060"/>
                </a:solidFill>
                <a:latin typeface="Arial" pitchFamily="34" charset="0"/>
                <a:cs typeface="Arial" pitchFamily="34" charset="0"/>
              </a:rPr>
              <a:t>2030 оны ерөнхий төлөвлөгөөнд тусгагдсан</a:t>
            </a:r>
          </a:p>
        </p:txBody>
      </p:sp>
      <p:sp>
        <p:nvSpPr>
          <p:cNvPr id="60" name="Shape 261"/>
          <p:cNvSpPr txBox="1"/>
          <p:nvPr/>
        </p:nvSpPr>
        <p:spPr>
          <a:xfrm>
            <a:off x="1115616" y="500042"/>
            <a:ext cx="864096"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dirty="0" smtClean="0">
                <a:solidFill>
                  <a:srgbClr val="FFFFFF"/>
                </a:solidFill>
                <a:latin typeface="Nixie One"/>
                <a:ea typeface="Nixie One"/>
                <a:cs typeface="Nixie One"/>
                <a:sym typeface="Nixie One"/>
              </a:rPr>
              <a:t>3</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220072" y="3356992"/>
            <a:ext cx="3923928" cy="158417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Төсөвт өртөг  </a:t>
            </a:r>
            <a:endParaRPr lang="en" sz="1400" b="1" dirty="0" smtClean="0">
              <a:solidFill>
                <a:srgbClr val="002060"/>
              </a:solidFill>
              <a:latin typeface="Arial" pitchFamily="34" charset="0"/>
              <a:cs typeface="Arial" pitchFamily="34" charset="0"/>
            </a:endParaRPr>
          </a:p>
          <a:p>
            <a:pPr algn="l">
              <a:spcBef>
                <a:spcPts val="0"/>
              </a:spcBef>
              <a:buFont typeface="Arial" pitchFamily="34" charset="0"/>
              <a:buChar char="•"/>
            </a:pPr>
            <a:r>
              <a:rPr lang="en" sz="1400" b="1"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Зураг төсөлгүй</a:t>
            </a:r>
          </a:p>
          <a:p>
            <a:pPr algn="l">
              <a:spcBef>
                <a:spcPts val="0"/>
              </a:spcBef>
              <a:buFont typeface="Arial" pitchFamily="34" charset="0"/>
              <a:buChar char="•"/>
            </a:pPr>
            <a:r>
              <a:rPr lang="mn-MN" sz="1400" b="1" dirty="0" smtClean="0">
                <a:solidFill>
                  <a:srgbClr val="C00000"/>
                </a:solidFill>
                <a:latin typeface="Arial" pitchFamily="34" charset="0"/>
                <a:cs typeface="Arial" pitchFamily="34" charset="0"/>
              </a:rPr>
              <a:t>340,0 сая төгрөг </a:t>
            </a:r>
            <a:r>
              <a:rPr lang="mn-MN" sz="1400" dirty="0" smtClean="0">
                <a:solidFill>
                  <a:srgbClr val="002060"/>
                </a:solidFill>
                <a:latin typeface="Arial" pitchFamily="34" charset="0"/>
                <a:cs typeface="Arial" pitchFamily="34" charset="0"/>
              </a:rPr>
              <a:t>/төлөвлөлтийн шатны төсөвт өртөг ажлын зураг төсөл боловсруулагдсны дараа өөрчлөгдөх магадлалтай/</a:t>
            </a: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220072" y="5013176"/>
            <a:ext cx="3923928" cy="1008111"/>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Хэрэгжүүлэх хугацаа</a:t>
            </a:r>
          </a:p>
          <a:p>
            <a:pPr algn="l">
              <a:spcBef>
                <a:spcPts val="0"/>
              </a:spcBef>
              <a:buFont typeface="Arial" pitchFamily="34" charset="0"/>
              <a:buChar char="•"/>
            </a:pPr>
            <a:r>
              <a:rPr lang="en" sz="1400" b="1" dirty="0" smtClean="0">
                <a:solidFill>
                  <a:srgbClr val="002060"/>
                </a:solidFill>
                <a:latin typeface="Arial" pitchFamily="34" charset="0"/>
                <a:cs typeface="Arial" pitchFamily="34" charset="0"/>
              </a:rPr>
              <a:t> </a:t>
            </a:r>
            <a:r>
              <a:rPr lang="mn-MN" sz="1400" b="1"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2018  онд техникийн зураг  боловсруулах</a:t>
            </a:r>
          </a:p>
          <a:p>
            <a:pPr algn="l">
              <a:spcBef>
                <a:spcPts val="0"/>
              </a:spcBef>
              <a:buFont typeface="Arial" pitchFamily="34" charset="0"/>
              <a:buChar char="•"/>
            </a:pPr>
            <a:r>
              <a:rPr lang="mn-MN" sz="1400" dirty="0" smtClean="0">
                <a:solidFill>
                  <a:srgbClr val="002060"/>
                </a:solidFill>
                <a:latin typeface="Arial" pitchFamily="34" charset="0"/>
                <a:cs typeface="Arial" pitchFamily="34" charset="0"/>
              </a:rPr>
              <a:t>  2018 онд зам барилгын ажил хийх </a:t>
            </a:r>
          </a:p>
        </p:txBody>
      </p:sp>
      <p:cxnSp>
        <p:nvCxnSpPr>
          <p:cNvPr id="42" name="Straight Connector 41"/>
          <p:cNvCxnSpPr/>
          <p:nvPr/>
        </p:nvCxnSpPr>
        <p:spPr>
          <a:xfrm>
            <a:off x="972170" y="6267228"/>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99447" y="6022100"/>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574759" y="6144346"/>
            <a:ext cx="576064" cy="0"/>
          </a:xfrm>
          <a:prstGeom prst="line">
            <a:avLst/>
          </a:prstGeom>
          <a:ln w="38100">
            <a:solidFill>
              <a:srgbClr val="FFFF00"/>
            </a:solidFill>
            <a:prstDash val="solid"/>
          </a:ln>
        </p:spPr>
        <p:style>
          <a:lnRef idx="1">
            <a:schemeClr val="accent2"/>
          </a:lnRef>
          <a:fillRef idx="0">
            <a:schemeClr val="accent2"/>
          </a:fillRef>
          <a:effectRef idx="0">
            <a:schemeClr val="accent2"/>
          </a:effectRef>
          <a:fontRef idx="minor">
            <a:schemeClr val="tx1"/>
          </a:fontRef>
        </p:style>
      </p:cxnSp>
      <p:sp>
        <p:nvSpPr>
          <p:cNvPr id="46" name="TextBox 45"/>
          <p:cNvSpPr txBox="1"/>
          <p:nvPr/>
        </p:nvSpPr>
        <p:spPr>
          <a:xfrm>
            <a:off x="1222261" y="6036624"/>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зам</a:t>
            </a:r>
            <a:endParaRPr lang="en-US" sz="1000" dirty="0">
              <a:solidFill>
                <a:schemeClr val="bg1"/>
              </a:solidFill>
              <a:latin typeface="Arial" pitchFamily="34" charset="0"/>
              <a:cs typeface="Arial" pitchFamily="34" charset="0"/>
            </a:endParaRPr>
          </a:p>
        </p:txBody>
      </p:sp>
      <p:pic>
        <p:nvPicPr>
          <p:cNvPr id="41986" name="Picture 2"/>
          <p:cNvPicPr>
            <a:picLocks noChangeAspect="1" noChangeArrowheads="1"/>
          </p:cNvPicPr>
          <p:nvPr/>
        </p:nvPicPr>
        <p:blipFill>
          <a:blip r:embed="rId2" cstate="print"/>
          <a:srcRect/>
          <a:stretch>
            <a:fillRect/>
          </a:stretch>
        </p:blipFill>
        <p:spPr bwMode="auto">
          <a:xfrm>
            <a:off x="323528" y="1412776"/>
            <a:ext cx="4824536" cy="4464496"/>
          </a:xfrm>
          <a:prstGeom prst="rect">
            <a:avLst/>
          </a:prstGeom>
          <a:noFill/>
          <a:ln w="9525">
            <a:noFill/>
            <a:miter lim="800000"/>
            <a:headEnd/>
            <a:tailEnd/>
          </a:ln>
        </p:spPr>
      </p:pic>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
          <a:ext cx="9144001" cy="6858003"/>
        </p:xfrm>
        <a:graphic>
          <a:graphicData uri="http://schemas.openxmlformats.org/drawingml/2006/table">
            <a:tbl>
              <a:tblPr/>
              <a:tblGrid>
                <a:gridCol w="323528">
                  <a:extLst>
                    <a:ext uri="{9D8B030D-6E8A-4147-A177-3AD203B41FA5}">
                      <a16:colId xmlns:a16="http://schemas.microsoft.com/office/drawing/2014/main" xmlns="" val="20000"/>
                    </a:ext>
                  </a:extLst>
                </a:gridCol>
                <a:gridCol w="2736304">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720080">
                  <a:extLst>
                    <a:ext uri="{9D8B030D-6E8A-4147-A177-3AD203B41FA5}">
                      <a16:colId xmlns:a16="http://schemas.microsoft.com/office/drawing/2014/main" xmlns="" val="20003"/>
                    </a:ext>
                  </a:extLst>
                </a:gridCol>
                <a:gridCol w="720080">
                  <a:extLst>
                    <a:ext uri="{9D8B030D-6E8A-4147-A177-3AD203B41FA5}">
                      <a16:colId xmlns:a16="http://schemas.microsoft.com/office/drawing/2014/main" xmlns="" val="20004"/>
                    </a:ext>
                  </a:extLst>
                </a:gridCol>
                <a:gridCol w="720080">
                  <a:extLst>
                    <a:ext uri="{9D8B030D-6E8A-4147-A177-3AD203B41FA5}">
                      <a16:colId xmlns:a16="http://schemas.microsoft.com/office/drawing/2014/main" xmlns="" val="20005"/>
                    </a:ext>
                  </a:extLst>
                </a:gridCol>
                <a:gridCol w="1008112">
                  <a:extLst>
                    <a:ext uri="{9D8B030D-6E8A-4147-A177-3AD203B41FA5}">
                      <a16:colId xmlns:a16="http://schemas.microsoft.com/office/drawing/2014/main" xmlns="" val="20006"/>
                    </a:ext>
                  </a:extLst>
                </a:gridCol>
                <a:gridCol w="2267745">
                  <a:extLst>
                    <a:ext uri="{9D8B030D-6E8A-4147-A177-3AD203B41FA5}">
                      <a16:colId xmlns:a16="http://schemas.microsoft.com/office/drawing/2014/main" xmlns="" val="20007"/>
                    </a:ext>
                  </a:extLst>
                </a:gridCol>
              </a:tblGrid>
              <a:tr h="197821">
                <a:tc rowSpan="2">
                  <a:txBody>
                    <a:bodyPr/>
                    <a:lstStyle/>
                    <a:p>
                      <a:pPr algn="ctr" fontAlgn="ctr"/>
                      <a:r>
                        <a:rPr lang="mn-MN" sz="1200" b="1" i="0" u="none" strike="noStrike" dirty="0">
                          <a:solidFill>
                            <a:srgbClr val="002060"/>
                          </a:solidFill>
                          <a:latin typeface="Arial"/>
                        </a:rPr>
                        <a:t>№</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mn-MN" sz="1200" b="1" i="0" u="none" strike="noStrike" dirty="0">
                          <a:solidFill>
                            <a:srgbClr val="002060"/>
                          </a:solidFill>
                          <a:latin typeface="Arial"/>
                        </a:rPr>
                        <a:t>Төсөл, арга хэмжээний нэр, хүчин чадал, байршил </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mn-MN" sz="1200" b="1" i="0" u="none" strike="noStrike" dirty="0">
                          <a:solidFill>
                            <a:srgbClr val="002060"/>
                          </a:solidFill>
                          <a:latin typeface="Arial"/>
                        </a:rPr>
                        <a:t>Хугацаа</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gridSpan="2">
                  <a:txBody>
                    <a:bodyPr/>
                    <a:lstStyle/>
                    <a:p>
                      <a:pPr algn="ctr" fontAlgn="ctr"/>
                      <a:r>
                        <a:rPr lang="mn-MN" sz="1200" b="1" i="0" u="none" strike="noStrike" dirty="0">
                          <a:solidFill>
                            <a:srgbClr val="002060"/>
                          </a:solidFill>
                          <a:latin typeface="Arial"/>
                        </a:rPr>
                        <a:t>2017 оны ХБГ</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mn-MN"/>
                    </a:p>
                  </a:txBody>
                  <a:tcPr/>
                </a:tc>
                <a:tc gridSpan="2">
                  <a:txBody>
                    <a:bodyPr/>
                    <a:lstStyle/>
                    <a:p>
                      <a:pPr algn="ctr" fontAlgn="ctr"/>
                      <a:r>
                        <a:rPr lang="mn-MN" sz="1200" b="1" i="0" u="none" strike="noStrike" dirty="0">
                          <a:solidFill>
                            <a:srgbClr val="002060"/>
                          </a:solidFill>
                          <a:latin typeface="Arial"/>
                        </a:rPr>
                        <a:t>2018 оны төсөл </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mn-MN"/>
                    </a:p>
                  </a:txBody>
                  <a:tcPr/>
                </a:tc>
                <a:tc rowSpan="2">
                  <a:txBody>
                    <a:bodyPr/>
                    <a:lstStyle/>
                    <a:p>
                      <a:pPr algn="ctr" fontAlgn="ctr"/>
                      <a:r>
                        <a:rPr lang="mn-MN" sz="1200" b="1" i="0" u="none" strike="noStrike" dirty="0">
                          <a:solidFill>
                            <a:srgbClr val="002060"/>
                          </a:solidFill>
                          <a:latin typeface="Arial"/>
                        </a:rPr>
                        <a:t>Тайлбар </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0"/>
                  </a:ext>
                </a:extLst>
              </a:tr>
              <a:tr h="583085">
                <a:tc vMerge="1">
                  <a:txBody>
                    <a:bodyPr/>
                    <a:lstStyle/>
                    <a:p>
                      <a:endParaRPr lang="mn-MN"/>
                    </a:p>
                  </a:txBody>
                  <a:tcPr/>
                </a:tc>
                <a:tc vMerge="1">
                  <a:txBody>
                    <a:bodyPr/>
                    <a:lstStyle/>
                    <a:p>
                      <a:endParaRPr lang="mn-MN"/>
                    </a:p>
                  </a:txBody>
                  <a:tcPr/>
                </a:tc>
                <a:tc vMerge="1">
                  <a:txBody>
                    <a:bodyPr/>
                    <a:lstStyle/>
                    <a:p>
                      <a:endParaRPr lang="mn-MN"/>
                    </a:p>
                  </a:txBody>
                  <a:tcPr/>
                </a:tc>
                <a:tc>
                  <a:txBody>
                    <a:bodyPr/>
                    <a:lstStyle/>
                    <a:p>
                      <a:pPr algn="ctr" fontAlgn="ctr"/>
                      <a:r>
                        <a:rPr lang="mn-MN" sz="1200" b="1" i="0" u="none" strike="noStrike" dirty="0">
                          <a:solidFill>
                            <a:srgbClr val="002060"/>
                          </a:solidFill>
                          <a:latin typeface="Arial"/>
                        </a:rPr>
                        <a:t>Төсөвт өртөг</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200" b="1" i="0" u="none" strike="noStrike" dirty="0">
                          <a:solidFill>
                            <a:srgbClr val="002060"/>
                          </a:solidFill>
                          <a:latin typeface="Arial"/>
                        </a:rPr>
                        <a:t>2017 онд </a:t>
                      </a:r>
                      <a:r>
                        <a:rPr lang="mn-MN" sz="1200" b="1" i="0" u="none" strike="noStrike" dirty="0" smtClean="0">
                          <a:solidFill>
                            <a:srgbClr val="002060"/>
                          </a:solidFill>
                          <a:latin typeface="Arial"/>
                        </a:rPr>
                        <a:t>санхүүж-сэн </a:t>
                      </a:r>
                      <a:endParaRPr lang="mn-MN" sz="1200" b="1" i="0" u="none" strike="noStrike" dirty="0">
                        <a:solidFill>
                          <a:srgbClr val="002060"/>
                        </a:solidFill>
                        <a:latin typeface="Arial"/>
                      </a:endParaRP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200" b="1" i="0" u="none" strike="noStrike" dirty="0">
                          <a:solidFill>
                            <a:srgbClr val="002060"/>
                          </a:solidFill>
                          <a:latin typeface="Arial"/>
                        </a:rPr>
                        <a:t>Төсөвт өртөг</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200" b="1" i="0" u="none" strike="noStrike" dirty="0">
                          <a:solidFill>
                            <a:srgbClr val="002060"/>
                          </a:solidFill>
                          <a:latin typeface="Arial"/>
                        </a:rPr>
                        <a:t>2018 онд </a:t>
                      </a:r>
                      <a:r>
                        <a:rPr lang="mn-MN" sz="1200" b="1" i="0" u="none" strike="noStrike" dirty="0" smtClean="0">
                          <a:solidFill>
                            <a:srgbClr val="002060"/>
                          </a:solidFill>
                          <a:latin typeface="Arial"/>
                        </a:rPr>
                        <a:t>санхүү-жих </a:t>
                      </a:r>
                      <a:endParaRPr lang="mn-MN" sz="1200" b="1" i="0" u="none" strike="noStrike" dirty="0">
                        <a:solidFill>
                          <a:srgbClr val="002060"/>
                        </a:solidFill>
                        <a:latin typeface="Arial"/>
                      </a:endParaRP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vMerge="1">
                  <a:txBody>
                    <a:bodyPr/>
                    <a:lstStyle/>
                    <a:p>
                      <a:endParaRPr lang="mn-MN"/>
                    </a:p>
                  </a:txBody>
                  <a:tcPr/>
                </a:tc>
                <a:extLst>
                  <a:ext uri="{0D108BD9-81ED-4DB2-BD59-A6C34878D82A}">
                    <a16:rowId xmlns:a16="http://schemas.microsoft.com/office/drawing/2014/main" xmlns="" val="10001"/>
                  </a:ext>
                </a:extLst>
              </a:tr>
              <a:tr h="363192">
                <a:tc>
                  <a:txBody>
                    <a:bodyPr/>
                    <a:lstStyle/>
                    <a:p>
                      <a:pPr algn="ctr" fontAlgn="ctr"/>
                      <a:r>
                        <a:rPr lang="en-US" sz="1100" b="1" i="0" u="none" strike="noStrike" dirty="0">
                          <a:solidFill>
                            <a:srgbClr val="FF0000"/>
                          </a:solidFill>
                          <a:latin typeface="Arial"/>
                        </a:rPr>
                        <a:t>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1" i="0" u="none" strike="noStrike">
                          <a:solidFill>
                            <a:srgbClr val="FF0000"/>
                          </a:solidFill>
                          <a:latin typeface="Arial"/>
                        </a:rPr>
                        <a:t>НИЙСЛЭЛИЙН ЗАМЫН САНГИЙН ХӨРӨНГӨ ОРУУЛАЛТ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a:solidFill>
                            <a:srgbClr val="FF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FF0000"/>
                          </a:solidFill>
                          <a:latin typeface="Arial"/>
                        </a:rPr>
                        <a:t>    </a:t>
                      </a:r>
                      <a:r>
                        <a:rPr lang="mn-MN" sz="1100" b="1" i="0" u="none" strike="noStrike" dirty="0">
                          <a:solidFill>
                            <a:srgbClr val="FF0000"/>
                          </a:solidFill>
                          <a:latin typeface="Arial"/>
                        </a:rPr>
                        <a:t>34,424.4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FF0000"/>
                          </a:solidFill>
                          <a:latin typeface="Arial"/>
                        </a:rPr>
                        <a:t>    </a:t>
                      </a:r>
                      <a:r>
                        <a:rPr lang="mn-MN" sz="1100" b="1" i="0" u="none" strike="noStrike" dirty="0">
                          <a:solidFill>
                            <a:srgbClr val="FF0000"/>
                          </a:solidFill>
                          <a:latin typeface="Arial"/>
                        </a:rPr>
                        <a:t>27,590.5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a:solidFill>
                            <a:srgbClr val="FF0000"/>
                          </a:solidFill>
                          <a:latin typeface="Arial"/>
                        </a:rPr>
                        <a:t> </a:t>
                      </a:r>
                      <a:r>
                        <a:rPr lang="mn-MN" sz="1100" b="1" i="0" u="none" strike="noStrike" dirty="0" smtClean="0">
                          <a:solidFill>
                            <a:srgbClr val="FF0000"/>
                          </a:solidFill>
                          <a:latin typeface="Arial"/>
                        </a:rPr>
                        <a:t>62,955.6  </a:t>
                      </a:r>
                      <a:endParaRPr lang="mn-MN" sz="1100" b="1" i="0" u="none" strike="noStrike" dirty="0">
                        <a:solidFill>
                          <a:srgbClr val="FF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a:solidFill>
                            <a:srgbClr val="FF0000"/>
                          </a:solidFill>
                          <a:latin typeface="Arial"/>
                        </a:rPr>
                        <a:t>        36,862.9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1" i="0" u="none" strike="noStrike">
                          <a:solidFill>
                            <a:srgbClr val="FF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2"/>
                  </a:ext>
                </a:extLst>
              </a:tr>
              <a:tr h="363192">
                <a:tc>
                  <a:txBody>
                    <a:bodyPr/>
                    <a:lstStyle/>
                    <a:p>
                      <a:pPr algn="ctr" fontAlgn="ctr"/>
                      <a:r>
                        <a:rPr lang="mn-MN" sz="1100" b="1" i="0" u="none" strike="noStrike" dirty="0">
                          <a:solidFill>
                            <a:srgbClr val="0070C0"/>
                          </a:solidFill>
                          <a:latin typeface="Arial"/>
                        </a:rPr>
                        <a:t>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1" i="0" u="none" strike="noStrike" dirty="0">
                          <a:solidFill>
                            <a:srgbClr val="0070C0"/>
                          </a:solidFill>
                          <a:latin typeface="Arial"/>
                        </a:rPr>
                        <a:t>Авто зам, замын байгууламж шинээр барих болон шинэчлэлтийн ажил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dirty="0">
                          <a:solidFill>
                            <a:srgbClr val="0070C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0070C0"/>
                          </a:solidFill>
                          <a:latin typeface="Arial"/>
                        </a:rPr>
                        <a:t> </a:t>
                      </a:r>
                      <a:r>
                        <a:rPr lang="mn-MN" sz="1100" b="1" i="0" u="none" strike="noStrike" dirty="0">
                          <a:solidFill>
                            <a:srgbClr val="0070C0"/>
                          </a:solidFill>
                          <a:latin typeface="Arial"/>
                        </a:rPr>
                        <a:t>17,160.6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0070C0"/>
                          </a:solidFill>
                          <a:latin typeface="Arial"/>
                        </a:rPr>
                        <a:t>   </a:t>
                      </a:r>
                      <a:r>
                        <a:rPr lang="mn-MN" sz="1100" b="1" i="0" u="none" strike="noStrike" dirty="0">
                          <a:solidFill>
                            <a:srgbClr val="0070C0"/>
                          </a:solidFill>
                          <a:latin typeface="Arial"/>
                        </a:rPr>
                        <a:t>10,326.8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0070C0"/>
                          </a:solidFill>
                          <a:latin typeface="Arial"/>
                        </a:rPr>
                        <a:t>  43,449.8  </a:t>
                      </a:r>
                      <a:endParaRPr lang="mn-MN" sz="1100" b="1" i="0" u="none" strike="noStrike" dirty="0">
                        <a:solidFill>
                          <a:srgbClr val="0070C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a:solidFill>
                            <a:srgbClr val="0070C0"/>
                          </a:solidFill>
                          <a:latin typeface="Arial"/>
                        </a:rPr>
                        <a:t>        </a:t>
                      </a:r>
                      <a:r>
                        <a:rPr lang="mn-MN" sz="1100" b="1" i="0" u="none" strike="noStrike" dirty="0" smtClean="0">
                          <a:solidFill>
                            <a:srgbClr val="0070C0"/>
                          </a:solidFill>
                          <a:latin typeface="Arial"/>
                        </a:rPr>
                        <a:t>18,907.1  </a:t>
                      </a:r>
                      <a:endParaRPr lang="mn-MN" sz="1100" b="1" i="0" u="none" strike="noStrike" dirty="0">
                        <a:solidFill>
                          <a:srgbClr val="0070C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1" i="0" u="none" strike="noStrike" dirty="0">
                          <a:solidFill>
                            <a:srgbClr val="0070C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346296">
                <a:tc>
                  <a:txBody>
                    <a:bodyPr/>
                    <a:lstStyle/>
                    <a:p>
                      <a:pPr algn="ctr" fontAlgn="ctr"/>
                      <a:r>
                        <a:rPr lang="mn-MN" sz="1100" b="1"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1" i="0" u="none" strike="noStrike">
                          <a:solidFill>
                            <a:srgbClr val="002060"/>
                          </a:solidFill>
                          <a:latin typeface="Arial"/>
                        </a:rPr>
                        <a:t>Шилжих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002060"/>
                          </a:solidFill>
                          <a:latin typeface="Arial"/>
                        </a:rPr>
                        <a:t>    </a:t>
                      </a:r>
                      <a:r>
                        <a:rPr lang="mn-MN" sz="1100" b="1" i="0" u="none" strike="noStrike" dirty="0">
                          <a:solidFill>
                            <a:srgbClr val="002060"/>
                          </a:solidFill>
                          <a:latin typeface="Arial"/>
                        </a:rPr>
                        <a:t>13,826.5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002060"/>
                          </a:solidFill>
                          <a:latin typeface="Arial"/>
                        </a:rPr>
                        <a:t>      </a:t>
                      </a:r>
                      <a:r>
                        <a:rPr lang="mn-MN" sz="1100" b="1" i="0" u="none" strike="noStrike" dirty="0">
                          <a:solidFill>
                            <a:srgbClr val="002060"/>
                          </a:solidFill>
                          <a:latin typeface="Arial"/>
                        </a:rPr>
                        <a:t>6,992.7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002060"/>
                          </a:solidFill>
                          <a:latin typeface="Arial"/>
                        </a:rPr>
                        <a:t>    </a:t>
                      </a:r>
                      <a:r>
                        <a:rPr lang="mn-MN" sz="1100" b="1" i="0" u="none" strike="noStrike" dirty="0">
                          <a:solidFill>
                            <a:srgbClr val="002060"/>
                          </a:solidFill>
                          <a:latin typeface="Arial"/>
                        </a:rPr>
                        <a:t>15,457.8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a:solidFill>
                            <a:srgbClr val="002060"/>
                          </a:solidFill>
                          <a:latin typeface="Arial"/>
                        </a:rPr>
                        <a:t>          8,465.1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1"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4"/>
                  </a:ext>
                </a:extLst>
              </a:tr>
              <a:tr h="716350">
                <a:tc>
                  <a:txBody>
                    <a:bodyPr/>
                    <a:lstStyle/>
                    <a:p>
                      <a:pPr algn="ctr" fontAlgn="ctr"/>
                      <a:r>
                        <a:rPr lang="mn-MN" sz="1100" b="0" i="0" u="none" strike="noStrike">
                          <a:solidFill>
                            <a:srgbClr val="00206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rtl="0" fontAlgn="ctr"/>
                      <a:r>
                        <a:rPr lang="mn-MN" sz="1100" b="0" i="0" u="none" strike="noStrike">
                          <a:solidFill>
                            <a:srgbClr val="002060"/>
                          </a:solidFill>
                          <a:latin typeface="Arial"/>
                        </a:rPr>
                        <a:t>Гадна тойруу буюу 3 дугаар тойрог  замын 3 дугаар хэсгийн авто зам, гүүрийн барилгын  ажлыг үргэлжлүүлэн барих.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2017-2018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6,353.4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6,353.4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4,353.4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1"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5"/>
                  </a:ext>
                </a:extLst>
              </a:tr>
              <a:tr h="716350">
                <a:tc>
                  <a:txBody>
                    <a:bodyPr/>
                    <a:lstStyle/>
                    <a:p>
                      <a:pPr algn="ctr" fontAlgn="ctr"/>
                      <a:r>
                        <a:rPr lang="mn-MN" sz="1100" b="0" i="0" u="none" strike="noStrike">
                          <a:solidFill>
                            <a:srgbClr val="00206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БЗД, 1, 4-р хороо, Их тойруу, Токиогийн гудамж ба Дарь Эхийн гудамжны зүүн талд 48-р сургуулийн явган хүнд зориулсан гүүрэн гарцын нэмэгдэл ажил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2017-2018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847.9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1,214.2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366.3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1"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6"/>
                  </a:ext>
                </a:extLst>
              </a:tr>
              <a:tr h="1422667">
                <a:tc>
                  <a:txBody>
                    <a:bodyPr/>
                    <a:lstStyle/>
                    <a:p>
                      <a:pPr algn="ctr" fontAlgn="ctr"/>
                      <a:r>
                        <a:rPr lang="mn-MN" sz="1100" b="0" i="0" u="none" strike="noStrike">
                          <a:solidFill>
                            <a:srgbClr val="00206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dirty="0">
                          <a:solidFill>
                            <a:srgbClr val="002060"/>
                          </a:solidFill>
                          <a:latin typeface="Arial"/>
                        </a:rPr>
                        <a:t>Гадна тойруугийн 4 дүгээр хэсгийн Дарь-Эхийн авто замаас Ганцхудаг, Цагаан даваа чиглэлийн 3.0 км авто зам  /БЗД/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2017-2018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2,904.3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897.1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2,904.3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2,007.2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Тус зам баригдсанаар гадна тойруу замын 3, 4-р хэсэг буюу Хайлаастын уулзвараас Доржийн гудамжны Монелын уулзвар хүртэл бүрэн замтай болж холбогдох тул тойрог замын хөдөлгөөн бий болж түгжрэл буурна.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7"/>
                  </a:ext>
                </a:extLst>
              </a:tr>
              <a:tr h="716350">
                <a:tc>
                  <a:txBody>
                    <a:bodyPr/>
                    <a:lstStyle/>
                    <a:p>
                      <a:pPr algn="ctr" fontAlgn="ctr"/>
                      <a:r>
                        <a:rPr lang="mn-MN" sz="1100" b="0" i="0" u="none" strike="noStrike">
                          <a:solidFill>
                            <a:srgbClr val="00206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a:solidFill>
                            <a:srgbClr val="002060"/>
                          </a:solidFill>
                          <a:latin typeface="Arial"/>
                        </a:rPr>
                        <a:t>Даваажав, Дамдин, Найрамдлын гудамжны авто замын өргөтгөл, шинэчлэлтийн ажил /1.4 км/ /НД/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2017-2018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2,862.8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1,541.7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2,900.8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1,359.1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2017 онд баригдсан. Нэмэлт 38 сая төг-ийг 2018 оны төсөвт үлдэгдэл төсөвт өртөгтэй нь цуг суулгав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8"/>
                  </a:ext>
                </a:extLst>
              </a:tr>
              <a:tr h="539771">
                <a:tc>
                  <a:txBody>
                    <a:bodyPr/>
                    <a:lstStyle/>
                    <a:p>
                      <a:pPr algn="ctr" fontAlgn="ctr"/>
                      <a:r>
                        <a:rPr lang="mn-MN" sz="1100" b="0" i="0" u="none" strike="noStrike">
                          <a:solidFill>
                            <a:srgbClr val="00206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a:solidFill>
                            <a:srgbClr val="002060"/>
                          </a:solidFill>
                          <a:latin typeface="Arial"/>
                        </a:rPr>
                        <a:t>Богд Жавзандамбын гудамжны уулзварын өргөтгөл, шинэчлэлтийн нэмэлт ажил /ХУД, 15 дугаар хороо/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2017-2018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1,706.0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1,706.0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1,929.4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223.4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a:solidFill>
                            <a:srgbClr val="002060"/>
                          </a:solidFill>
                          <a:latin typeface="Arial"/>
                        </a:rPr>
                        <a:t>Зураг төсөвт тусгагдаагүй нэмэлт /дулааны шугам сүлжээг хүчитгэх, сувагшил хийх, гэрэлтүүлэг/ ажил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9"/>
                  </a:ext>
                </a:extLst>
              </a:tr>
              <a:tr h="892929">
                <a:tc>
                  <a:txBody>
                    <a:bodyPr/>
                    <a:lstStyle/>
                    <a:p>
                      <a:pPr algn="ctr" fontAlgn="ctr"/>
                      <a:r>
                        <a:rPr lang="mn-MN" sz="1100" b="0" i="0" u="none" strike="noStrike">
                          <a:solidFill>
                            <a:srgbClr val="00206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ru-RU" sz="1100" b="0" i="0" u="none" strike="noStrike">
                          <a:solidFill>
                            <a:srgbClr val="002060"/>
                          </a:solidFill>
                          <a:latin typeface="Arial"/>
                        </a:rPr>
                        <a:t>Ажилчны гудамж, ТЭЦ-3-ын  баруун талын авто зам /330 м/   /ХУД/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2015-2018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155.7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155.7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dirty="0">
                          <a:solidFill>
                            <a:srgbClr val="002060"/>
                          </a:solidFill>
                          <a:latin typeface="Arial"/>
                        </a:rPr>
                        <a:t>Чингэлтэй  дүүргийн иргэний хэргийн анхан шатны шүүхийн 2017.04.12-ны 182/ШШ201/00779 дугаар шүүхийн шийдвэр гарсан. /2015 онд баригдсан авто зам/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0"/>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07135"/>
            <a:ext cx="8573739" cy="1161626"/>
            <a:chOff x="174725" y="107134"/>
            <a:chExt cx="8491387" cy="1271999"/>
          </a:xfrm>
        </p:grpSpPr>
        <p:sp>
          <p:nvSpPr>
            <p:cNvPr id="19" name="Shape 248"/>
            <p:cNvSpPr/>
            <p:nvPr/>
          </p:nvSpPr>
          <p:spPr>
            <a:xfrm>
              <a:off x="1917671" y="369170"/>
              <a:ext cx="6748441" cy="999600"/>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552352"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FFFFFF"/>
                  </a:solidFill>
                  <a:latin typeface="Arial" pitchFamily="34" charset="0"/>
                  <a:ea typeface="Nixie One"/>
                  <a:cs typeface="Arial" pitchFamily="34" charset="0"/>
                  <a:sym typeface="Nixie One"/>
                </a:rPr>
                <a:t>ЧД, 7-р хороо, Далан давхарын шинэ авто замаас 224-р цэцэрлэг хүртэлх шинээр баригдах 1,2 км авто зам</a:t>
              </a: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60" name="Shape 261"/>
          <p:cNvSpPr txBox="1"/>
          <p:nvPr/>
        </p:nvSpPr>
        <p:spPr>
          <a:xfrm>
            <a:off x="1115616" y="500042"/>
            <a:ext cx="864096"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mn-MN" sz="2400" b="1" dirty="0" smtClean="0">
                <a:solidFill>
                  <a:srgbClr val="FFFFFF"/>
                </a:solidFill>
                <a:latin typeface="Nixie One"/>
                <a:ea typeface="Nixie One"/>
                <a:cs typeface="Nixie One"/>
                <a:sym typeface="Nixie One"/>
              </a:rPr>
              <a:t>4</a:t>
            </a: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2627784" y="5589240"/>
            <a:ext cx="3384376" cy="126876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Төсөвт өртөг  </a:t>
            </a:r>
            <a:endParaRPr lang="en" sz="1400" b="1" dirty="0" smtClean="0">
              <a:solidFill>
                <a:srgbClr val="002060"/>
              </a:solidFill>
              <a:latin typeface="Arial" pitchFamily="34" charset="0"/>
              <a:cs typeface="Arial" pitchFamily="34" charset="0"/>
            </a:endParaRPr>
          </a:p>
          <a:p>
            <a:pPr algn="l">
              <a:spcBef>
                <a:spcPts val="0"/>
              </a:spcBef>
            </a:pPr>
            <a:r>
              <a:rPr lang="mn-MN" sz="1400" dirty="0" smtClean="0">
                <a:solidFill>
                  <a:srgbClr val="002060"/>
                </a:solidFill>
                <a:latin typeface="Arial" pitchFamily="34" charset="0"/>
                <a:cs typeface="Arial" pitchFamily="34" charset="0"/>
              </a:rPr>
              <a:t>Нийт төсөв: 1,200.0 сая төгрөг</a:t>
            </a:r>
          </a:p>
          <a:p>
            <a:pPr algn="l">
              <a:spcBef>
                <a:spcPts val="0"/>
              </a:spcBef>
            </a:pPr>
            <a:r>
              <a:rPr lang="mn-MN" sz="1400" dirty="0" smtClean="0">
                <a:solidFill>
                  <a:srgbClr val="002060"/>
                </a:solidFill>
                <a:latin typeface="Arial" pitchFamily="34" charset="0"/>
                <a:cs typeface="Arial" pitchFamily="34" charset="0"/>
              </a:rPr>
              <a:t>2018 онд </a:t>
            </a:r>
            <a:r>
              <a:rPr lang="mn-MN" sz="1400" b="1" dirty="0" smtClean="0">
                <a:solidFill>
                  <a:srgbClr val="C00000"/>
                </a:solidFill>
                <a:latin typeface="Arial" pitchFamily="34" charset="0"/>
                <a:cs typeface="Arial" pitchFamily="34" charset="0"/>
              </a:rPr>
              <a:t>600,0 сая төгрөг</a:t>
            </a:r>
          </a:p>
          <a:p>
            <a:pPr algn="l">
              <a:spcBef>
                <a:spcPts val="0"/>
              </a:spcBef>
            </a:pPr>
            <a:r>
              <a:rPr lang="mn-MN" sz="1400" dirty="0" smtClean="0">
                <a:solidFill>
                  <a:srgbClr val="002060"/>
                </a:solidFill>
                <a:latin typeface="Arial" pitchFamily="34" charset="0"/>
                <a:cs typeface="Arial" pitchFamily="34" charset="0"/>
              </a:rPr>
              <a:t>2019 онд 600,0 сая төгрөг</a:t>
            </a: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292080" y="5661248"/>
            <a:ext cx="3600400" cy="79208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Хэрэгжүүлэх хугацаа</a:t>
            </a:r>
          </a:p>
          <a:p>
            <a:pPr algn="l">
              <a:spcBef>
                <a:spcPts val="0"/>
              </a:spcBef>
              <a:buFont typeface="Arial" pitchFamily="34" charset="0"/>
              <a:buChar char="•"/>
            </a:pPr>
            <a:r>
              <a:rPr lang="mn-MN" sz="1400" dirty="0" smtClean="0">
                <a:solidFill>
                  <a:srgbClr val="002060"/>
                </a:solidFill>
                <a:latin typeface="Arial" pitchFamily="34" charset="0"/>
                <a:cs typeface="Arial" pitchFamily="34" charset="0"/>
              </a:rPr>
              <a:t>  2018 онд зам барилгын ажил хийх </a:t>
            </a:r>
          </a:p>
        </p:txBody>
      </p:sp>
      <p:cxnSp>
        <p:nvCxnSpPr>
          <p:cNvPr id="42" name="Straight Connector 41"/>
          <p:cNvCxnSpPr/>
          <p:nvPr/>
        </p:nvCxnSpPr>
        <p:spPr>
          <a:xfrm>
            <a:off x="724243" y="6267228"/>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251520" y="6021288"/>
            <a:ext cx="2376264" cy="267074"/>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326832" y="6144346"/>
            <a:ext cx="576064" cy="0"/>
          </a:xfrm>
          <a:prstGeom prst="line">
            <a:avLst/>
          </a:prstGeom>
          <a:ln w="38100">
            <a:solidFill>
              <a:srgbClr val="FF0000"/>
            </a:solidFill>
            <a:prstDash val="solid"/>
          </a:ln>
        </p:spPr>
        <p:style>
          <a:lnRef idx="1">
            <a:schemeClr val="accent2"/>
          </a:lnRef>
          <a:fillRef idx="0">
            <a:schemeClr val="accent2"/>
          </a:fillRef>
          <a:effectRef idx="0">
            <a:schemeClr val="accent2"/>
          </a:effectRef>
          <a:fontRef idx="minor">
            <a:schemeClr val="tx1"/>
          </a:fontRef>
        </p:style>
      </p:cxnSp>
      <p:sp>
        <p:nvSpPr>
          <p:cNvPr id="46" name="TextBox 45"/>
          <p:cNvSpPr txBox="1"/>
          <p:nvPr/>
        </p:nvSpPr>
        <p:spPr>
          <a:xfrm>
            <a:off x="974334" y="6036624"/>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зам</a:t>
            </a:r>
            <a:endParaRPr lang="en-US" sz="1000" dirty="0">
              <a:solidFill>
                <a:schemeClr val="bg1"/>
              </a:solidFill>
              <a:latin typeface="Arial" pitchFamily="34" charset="0"/>
              <a:cs typeface="Arial" pitchFamily="34" charset="0"/>
            </a:endParaRPr>
          </a:p>
        </p:txBody>
      </p:sp>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22050" t="3203" r="15737" b="11906"/>
          <a:stretch/>
        </p:blipFill>
        <p:spPr>
          <a:xfrm>
            <a:off x="179512" y="1340768"/>
            <a:ext cx="5040560" cy="4320480"/>
          </a:xfrm>
          <a:prstGeom prst="rect">
            <a:avLst/>
          </a:prstGeom>
        </p:spPr>
      </p:pic>
      <p:sp>
        <p:nvSpPr>
          <p:cNvPr id="29" name="Rectangle 28"/>
          <p:cNvSpPr/>
          <p:nvPr/>
        </p:nvSpPr>
        <p:spPr>
          <a:xfrm>
            <a:off x="5220072" y="4221088"/>
            <a:ext cx="3923928" cy="1169551"/>
          </a:xfrm>
          <a:prstGeom prst="rect">
            <a:avLst/>
          </a:prstGeom>
        </p:spPr>
        <p:txBody>
          <a:bodyPr wrap="square">
            <a:spAutoFit/>
          </a:bodyPr>
          <a:lstStyle/>
          <a:p>
            <a:pPr algn="ctr" fontAlgn="auto">
              <a:spcBef>
                <a:spcPts val="0"/>
              </a:spcBef>
              <a:spcAft>
                <a:spcPts val="0"/>
              </a:spcAft>
              <a:defRPr/>
            </a:pPr>
            <a:r>
              <a:rPr lang="mn-MN" sz="1400" b="1" dirty="0" smtClean="0">
                <a:solidFill>
                  <a:srgbClr val="002060"/>
                </a:solidFill>
                <a:latin typeface="Arial" pitchFamily="34" charset="0"/>
                <a:cs typeface="Arial" pitchFamily="34" charset="0"/>
              </a:rPr>
              <a:t>Техникийн </a:t>
            </a:r>
            <a:r>
              <a:rPr lang="en-US" sz="1400" b="1" dirty="0" smtClean="0">
                <a:solidFill>
                  <a:srgbClr val="002060"/>
                </a:solidFill>
                <a:latin typeface="Arial" pitchFamily="34" charset="0"/>
                <a:cs typeface="Arial" pitchFamily="34" charset="0"/>
              </a:rPr>
              <a:t> </a:t>
            </a:r>
            <a:r>
              <a:rPr lang="mn-MN" sz="1400" b="1" dirty="0" smtClean="0">
                <a:solidFill>
                  <a:srgbClr val="002060"/>
                </a:solidFill>
                <a:latin typeface="Arial" pitchFamily="34" charset="0"/>
                <a:cs typeface="Arial" pitchFamily="34" charset="0"/>
              </a:rPr>
              <a:t>үзүүлэлтүүд</a:t>
            </a:r>
          </a:p>
          <a:p>
            <a:pPr marL="285750" indent="-285750">
              <a:buFont typeface="Arial" pitchFamily="34" charset="0"/>
              <a:buChar char="•"/>
            </a:pPr>
            <a:r>
              <a:rPr lang="mn-MN" sz="1400" dirty="0" smtClean="0">
                <a:solidFill>
                  <a:srgbClr val="002060"/>
                </a:solidFill>
                <a:latin typeface="Arial" pitchFamily="34" charset="0"/>
                <a:cs typeface="Arial" pitchFamily="34" charset="0"/>
              </a:rPr>
              <a:t>Зорчих хэсгийн өргөн: </a:t>
            </a:r>
            <a:r>
              <a:rPr lang="en-US" sz="1400" dirty="0" smtClean="0">
                <a:solidFill>
                  <a:srgbClr val="002060"/>
                </a:solidFill>
                <a:latin typeface="Arial" pitchFamily="34" charset="0"/>
                <a:cs typeface="Arial" pitchFamily="34" charset="0"/>
              </a:rPr>
              <a:t>7</a:t>
            </a:r>
            <a:r>
              <a:rPr lang="mn-MN" sz="1400" dirty="0" smtClean="0">
                <a:solidFill>
                  <a:srgbClr val="002060"/>
                </a:solidFill>
                <a:latin typeface="Arial" pitchFamily="34" charset="0"/>
                <a:cs typeface="Arial" pitchFamily="34" charset="0"/>
              </a:rPr>
              <a:t>.</a:t>
            </a:r>
            <a:r>
              <a:rPr lang="en-US" sz="1400" dirty="0" smtClean="0">
                <a:solidFill>
                  <a:srgbClr val="002060"/>
                </a:solidFill>
                <a:latin typeface="Arial" pitchFamily="34" charset="0"/>
                <a:cs typeface="Arial" pitchFamily="34" charset="0"/>
              </a:rPr>
              <a:t>0</a:t>
            </a:r>
            <a:r>
              <a:rPr lang="mn-MN" sz="1400" dirty="0" smtClean="0">
                <a:solidFill>
                  <a:srgbClr val="002060"/>
                </a:solidFill>
                <a:latin typeface="Arial" pitchFamily="34" charset="0"/>
                <a:cs typeface="Arial" pitchFamily="34" charset="0"/>
              </a:rPr>
              <a:t>м</a:t>
            </a:r>
          </a:p>
          <a:p>
            <a:pPr marL="285750" indent="-285750">
              <a:buFont typeface="Arial" pitchFamily="34" charset="0"/>
              <a:buChar char="•"/>
            </a:pPr>
            <a:r>
              <a:rPr lang="mn-MN" sz="1400" dirty="0" smtClean="0">
                <a:solidFill>
                  <a:srgbClr val="002060"/>
                </a:solidFill>
                <a:latin typeface="Arial" pitchFamily="34" charset="0"/>
                <a:cs typeface="Arial" pitchFamily="34" charset="0"/>
              </a:rPr>
              <a:t>Явган замын өргөн 1.5м , 2 талдаа</a:t>
            </a:r>
            <a:endParaRPr lang="en-US" sz="1400" dirty="0" smtClean="0">
              <a:solidFill>
                <a:srgbClr val="002060"/>
              </a:solidFill>
              <a:latin typeface="Arial" pitchFamily="34" charset="0"/>
              <a:cs typeface="Arial" pitchFamily="34" charset="0"/>
            </a:endParaRPr>
          </a:p>
          <a:p>
            <a:pPr marL="285750" indent="-285750">
              <a:buFont typeface="Arial" pitchFamily="34" charset="0"/>
              <a:buChar char="•"/>
            </a:pPr>
            <a:r>
              <a:rPr lang="mn-MN" sz="1400" dirty="0" smtClean="0">
                <a:solidFill>
                  <a:srgbClr val="002060"/>
                </a:solidFill>
                <a:latin typeface="Arial" pitchFamily="34" charset="0"/>
                <a:cs typeface="Arial" pitchFamily="34" charset="0"/>
              </a:rPr>
              <a:t>Хөвөө 0.5м, 2 талдаа</a:t>
            </a:r>
          </a:p>
          <a:p>
            <a:pPr marL="285750" indent="-285750">
              <a:buFont typeface="Arial" pitchFamily="34" charset="0"/>
              <a:buChar char="•"/>
            </a:pPr>
            <a:r>
              <a:rPr lang="mn-MN" sz="1400" dirty="0" smtClean="0">
                <a:solidFill>
                  <a:srgbClr val="002060"/>
                </a:solidFill>
                <a:latin typeface="Arial" pitchFamily="34" charset="0"/>
                <a:cs typeface="Arial" pitchFamily="34" charset="0"/>
              </a:rPr>
              <a:t>Асфальтбетон  хучилттай</a:t>
            </a:r>
            <a:endParaRPr lang="en-US" sz="1400" dirty="0" smtClean="0">
              <a:solidFill>
                <a:srgbClr val="002060"/>
              </a:solidFill>
              <a:latin typeface="Arial" pitchFamily="34" charset="0"/>
              <a:cs typeface="Arial" pitchFamily="34" charset="0"/>
            </a:endParaRPr>
          </a:p>
        </p:txBody>
      </p:sp>
      <p:sp>
        <p:nvSpPr>
          <p:cNvPr id="31" name="Shape 191"/>
          <p:cNvSpPr txBox="1">
            <a:spLocks/>
          </p:cNvSpPr>
          <p:nvPr/>
        </p:nvSpPr>
        <p:spPr>
          <a:xfrm>
            <a:off x="5220072" y="1340768"/>
            <a:ext cx="3923928" cy="288032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400" b="1" dirty="0" smtClean="0">
                <a:solidFill>
                  <a:srgbClr val="002060"/>
                </a:solidFill>
                <a:latin typeface="Arial" pitchFamily="34" charset="0"/>
                <a:cs typeface="Arial" pitchFamily="34" charset="0"/>
              </a:rPr>
              <a:t>Төслийн ач холбогдол</a:t>
            </a:r>
          </a:p>
          <a:p>
            <a:pPr algn="just">
              <a:spcBef>
                <a:spcPts val="0"/>
              </a:spcBef>
            </a:pPr>
            <a:r>
              <a:rPr lang="mn-MN" sz="1400" dirty="0" smtClean="0">
                <a:solidFill>
                  <a:srgbClr val="002060"/>
                </a:solidFill>
                <a:latin typeface="Arial" pitchFamily="34" charset="0"/>
                <a:cs typeface="Arial" pitchFamily="34" charset="0"/>
              </a:rPr>
              <a:t>Уг авто зам нь Чингэлтэй дүүргийн 7-р хорооны нутаг дэвсгэрт байрлах ба Далан давхарын авто замаас 224-р цэцэрлэг хүртэл гэр хорооллын доторх шороон замыг асфальтбетон хучилттай болгож туслах гудамж зам шинээр бий болно.</a:t>
            </a:r>
          </a:p>
          <a:p>
            <a:pPr algn="just">
              <a:spcBef>
                <a:spcPts val="0"/>
              </a:spcBef>
            </a:pPr>
            <a:r>
              <a:rPr lang="mn-MN" sz="1400" dirty="0" smtClean="0">
                <a:solidFill>
                  <a:srgbClr val="002060"/>
                </a:solidFill>
                <a:latin typeface="Arial" pitchFamily="34" charset="0"/>
                <a:cs typeface="Arial" pitchFamily="34" charset="0"/>
              </a:rPr>
              <a:t>Төслийг хэрэгжүүлснээр гэр хорооллын доторх авто замын хөдөлгөөнийг зохистой хуваарилах, 224-р цэцэрлэгээр үйлчлүүлж байгаа иргэдийн ая тухтай орчинд амьдрах нөхцлийг бүрдүүлнэ.</a:t>
            </a:r>
          </a:p>
          <a:p>
            <a:pPr algn="l">
              <a:spcBef>
                <a:spcPts val="0"/>
              </a:spcBef>
            </a:pPr>
            <a:endParaRPr lang="en" sz="1400" dirty="0">
              <a:solidFill>
                <a:srgbClr val="124057"/>
              </a:solidFill>
              <a:latin typeface="Arial" pitchFamily="34" charset="0"/>
              <a:cs typeface="Arial" pitchFamily="34" charset="0"/>
            </a:endParaRPr>
          </a:p>
        </p:txBody>
      </p:sp>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4725" y="1196752"/>
            <a:ext cx="8969275" cy="3024336"/>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endParaRPr lang="mn-MN" sz="16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364088" y="1412776"/>
            <a:ext cx="3779912" cy="1152128"/>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en" sz="1400" dirty="0">
              <a:solidFill>
                <a:srgbClr val="124057"/>
              </a:solidFill>
              <a:latin typeface="Arial" pitchFamily="34" charset="0"/>
              <a:cs typeface="Arial" pitchFamily="34" charset="0"/>
            </a:endParaRPr>
          </a:p>
        </p:txBody>
      </p:sp>
      <p:sp>
        <p:nvSpPr>
          <p:cNvPr id="30" name="Shape 191"/>
          <p:cNvSpPr txBox="1">
            <a:spLocks/>
          </p:cNvSpPr>
          <p:nvPr/>
        </p:nvSpPr>
        <p:spPr>
          <a:xfrm>
            <a:off x="5508104" y="1556792"/>
            <a:ext cx="3635896" cy="108012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200" dirty="0" smtClean="0">
              <a:solidFill>
                <a:srgbClr val="FF000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537887"/>
            <a:ext cx="0" cy="523999"/>
          </a:xfrm>
          <a:prstGeom prst="straightConnector1">
            <a:avLst/>
          </a:prstGeom>
          <a:noFill/>
          <a:ln w="9525" cap="rnd" cmpd="sng">
            <a:solidFill>
              <a:srgbClr val="FFFFFF"/>
            </a:solidFill>
            <a:prstDash val="solid"/>
            <a:round/>
            <a:headEnd type="none" w="med" len="med"/>
            <a:tailEnd type="none" w="med" len="med"/>
          </a:ln>
        </p:spPr>
      </p:cxnSp>
      <p:sp>
        <p:nvSpPr>
          <p:cNvPr id="26" name="Shape 191"/>
          <p:cNvSpPr txBox="1">
            <a:spLocks/>
          </p:cNvSpPr>
          <p:nvPr/>
        </p:nvSpPr>
        <p:spPr>
          <a:xfrm>
            <a:off x="5364088" y="3717032"/>
            <a:ext cx="3779912" cy="136815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364088" y="5373216"/>
            <a:ext cx="3779912" cy="115212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endParaRPr lang="mn-MN" sz="1400" dirty="0" smtClean="0">
              <a:solidFill>
                <a:srgbClr val="002060"/>
              </a:solidFill>
              <a:latin typeface="Arial" pitchFamily="34" charset="0"/>
              <a:cs typeface="Arial" pitchFamily="34" charset="0"/>
            </a:endParaRPr>
          </a:p>
        </p:txBody>
      </p:sp>
      <p:sp>
        <p:nvSpPr>
          <p:cNvPr id="23" name="Rectangle 22"/>
          <p:cNvSpPr/>
          <p:nvPr/>
        </p:nvSpPr>
        <p:spPr>
          <a:xfrm>
            <a:off x="5508104" y="2564904"/>
            <a:ext cx="3635896" cy="954107"/>
          </a:xfrm>
          <a:prstGeom prst="rect">
            <a:avLst/>
          </a:prstGeom>
        </p:spPr>
        <p:txBody>
          <a:bodyPr wrap="square">
            <a:spAutoFit/>
          </a:bodyPr>
          <a:lstStyle/>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mn-MN" sz="1400" b="1" dirty="0" smtClean="0">
              <a:solidFill>
                <a:srgbClr val="002060"/>
              </a:solidFill>
              <a:latin typeface="Arial" pitchFamily="34" charset="0"/>
              <a:cs typeface="Arial" pitchFamily="34" charset="0"/>
            </a:endParaRPr>
          </a:p>
          <a:p>
            <a:pPr algn="ctr">
              <a:spcBef>
                <a:spcPts val="0"/>
              </a:spcBef>
            </a:pPr>
            <a:endParaRPr lang="en" sz="1400" b="1" dirty="0" smtClean="0">
              <a:solidFill>
                <a:srgbClr val="002060"/>
              </a:solidFill>
              <a:latin typeface="Arial" pitchFamily="34" charset="0"/>
              <a:cs typeface="Arial" pitchFamily="34" charset="0"/>
            </a:endParaRPr>
          </a:p>
        </p:txBody>
      </p:sp>
      <p:sp>
        <p:nvSpPr>
          <p:cNvPr id="16" name="Rectangle 15"/>
          <p:cNvSpPr/>
          <p:nvPr/>
        </p:nvSpPr>
        <p:spPr>
          <a:xfrm>
            <a:off x="2123728" y="1772816"/>
            <a:ext cx="6408712" cy="1361655"/>
          </a:xfrm>
          <a:prstGeom prst="rect">
            <a:avLst/>
          </a:prstGeom>
        </p:spPr>
        <p:txBody>
          <a:bodyPr wrap="square">
            <a:spAutoFit/>
          </a:bodyPr>
          <a:lstStyle/>
          <a:p>
            <a:endParaRPr lang="mn-MN" dirty="0" smtClean="0"/>
          </a:p>
          <a:p>
            <a:endParaRPr lang="mn-MN" i="1" dirty="0" smtClean="0">
              <a:latin typeface="Arial" pitchFamily="34" charset="0"/>
              <a:cs typeface="Arial" pitchFamily="34" charset="0"/>
            </a:endParaRPr>
          </a:p>
          <a:p>
            <a:pPr lvl="0" algn="ctr">
              <a:lnSpc>
                <a:spcPct val="83333"/>
              </a:lnSpc>
              <a:buSzPct val="25000"/>
            </a:pPr>
            <a:endParaRPr lang="en-US" sz="2800" i="1" dirty="0" smtClean="0">
              <a:solidFill>
                <a:srgbClr val="002060"/>
              </a:solidFill>
              <a:latin typeface="Arial" pitchFamily="34" charset="0"/>
              <a:ea typeface="Nixie One"/>
              <a:cs typeface="Arial" pitchFamily="34" charset="0"/>
              <a:sym typeface="Nixie One"/>
            </a:endParaRPr>
          </a:p>
          <a:p>
            <a:pPr lvl="0" algn="ctr">
              <a:lnSpc>
                <a:spcPct val="83333"/>
              </a:lnSpc>
              <a:buSzPct val="25000"/>
            </a:pPr>
            <a:r>
              <a:rPr lang="mn-MN" sz="2800" i="1" dirty="0" smtClean="0">
                <a:solidFill>
                  <a:srgbClr val="002060"/>
                </a:solidFill>
                <a:latin typeface="Arial" pitchFamily="34" charset="0"/>
                <a:ea typeface="Nixie One"/>
                <a:cs typeface="Arial" pitchFamily="34" charset="0"/>
                <a:sym typeface="Nixie One"/>
              </a:rPr>
              <a:t>АНХААРАЛ ТАВЬСАНД БАЯРЛАЛАА</a:t>
            </a:r>
            <a:endParaRPr lang="en" sz="2800" i="1" dirty="0">
              <a:solidFill>
                <a:srgbClr val="002060"/>
              </a:solidFill>
              <a:latin typeface="Arial" pitchFamily="34" charset="0"/>
              <a:ea typeface="Nixie One"/>
              <a:cs typeface="Arial" pitchFamily="34" charset="0"/>
              <a:sym typeface="Nixie One"/>
            </a:endParaRPr>
          </a:p>
        </p:txBody>
      </p:sp>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
          <a:ext cx="9144001" cy="6857997"/>
        </p:xfrm>
        <a:graphic>
          <a:graphicData uri="http://schemas.openxmlformats.org/drawingml/2006/table">
            <a:tbl>
              <a:tblPr/>
              <a:tblGrid>
                <a:gridCol w="323528">
                  <a:extLst>
                    <a:ext uri="{9D8B030D-6E8A-4147-A177-3AD203B41FA5}">
                      <a16:colId xmlns:a16="http://schemas.microsoft.com/office/drawing/2014/main" xmlns="" val="20000"/>
                    </a:ext>
                  </a:extLst>
                </a:gridCol>
                <a:gridCol w="2736304">
                  <a:extLst>
                    <a:ext uri="{9D8B030D-6E8A-4147-A177-3AD203B41FA5}">
                      <a16:colId xmlns:a16="http://schemas.microsoft.com/office/drawing/2014/main" xmlns="" val="20001"/>
                    </a:ext>
                  </a:extLst>
                </a:gridCol>
                <a:gridCol w="648073">
                  <a:extLst>
                    <a:ext uri="{9D8B030D-6E8A-4147-A177-3AD203B41FA5}">
                      <a16:colId xmlns:a16="http://schemas.microsoft.com/office/drawing/2014/main" xmlns="" val="20002"/>
                    </a:ext>
                  </a:extLst>
                </a:gridCol>
                <a:gridCol w="720079">
                  <a:extLst>
                    <a:ext uri="{9D8B030D-6E8A-4147-A177-3AD203B41FA5}">
                      <a16:colId xmlns:a16="http://schemas.microsoft.com/office/drawing/2014/main" xmlns="" val="20003"/>
                    </a:ext>
                  </a:extLst>
                </a:gridCol>
                <a:gridCol w="720080">
                  <a:extLst>
                    <a:ext uri="{9D8B030D-6E8A-4147-A177-3AD203B41FA5}">
                      <a16:colId xmlns:a16="http://schemas.microsoft.com/office/drawing/2014/main" xmlns="" val="20004"/>
                    </a:ext>
                  </a:extLst>
                </a:gridCol>
                <a:gridCol w="720080">
                  <a:extLst>
                    <a:ext uri="{9D8B030D-6E8A-4147-A177-3AD203B41FA5}">
                      <a16:colId xmlns:a16="http://schemas.microsoft.com/office/drawing/2014/main" xmlns="" val="20005"/>
                    </a:ext>
                  </a:extLst>
                </a:gridCol>
                <a:gridCol w="720080">
                  <a:extLst>
                    <a:ext uri="{9D8B030D-6E8A-4147-A177-3AD203B41FA5}">
                      <a16:colId xmlns:a16="http://schemas.microsoft.com/office/drawing/2014/main" xmlns="" val="20006"/>
                    </a:ext>
                  </a:extLst>
                </a:gridCol>
                <a:gridCol w="2555777">
                  <a:extLst>
                    <a:ext uri="{9D8B030D-6E8A-4147-A177-3AD203B41FA5}">
                      <a16:colId xmlns:a16="http://schemas.microsoft.com/office/drawing/2014/main" xmlns="" val="20007"/>
                    </a:ext>
                  </a:extLst>
                </a:gridCol>
              </a:tblGrid>
              <a:tr h="195271">
                <a:tc rowSpan="2">
                  <a:txBody>
                    <a:bodyPr/>
                    <a:lstStyle/>
                    <a:p>
                      <a:pPr algn="ctr" fontAlgn="ctr"/>
                      <a:r>
                        <a:rPr lang="mn-MN" sz="1200" b="1" i="0" u="none" strike="noStrike" dirty="0">
                          <a:solidFill>
                            <a:srgbClr val="002060"/>
                          </a:solidFill>
                          <a:latin typeface="Arial"/>
                        </a:rPr>
                        <a:t>№</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mn-MN" sz="1200" b="1" i="0" u="none" strike="noStrike" dirty="0">
                          <a:solidFill>
                            <a:srgbClr val="002060"/>
                          </a:solidFill>
                          <a:latin typeface="Arial"/>
                        </a:rPr>
                        <a:t>Төсөл, арга хэмжээний нэр, хүчин чадал, байршил </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mn-MN" sz="1200" b="1" i="0" u="none" strike="noStrike" dirty="0">
                          <a:solidFill>
                            <a:srgbClr val="002060"/>
                          </a:solidFill>
                          <a:latin typeface="Arial"/>
                        </a:rPr>
                        <a:t>Хугацаа</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gridSpan="2">
                  <a:txBody>
                    <a:bodyPr/>
                    <a:lstStyle/>
                    <a:p>
                      <a:pPr algn="ctr" fontAlgn="ctr"/>
                      <a:r>
                        <a:rPr lang="mn-MN" sz="1200" b="1" i="0" u="none" strike="noStrike" dirty="0">
                          <a:solidFill>
                            <a:srgbClr val="002060"/>
                          </a:solidFill>
                          <a:latin typeface="Arial"/>
                        </a:rPr>
                        <a:t>2017 оны ХБГ</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mn-MN"/>
                    </a:p>
                  </a:txBody>
                  <a:tcPr/>
                </a:tc>
                <a:tc gridSpan="2">
                  <a:txBody>
                    <a:bodyPr/>
                    <a:lstStyle/>
                    <a:p>
                      <a:pPr algn="ctr" fontAlgn="ctr"/>
                      <a:r>
                        <a:rPr lang="mn-MN" sz="1200" b="1" i="0" u="none" strike="noStrike" dirty="0">
                          <a:solidFill>
                            <a:srgbClr val="002060"/>
                          </a:solidFill>
                          <a:latin typeface="Arial"/>
                        </a:rPr>
                        <a:t>2018 оны төсөл </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mn-MN"/>
                    </a:p>
                  </a:txBody>
                  <a:tcPr/>
                </a:tc>
                <a:tc rowSpan="2">
                  <a:txBody>
                    <a:bodyPr/>
                    <a:lstStyle/>
                    <a:p>
                      <a:pPr algn="ctr" fontAlgn="ctr"/>
                      <a:r>
                        <a:rPr lang="mn-MN" sz="1200" b="1" i="0" u="none" strike="noStrike" dirty="0">
                          <a:solidFill>
                            <a:srgbClr val="002060"/>
                          </a:solidFill>
                          <a:latin typeface="Arial"/>
                        </a:rPr>
                        <a:t>Тайлбар </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0"/>
                  </a:ext>
                </a:extLst>
              </a:tr>
              <a:tr h="575569">
                <a:tc vMerge="1">
                  <a:txBody>
                    <a:bodyPr/>
                    <a:lstStyle/>
                    <a:p>
                      <a:endParaRPr lang="mn-MN"/>
                    </a:p>
                  </a:txBody>
                  <a:tcPr/>
                </a:tc>
                <a:tc vMerge="1">
                  <a:txBody>
                    <a:bodyPr/>
                    <a:lstStyle/>
                    <a:p>
                      <a:endParaRPr lang="mn-MN"/>
                    </a:p>
                  </a:txBody>
                  <a:tcPr/>
                </a:tc>
                <a:tc vMerge="1">
                  <a:txBody>
                    <a:bodyPr/>
                    <a:lstStyle/>
                    <a:p>
                      <a:endParaRPr lang="mn-MN"/>
                    </a:p>
                  </a:txBody>
                  <a:tcPr/>
                </a:tc>
                <a:tc>
                  <a:txBody>
                    <a:bodyPr/>
                    <a:lstStyle/>
                    <a:p>
                      <a:pPr algn="ctr" fontAlgn="ctr"/>
                      <a:r>
                        <a:rPr lang="mn-MN" sz="1200" b="1" i="0" u="none" strike="noStrike" dirty="0">
                          <a:solidFill>
                            <a:srgbClr val="002060"/>
                          </a:solidFill>
                          <a:latin typeface="Arial"/>
                        </a:rPr>
                        <a:t>Төсөвт өртөг</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200" b="1" i="0" u="none" strike="noStrike" dirty="0">
                          <a:solidFill>
                            <a:srgbClr val="002060"/>
                          </a:solidFill>
                          <a:latin typeface="Arial"/>
                        </a:rPr>
                        <a:t>2017 онд </a:t>
                      </a:r>
                      <a:r>
                        <a:rPr lang="mn-MN" sz="1200" b="1" i="0" u="none" strike="noStrike" dirty="0" smtClean="0">
                          <a:solidFill>
                            <a:srgbClr val="002060"/>
                          </a:solidFill>
                          <a:latin typeface="Arial"/>
                        </a:rPr>
                        <a:t>санхүүж-сэн </a:t>
                      </a:r>
                      <a:endParaRPr lang="mn-MN" sz="1200" b="1" i="0" u="none" strike="noStrike" dirty="0">
                        <a:solidFill>
                          <a:srgbClr val="002060"/>
                        </a:solidFill>
                        <a:latin typeface="Arial"/>
                      </a:endParaRP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200" b="1" i="0" u="none" strike="noStrike" dirty="0">
                          <a:solidFill>
                            <a:srgbClr val="002060"/>
                          </a:solidFill>
                          <a:latin typeface="Arial"/>
                        </a:rPr>
                        <a:t>Төсөвт өртөг</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200" b="1" i="0" u="none" strike="noStrike" dirty="0">
                          <a:solidFill>
                            <a:srgbClr val="002060"/>
                          </a:solidFill>
                          <a:latin typeface="Arial"/>
                        </a:rPr>
                        <a:t>2018 онд </a:t>
                      </a:r>
                      <a:r>
                        <a:rPr lang="mn-MN" sz="1200" b="1" i="0" u="none" strike="noStrike" dirty="0" smtClean="0">
                          <a:solidFill>
                            <a:srgbClr val="002060"/>
                          </a:solidFill>
                          <a:latin typeface="Arial"/>
                        </a:rPr>
                        <a:t>санхүү-жих </a:t>
                      </a:r>
                      <a:endParaRPr lang="mn-MN" sz="1200" b="1" i="0" u="none" strike="noStrike" dirty="0">
                        <a:solidFill>
                          <a:srgbClr val="002060"/>
                        </a:solidFill>
                        <a:latin typeface="Arial"/>
                      </a:endParaRP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vMerge="1">
                  <a:txBody>
                    <a:bodyPr/>
                    <a:lstStyle/>
                    <a:p>
                      <a:endParaRPr lang="mn-MN"/>
                    </a:p>
                  </a:txBody>
                  <a:tcPr/>
                </a:tc>
                <a:extLst>
                  <a:ext uri="{0D108BD9-81ED-4DB2-BD59-A6C34878D82A}">
                    <a16:rowId xmlns:a16="http://schemas.microsoft.com/office/drawing/2014/main" xmlns="" val="10001"/>
                  </a:ext>
                </a:extLst>
              </a:tr>
              <a:tr h="184207">
                <a:tc>
                  <a:txBody>
                    <a:bodyPr/>
                    <a:lstStyle/>
                    <a:p>
                      <a:pPr algn="ctr" fontAlgn="ctr"/>
                      <a:r>
                        <a:rPr lang="mn-MN" sz="1100" b="1"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1" i="0" u="none" strike="noStrike" dirty="0">
                          <a:solidFill>
                            <a:srgbClr val="002060"/>
                          </a:solidFill>
                          <a:latin typeface="Arial"/>
                        </a:rPr>
                        <a:t>Шинэ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a:solidFill>
                            <a:srgbClr val="002060"/>
                          </a:solidFill>
                          <a:latin typeface="Arial"/>
                        </a:rPr>
                        <a:t>   </a:t>
                      </a:r>
                      <a:r>
                        <a:rPr lang="mn-MN" sz="1100" b="1" i="0" u="none" strike="noStrike" dirty="0" smtClean="0">
                          <a:solidFill>
                            <a:srgbClr val="002060"/>
                          </a:solidFill>
                          <a:latin typeface="Arial"/>
                        </a:rPr>
                        <a:t> </a:t>
                      </a:r>
                      <a:r>
                        <a:rPr lang="mn-MN" sz="1100" b="1" i="0" u="none" strike="noStrike" dirty="0">
                          <a:solidFill>
                            <a:srgbClr val="002060"/>
                          </a:solidFill>
                          <a:latin typeface="Arial"/>
                        </a:rPr>
                        <a:t>3,334.1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002060"/>
                          </a:solidFill>
                          <a:latin typeface="Arial"/>
                        </a:rPr>
                        <a:t>   </a:t>
                      </a:r>
                      <a:r>
                        <a:rPr lang="mn-MN" sz="1100" b="1" i="0" u="none" strike="noStrike" dirty="0">
                          <a:solidFill>
                            <a:srgbClr val="002060"/>
                          </a:solidFill>
                          <a:latin typeface="Arial"/>
                        </a:rPr>
                        <a:t>3,334.1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a:solidFill>
                            <a:srgbClr val="002060"/>
                          </a:solidFill>
                          <a:latin typeface="Arial"/>
                        </a:rPr>
                        <a:t> </a:t>
                      </a:r>
                      <a:r>
                        <a:rPr lang="mn-MN" sz="1100" b="1" i="0" u="none" strike="noStrike" dirty="0" smtClean="0">
                          <a:solidFill>
                            <a:srgbClr val="002060"/>
                          </a:solidFill>
                          <a:latin typeface="Arial"/>
                        </a:rPr>
                        <a:t>27,992.0</a:t>
                      </a:r>
                      <a:endParaRPr lang="mn-MN" sz="1100" b="1"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002060"/>
                          </a:solidFill>
                          <a:latin typeface="Arial"/>
                        </a:rPr>
                        <a:t>    10,442.0  </a:t>
                      </a:r>
                      <a:endParaRPr lang="mn-MN" sz="1100" b="1"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1"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2"/>
                  </a:ext>
                </a:extLst>
              </a:tr>
              <a:tr h="881418">
                <a:tc>
                  <a:txBody>
                    <a:bodyPr/>
                    <a:lstStyle/>
                    <a:p>
                      <a:pPr algn="ctr" fontAlgn="ctr"/>
                      <a:r>
                        <a:rPr lang="mn-MN" sz="1100" b="0" i="0" u="none" strike="noStrike" dirty="0">
                          <a:solidFill>
                            <a:srgbClr val="00206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dirty="0">
                          <a:solidFill>
                            <a:srgbClr val="002060"/>
                          </a:solidFill>
                          <a:latin typeface="Arial"/>
                        </a:rPr>
                        <a:t>Зүүн 4 замын гүүрэн гарцын барилга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25,000.0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8,000.0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Энхтайваны өргөн чөлөө, Нам Ян Жүгийн гудамжны хөдөлгөөний ачааллыг хуваарилж, түгжрэлийг бууруулна. /нийт төсөвт өртөг 10 сая ам.доллар/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532812">
                <a:tc>
                  <a:txBody>
                    <a:bodyPr/>
                    <a:lstStyle/>
                    <a:p>
                      <a:pPr algn="ctr" fontAlgn="ctr"/>
                      <a:r>
                        <a:rPr lang="mn-MN" sz="1100" b="0" i="0" u="none" strike="noStrike" dirty="0">
                          <a:solidFill>
                            <a:srgbClr val="00206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dirty="0">
                          <a:solidFill>
                            <a:srgbClr val="002060"/>
                          </a:solidFill>
                          <a:latin typeface="Arial"/>
                        </a:rPr>
                        <a:t>Туслах гудамж замууд болон орон сууцны хороолол доторх холбоос замуудыг шинээр барих, шинэчлэх.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3,334.1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3,334.1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2,992.0</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2,442.0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ru-RU" sz="1100" b="0" i="0" u="none" strike="noStrike" dirty="0">
                          <a:solidFill>
                            <a:srgbClr val="002060"/>
                          </a:solidFill>
                          <a:latin typeface="Arial"/>
                        </a:rPr>
                        <a:t>Авто зам </a:t>
                      </a:r>
                      <a:r>
                        <a:rPr lang="ru-RU" sz="1100" b="0" i="0" u="none" strike="noStrike" dirty="0" smtClean="0">
                          <a:solidFill>
                            <a:srgbClr val="002060"/>
                          </a:solidFill>
                          <a:latin typeface="Arial"/>
                        </a:rPr>
                        <a:t>3.</a:t>
                      </a:r>
                      <a:r>
                        <a:rPr lang="mn-MN" sz="1100" b="0" i="0" u="none" strike="noStrike" dirty="0" smtClean="0">
                          <a:solidFill>
                            <a:srgbClr val="002060"/>
                          </a:solidFill>
                          <a:latin typeface="Arial"/>
                        </a:rPr>
                        <a:t>0</a:t>
                      </a:r>
                      <a:r>
                        <a:rPr lang="ru-RU" sz="1100" b="0" i="0" u="none" strike="noStrike" dirty="0" smtClean="0">
                          <a:solidFill>
                            <a:srgbClr val="002060"/>
                          </a:solidFill>
                          <a:latin typeface="Arial"/>
                        </a:rPr>
                        <a:t> </a:t>
                      </a:r>
                      <a:r>
                        <a:rPr lang="ru-RU" sz="1100" b="0" i="0" u="none" strike="noStrike" dirty="0">
                          <a:solidFill>
                            <a:srgbClr val="002060"/>
                          </a:solidFill>
                          <a:latin typeface="Arial"/>
                        </a:rPr>
                        <a:t>км, явган зам 1.0 км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4"/>
                  </a:ext>
                </a:extLst>
              </a:tr>
              <a:tr h="358509">
                <a:tc>
                  <a:txBody>
                    <a:bodyPr/>
                    <a:lstStyle/>
                    <a:p>
                      <a:pPr algn="ctr" fontAlgn="ctr"/>
                      <a:r>
                        <a:rPr lang="mn-MN" sz="1100" b="1" i="0" u="none" strike="noStrike" dirty="0">
                          <a:solidFill>
                            <a:srgbClr val="0070C0"/>
                          </a:solidFill>
                          <a:latin typeface="Arial"/>
                        </a:rPr>
                        <a:t>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ru-RU" sz="1100" b="1" i="0" u="none" strike="noStrike" dirty="0">
                          <a:solidFill>
                            <a:srgbClr val="0070C0"/>
                          </a:solidFill>
                          <a:latin typeface="Arial"/>
                        </a:rPr>
                        <a:t>Авто зам, замын байгууламжийн засвар, арчлалт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1" i="0" u="none" strike="noStrike" dirty="0">
                          <a:solidFill>
                            <a:srgbClr val="0070C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a:solidFill>
                            <a:srgbClr val="0070C0"/>
                          </a:solidFill>
                          <a:latin typeface="Arial"/>
                        </a:rPr>
                        <a:t>   </a:t>
                      </a:r>
                      <a:r>
                        <a:rPr lang="mn-MN" sz="1100" b="1" i="0" u="none" strike="noStrike" dirty="0" smtClean="0">
                          <a:solidFill>
                            <a:srgbClr val="0070C0"/>
                          </a:solidFill>
                          <a:latin typeface="Arial"/>
                        </a:rPr>
                        <a:t>14,558.0  </a:t>
                      </a:r>
                      <a:endParaRPr lang="mn-MN" sz="1100" b="1" i="0" u="none" strike="noStrike" dirty="0">
                        <a:solidFill>
                          <a:srgbClr val="0070C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a:solidFill>
                            <a:srgbClr val="0070C0"/>
                          </a:solidFill>
                          <a:latin typeface="Arial"/>
                        </a:rPr>
                        <a:t>   </a:t>
                      </a:r>
                      <a:r>
                        <a:rPr lang="mn-MN" sz="1100" b="1" i="0" u="none" strike="noStrike" dirty="0" smtClean="0">
                          <a:solidFill>
                            <a:srgbClr val="0070C0"/>
                          </a:solidFill>
                          <a:latin typeface="Arial"/>
                        </a:rPr>
                        <a:t>14,558.0  </a:t>
                      </a:r>
                      <a:endParaRPr lang="mn-MN" sz="1100" b="1" i="0" u="none" strike="noStrike" dirty="0">
                        <a:solidFill>
                          <a:srgbClr val="0070C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a:solidFill>
                            <a:srgbClr val="0070C0"/>
                          </a:solidFill>
                          <a:latin typeface="Arial"/>
                        </a:rPr>
                        <a:t>   </a:t>
                      </a:r>
                      <a:r>
                        <a:rPr lang="mn-MN" sz="1100" b="1" i="0" u="none" strike="noStrike" dirty="0" smtClean="0">
                          <a:solidFill>
                            <a:srgbClr val="0070C0"/>
                          </a:solidFill>
                          <a:latin typeface="Arial"/>
                        </a:rPr>
                        <a:t>17,100.0  </a:t>
                      </a:r>
                      <a:endParaRPr lang="mn-MN" sz="1100" b="1" i="0" u="none" strike="noStrike" dirty="0">
                        <a:solidFill>
                          <a:srgbClr val="0070C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1" i="0" u="none" strike="noStrike" dirty="0" smtClean="0">
                          <a:solidFill>
                            <a:srgbClr val="0070C0"/>
                          </a:solidFill>
                          <a:latin typeface="Arial"/>
                        </a:rPr>
                        <a:t>15,550.0  </a:t>
                      </a:r>
                      <a:endParaRPr lang="mn-MN" sz="1100" b="1" i="0" u="none" strike="noStrike" dirty="0">
                        <a:solidFill>
                          <a:srgbClr val="0070C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1" i="0" u="none" strike="noStrike" dirty="0">
                          <a:solidFill>
                            <a:srgbClr val="0070C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5"/>
                  </a:ext>
                </a:extLst>
              </a:tr>
              <a:tr h="358509">
                <a:tc>
                  <a:txBody>
                    <a:bodyPr/>
                    <a:lstStyle/>
                    <a:p>
                      <a:pPr algn="ctr" fontAlgn="ctr"/>
                      <a:r>
                        <a:rPr lang="mn-MN" sz="1100" b="0" i="0" u="none" strike="noStrike">
                          <a:solidFill>
                            <a:srgbClr val="00206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ru-RU" sz="1100" b="0" i="0" u="none" strike="noStrike" dirty="0">
                          <a:solidFill>
                            <a:srgbClr val="002060"/>
                          </a:solidFill>
                          <a:latin typeface="Arial"/>
                        </a:rPr>
                        <a:t>Гэр хорооллын доторх  авто замын засвар, холбоос шинэ зам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3,800.0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3,800.0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5,060.0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3,510.0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r>
                        <a:rPr lang="ru-RU" sz="1100" b="0" i="0" u="none" strike="noStrike" dirty="0" smtClean="0">
                          <a:solidFill>
                            <a:srgbClr val="002060"/>
                          </a:solidFill>
                          <a:latin typeface="Arial"/>
                        </a:rPr>
                        <a:t>Авто зам 5</a:t>
                      </a:r>
                      <a:r>
                        <a:rPr lang="mn-MN" sz="1100" b="0" i="0" u="none" strike="noStrike" dirty="0" smtClean="0">
                          <a:solidFill>
                            <a:srgbClr val="002060"/>
                          </a:solidFill>
                          <a:latin typeface="Arial"/>
                        </a:rPr>
                        <a:t>.09 </a:t>
                      </a:r>
                      <a:r>
                        <a:rPr lang="ru-RU" sz="1100" b="0" i="0" u="none" strike="noStrike" dirty="0" smtClean="0">
                          <a:solidFill>
                            <a:srgbClr val="002060"/>
                          </a:solidFill>
                          <a:latin typeface="Arial"/>
                        </a:rPr>
                        <a:t>км</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6"/>
                  </a:ext>
                </a:extLst>
              </a:tr>
              <a:tr h="358509">
                <a:tc>
                  <a:txBody>
                    <a:bodyPr/>
                    <a:lstStyle/>
                    <a:p>
                      <a:pPr algn="ctr" fontAlgn="ctr"/>
                      <a:r>
                        <a:rPr lang="mn-MN" sz="1100" b="0" i="0" u="none" strike="noStrike">
                          <a:solidFill>
                            <a:srgbClr val="00206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ru-RU" sz="1100" b="0" i="0" u="none" strike="noStrike" dirty="0">
                          <a:solidFill>
                            <a:srgbClr val="002060"/>
                          </a:solidFill>
                          <a:latin typeface="Arial"/>
                        </a:rPr>
                        <a:t>Хотын авто зам, замын байгууламжийн засвар, арчлалт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3,810.7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3,810.7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4,350.0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4,350.0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7"/>
                  </a:ext>
                </a:extLst>
              </a:tr>
              <a:tr h="358509">
                <a:tc>
                  <a:txBody>
                    <a:bodyPr/>
                    <a:lstStyle/>
                    <a:p>
                      <a:pPr algn="ctr" fontAlgn="ctr"/>
                      <a:r>
                        <a:rPr lang="mn-MN" sz="1100" b="0" i="0" u="none" strike="noStrike">
                          <a:solidFill>
                            <a:srgbClr val="00206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dirty="0">
                          <a:solidFill>
                            <a:srgbClr val="002060"/>
                          </a:solidFill>
                          <a:latin typeface="Arial"/>
                        </a:rPr>
                        <a:t>Сургууль орчмын хөдөлгөөний аюулгүй байдлыг сайжруулах ажил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820.4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820.4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8"/>
                  </a:ext>
                </a:extLst>
              </a:tr>
              <a:tr h="532812">
                <a:tc>
                  <a:txBody>
                    <a:bodyPr/>
                    <a:lstStyle/>
                    <a:p>
                      <a:pPr algn="ctr" fontAlgn="ctr"/>
                      <a:r>
                        <a:rPr lang="mn-MN" sz="1100" b="0" i="0" u="none" strike="noStrike">
                          <a:solidFill>
                            <a:srgbClr val="00206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dirty="0">
                          <a:solidFill>
                            <a:srgbClr val="002060"/>
                          </a:solidFill>
                          <a:latin typeface="Arial"/>
                        </a:rPr>
                        <a:t>Авто замын хөдөлгөөн зохицуулах гэрэл дохионы засвар арчлалт хийх, шилэн кабель татах ажил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997.4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997.4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9"/>
                  </a:ext>
                </a:extLst>
              </a:tr>
              <a:tr h="271677">
                <a:tc>
                  <a:txBody>
                    <a:bodyPr/>
                    <a:lstStyle/>
                    <a:p>
                      <a:pPr algn="ctr" fontAlgn="ctr"/>
                      <a:r>
                        <a:rPr lang="mn-MN" sz="1100" b="0" i="0" u="none" strike="noStrike">
                          <a:solidFill>
                            <a:srgbClr val="00206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ru-RU" sz="1100" b="0" i="0" u="none" strike="noStrike">
                          <a:solidFill>
                            <a:srgbClr val="002060"/>
                          </a:solidFill>
                          <a:latin typeface="Arial"/>
                        </a:rPr>
                        <a:t>Гүүр, хоолой, туннеллын засварын ажил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0"/>
                  </a:ext>
                </a:extLst>
              </a:tr>
              <a:tr h="271677">
                <a:tc>
                  <a:txBody>
                    <a:bodyPr/>
                    <a:lstStyle/>
                    <a:p>
                      <a:pPr algn="ctr" fontAlgn="ctr"/>
                      <a:r>
                        <a:rPr lang="mn-MN" sz="1100" b="0" i="0" u="none" strike="noStrike">
                          <a:solidFill>
                            <a:srgbClr val="00206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a:solidFill>
                            <a:srgbClr val="002060"/>
                          </a:solidFill>
                          <a:latin typeface="Arial"/>
                        </a:rPr>
                        <a:t>Авто замын тэмдэглэгээний ажил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1,979.7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1,979.7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1"/>
                  </a:ext>
                </a:extLst>
              </a:tr>
              <a:tr h="358509">
                <a:tc>
                  <a:txBody>
                    <a:bodyPr/>
                    <a:lstStyle/>
                    <a:p>
                      <a:pPr algn="ctr" fontAlgn="ctr"/>
                      <a:r>
                        <a:rPr lang="mn-MN" sz="1100" b="0" i="0" u="none" strike="noStrike">
                          <a:solidFill>
                            <a:srgbClr val="002060"/>
                          </a:solidFill>
                          <a:latin typeface="Arial"/>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dirty="0">
                          <a:solidFill>
                            <a:srgbClr val="002060"/>
                          </a:solidFill>
                          <a:latin typeface="Arial"/>
                        </a:rPr>
                        <a:t>Замын ус зайлуулах шугам, худгийн засвар, өргөтгөл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1,500.0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1,500.0  </a:t>
                      </a:r>
                      <a:endParaRPr lang="mn-MN" sz="11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2"/>
                  </a:ext>
                </a:extLst>
              </a:tr>
              <a:tr h="358509">
                <a:tc>
                  <a:txBody>
                    <a:bodyPr/>
                    <a:lstStyle/>
                    <a:p>
                      <a:pPr algn="ctr" fontAlgn="ctr"/>
                      <a:r>
                        <a:rPr lang="mn-MN" sz="1100" b="0" i="0" u="none" strike="noStrike">
                          <a:solidFill>
                            <a:srgbClr val="002060"/>
                          </a:solidFill>
                          <a:latin typeface="Arial"/>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ru-RU" sz="1100" b="0" i="0" u="none" strike="noStrike">
                          <a:solidFill>
                            <a:srgbClr val="002060"/>
                          </a:solidFill>
                          <a:latin typeface="Arial"/>
                        </a:rPr>
                        <a:t>Авто замын тэмдэг, хайс тоноглолын ажил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3"/>
                  </a:ext>
                </a:extLst>
              </a:tr>
              <a:tr h="418357">
                <a:tc>
                  <a:txBody>
                    <a:bodyPr/>
                    <a:lstStyle/>
                    <a:p>
                      <a:pPr algn="ctr" fontAlgn="ctr"/>
                      <a:r>
                        <a:rPr lang="mn-MN" sz="1100" b="0" i="0" u="none" strike="noStrike">
                          <a:solidFill>
                            <a:srgbClr val="00206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mn-MN" sz="1100" b="0" i="0" u="none" strike="noStrike">
                          <a:solidFill>
                            <a:srgbClr val="002060"/>
                          </a:solidFill>
                          <a:latin typeface="Arial"/>
                        </a:rPr>
                        <a:t>Нийтийн тээврийн хэрэгслэлийн зориулалтын зогсоол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300.0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300.0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300.0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300.0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4"/>
                  </a:ext>
                </a:extLst>
              </a:tr>
              <a:tr h="271677">
                <a:tc>
                  <a:txBody>
                    <a:bodyPr/>
                    <a:lstStyle/>
                    <a:p>
                      <a:pPr algn="ctr" fontAlgn="ctr"/>
                      <a:r>
                        <a:rPr lang="mn-MN" sz="1100" b="0" i="0" u="none" strike="noStrike">
                          <a:solidFill>
                            <a:srgbClr val="00206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ru-RU" sz="1100" b="0" i="0" u="none" strike="noStrike">
                          <a:solidFill>
                            <a:srgbClr val="002060"/>
                          </a:solidFill>
                          <a:latin typeface="Arial"/>
                        </a:rPr>
                        <a:t>Багануур дүүргийн авто замын засвар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162.9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162.9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170.0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170.0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5"/>
                  </a:ext>
                </a:extLst>
              </a:tr>
              <a:tr h="271677">
                <a:tc>
                  <a:txBody>
                    <a:bodyPr/>
                    <a:lstStyle/>
                    <a:p>
                      <a:pPr algn="ctr" fontAlgn="ctr"/>
                      <a:r>
                        <a:rPr lang="mn-MN" sz="1100" b="0" i="0" u="none" strike="noStrike">
                          <a:solidFill>
                            <a:srgbClr val="00206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fontAlgn="ctr"/>
                      <a:r>
                        <a:rPr lang="ru-RU" sz="1100" b="0" i="0" u="none" strike="noStrike">
                          <a:solidFill>
                            <a:srgbClr val="002060"/>
                          </a:solidFill>
                          <a:latin typeface="Arial"/>
                        </a:rPr>
                        <a:t>Багахангай дүүргийн авто замын засвар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24.5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6"/>
                  </a:ext>
                </a:extLst>
              </a:tr>
              <a:tr h="299789">
                <a:tc>
                  <a:txBody>
                    <a:bodyPr/>
                    <a:lstStyle/>
                    <a:p>
                      <a:pPr algn="ctr" fontAlgn="ctr"/>
                      <a:r>
                        <a:rPr lang="mn-MN" sz="1100" b="0" i="0" u="none" strike="noStrike">
                          <a:solidFill>
                            <a:srgbClr val="00206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ru-RU" sz="1100" b="0" i="0" u="none" strike="noStrike">
                          <a:solidFill>
                            <a:srgbClr val="002060"/>
                          </a:solidFill>
                          <a:latin typeface="Arial"/>
                        </a:rPr>
                        <a:t>Налайх дүүргийн авто замын засвар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mn-MN" sz="11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162.4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162.4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a:solidFill>
                            <a:srgbClr val="002060"/>
                          </a:solidFill>
                          <a:latin typeface="Arial"/>
                        </a:rPr>
                        <a:t>   </a:t>
                      </a:r>
                      <a:r>
                        <a:rPr lang="mn-MN" sz="1100" b="0" i="0" u="none" strike="noStrike" dirty="0" smtClean="0">
                          <a:solidFill>
                            <a:srgbClr val="002060"/>
                          </a:solidFill>
                          <a:latin typeface="Arial"/>
                        </a:rPr>
                        <a:t>     </a:t>
                      </a:r>
                      <a:r>
                        <a:rPr lang="mn-MN" sz="1100" b="0" i="0" u="none" strike="noStrike" dirty="0">
                          <a:solidFill>
                            <a:srgbClr val="002060"/>
                          </a:solidFill>
                          <a:latin typeface="Arial"/>
                        </a:rPr>
                        <a:t>170.0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100" b="0" i="0" u="none" strike="noStrike" dirty="0" smtClean="0">
                          <a:solidFill>
                            <a:srgbClr val="002060"/>
                          </a:solidFill>
                          <a:latin typeface="Arial"/>
                        </a:rPr>
                        <a:t>         </a:t>
                      </a:r>
                      <a:r>
                        <a:rPr lang="mn-MN" sz="1100" b="0" i="0" u="none" strike="noStrike" dirty="0">
                          <a:solidFill>
                            <a:srgbClr val="002060"/>
                          </a:solidFill>
                          <a:latin typeface="Arial"/>
                        </a:rPr>
                        <a:t>170.0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1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7"/>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116632"/>
          <a:ext cx="9144001" cy="6664882"/>
        </p:xfrm>
        <a:graphic>
          <a:graphicData uri="http://schemas.openxmlformats.org/drawingml/2006/table">
            <a:tbl>
              <a:tblPr/>
              <a:tblGrid>
                <a:gridCol w="323528">
                  <a:extLst>
                    <a:ext uri="{9D8B030D-6E8A-4147-A177-3AD203B41FA5}">
                      <a16:colId xmlns:a16="http://schemas.microsoft.com/office/drawing/2014/main" xmlns="" val="20000"/>
                    </a:ext>
                  </a:extLst>
                </a:gridCol>
                <a:gridCol w="2736304">
                  <a:extLst>
                    <a:ext uri="{9D8B030D-6E8A-4147-A177-3AD203B41FA5}">
                      <a16:colId xmlns:a16="http://schemas.microsoft.com/office/drawing/2014/main" xmlns="" val="20001"/>
                    </a:ext>
                  </a:extLst>
                </a:gridCol>
                <a:gridCol w="792089">
                  <a:extLst>
                    <a:ext uri="{9D8B030D-6E8A-4147-A177-3AD203B41FA5}">
                      <a16:colId xmlns:a16="http://schemas.microsoft.com/office/drawing/2014/main" xmlns="" val="20002"/>
                    </a:ext>
                  </a:extLst>
                </a:gridCol>
                <a:gridCol w="792088">
                  <a:extLst>
                    <a:ext uri="{9D8B030D-6E8A-4147-A177-3AD203B41FA5}">
                      <a16:colId xmlns:a16="http://schemas.microsoft.com/office/drawing/2014/main" xmlns="" val="20003"/>
                    </a:ext>
                  </a:extLst>
                </a:gridCol>
                <a:gridCol w="864096">
                  <a:extLst>
                    <a:ext uri="{9D8B030D-6E8A-4147-A177-3AD203B41FA5}">
                      <a16:colId xmlns:a16="http://schemas.microsoft.com/office/drawing/2014/main" xmlns="" val="20004"/>
                    </a:ext>
                  </a:extLst>
                </a:gridCol>
                <a:gridCol w="936104">
                  <a:extLst>
                    <a:ext uri="{9D8B030D-6E8A-4147-A177-3AD203B41FA5}">
                      <a16:colId xmlns:a16="http://schemas.microsoft.com/office/drawing/2014/main" xmlns="" val="20005"/>
                    </a:ext>
                  </a:extLst>
                </a:gridCol>
                <a:gridCol w="936104">
                  <a:extLst>
                    <a:ext uri="{9D8B030D-6E8A-4147-A177-3AD203B41FA5}">
                      <a16:colId xmlns:a16="http://schemas.microsoft.com/office/drawing/2014/main" xmlns="" val="20006"/>
                    </a:ext>
                  </a:extLst>
                </a:gridCol>
                <a:gridCol w="1763688">
                  <a:extLst>
                    <a:ext uri="{9D8B030D-6E8A-4147-A177-3AD203B41FA5}">
                      <a16:colId xmlns:a16="http://schemas.microsoft.com/office/drawing/2014/main" xmlns="" val="20007"/>
                    </a:ext>
                  </a:extLst>
                </a:gridCol>
              </a:tblGrid>
              <a:tr h="518567">
                <a:tc rowSpan="2">
                  <a:txBody>
                    <a:bodyPr/>
                    <a:lstStyle/>
                    <a:p>
                      <a:pPr algn="ctr" fontAlgn="ctr"/>
                      <a:r>
                        <a:rPr lang="mn-MN" sz="1200" b="1" i="0" u="none" strike="noStrike" dirty="0">
                          <a:solidFill>
                            <a:srgbClr val="002060"/>
                          </a:solidFill>
                          <a:latin typeface="Arial"/>
                        </a:rPr>
                        <a:t>№</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mn-MN" sz="1200" b="1" i="0" u="none" strike="noStrike" dirty="0">
                          <a:solidFill>
                            <a:srgbClr val="002060"/>
                          </a:solidFill>
                          <a:latin typeface="Arial"/>
                        </a:rPr>
                        <a:t>Төсөл, арга хэмжээний нэр, хүчин чадал, байршил </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mn-MN" sz="1200" b="1" i="0" u="none" strike="noStrike" dirty="0">
                          <a:solidFill>
                            <a:srgbClr val="002060"/>
                          </a:solidFill>
                          <a:latin typeface="Arial"/>
                        </a:rPr>
                        <a:t>Хугацаа</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gridSpan="2">
                  <a:txBody>
                    <a:bodyPr/>
                    <a:lstStyle/>
                    <a:p>
                      <a:pPr algn="ctr" fontAlgn="ctr"/>
                      <a:r>
                        <a:rPr lang="mn-MN" sz="1200" b="1" i="0" u="none" strike="noStrike" dirty="0">
                          <a:solidFill>
                            <a:srgbClr val="002060"/>
                          </a:solidFill>
                          <a:latin typeface="Arial"/>
                        </a:rPr>
                        <a:t>2017 оны ХБГ</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mn-MN"/>
                    </a:p>
                  </a:txBody>
                  <a:tcPr/>
                </a:tc>
                <a:tc gridSpan="2">
                  <a:txBody>
                    <a:bodyPr/>
                    <a:lstStyle/>
                    <a:p>
                      <a:pPr algn="ctr" fontAlgn="ctr"/>
                      <a:r>
                        <a:rPr lang="mn-MN" sz="1200" b="1" i="0" u="none" strike="noStrike" dirty="0">
                          <a:solidFill>
                            <a:srgbClr val="002060"/>
                          </a:solidFill>
                          <a:latin typeface="Arial"/>
                        </a:rPr>
                        <a:t>2018 оны төсөл </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mn-MN"/>
                    </a:p>
                  </a:txBody>
                  <a:tcPr/>
                </a:tc>
                <a:tc rowSpan="2">
                  <a:txBody>
                    <a:bodyPr/>
                    <a:lstStyle/>
                    <a:p>
                      <a:pPr algn="ctr" fontAlgn="ctr"/>
                      <a:r>
                        <a:rPr lang="mn-MN" sz="1200" b="1" i="0" u="none" strike="noStrike" dirty="0">
                          <a:solidFill>
                            <a:srgbClr val="002060"/>
                          </a:solidFill>
                          <a:latin typeface="Arial"/>
                        </a:rPr>
                        <a:t>Тайлбар </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0"/>
                  </a:ext>
                </a:extLst>
              </a:tr>
              <a:tr h="963517">
                <a:tc vMerge="1">
                  <a:txBody>
                    <a:bodyPr/>
                    <a:lstStyle/>
                    <a:p>
                      <a:endParaRPr lang="mn-MN"/>
                    </a:p>
                  </a:txBody>
                  <a:tcPr/>
                </a:tc>
                <a:tc vMerge="1">
                  <a:txBody>
                    <a:bodyPr/>
                    <a:lstStyle/>
                    <a:p>
                      <a:endParaRPr lang="mn-MN"/>
                    </a:p>
                  </a:txBody>
                  <a:tcPr/>
                </a:tc>
                <a:tc vMerge="1">
                  <a:txBody>
                    <a:bodyPr/>
                    <a:lstStyle/>
                    <a:p>
                      <a:endParaRPr lang="mn-MN"/>
                    </a:p>
                  </a:txBody>
                  <a:tcPr/>
                </a:tc>
                <a:tc>
                  <a:txBody>
                    <a:bodyPr/>
                    <a:lstStyle/>
                    <a:p>
                      <a:pPr algn="ctr" fontAlgn="ctr"/>
                      <a:r>
                        <a:rPr lang="mn-MN" sz="1200" b="1" i="0" u="none" strike="noStrike" dirty="0">
                          <a:solidFill>
                            <a:srgbClr val="002060"/>
                          </a:solidFill>
                          <a:latin typeface="Arial"/>
                        </a:rPr>
                        <a:t>Төсөвт өртөг</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200" b="1" i="0" u="none" strike="noStrike" dirty="0">
                          <a:solidFill>
                            <a:srgbClr val="002060"/>
                          </a:solidFill>
                          <a:latin typeface="Arial"/>
                        </a:rPr>
                        <a:t>2017 онд </a:t>
                      </a:r>
                      <a:r>
                        <a:rPr lang="mn-MN" sz="1200" b="1" i="0" u="none" strike="noStrike" dirty="0" smtClean="0">
                          <a:solidFill>
                            <a:srgbClr val="002060"/>
                          </a:solidFill>
                          <a:latin typeface="Arial"/>
                        </a:rPr>
                        <a:t>санхүүж-сэн </a:t>
                      </a:r>
                      <a:endParaRPr lang="mn-MN" sz="1200" b="1" i="0" u="none" strike="noStrike" dirty="0">
                        <a:solidFill>
                          <a:srgbClr val="002060"/>
                        </a:solidFill>
                        <a:latin typeface="Arial"/>
                      </a:endParaRP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200" b="1" i="0" u="none" strike="noStrike" dirty="0">
                          <a:solidFill>
                            <a:srgbClr val="002060"/>
                          </a:solidFill>
                          <a:latin typeface="Arial"/>
                        </a:rPr>
                        <a:t>Төсөвт өртөг</a:t>
                      </a: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mn-MN" sz="1200" b="1" i="0" u="none" strike="noStrike" dirty="0">
                          <a:solidFill>
                            <a:srgbClr val="002060"/>
                          </a:solidFill>
                          <a:latin typeface="Arial"/>
                        </a:rPr>
                        <a:t>2018 онд </a:t>
                      </a:r>
                      <a:r>
                        <a:rPr lang="mn-MN" sz="1200" b="1" i="0" u="none" strike="noStrike" dirty="0" smtClean="0">
                          <a:solidFill>
                            <a:srgbClr val="002060"/>
                          </a:solidFill>
                          <a:latin typeface="Arial"/>
                        </a:rPr>
                        <a:t>санхүү-жих </a:t>
                      </a:r>
                      <a:endParaRPr lang="mn-MN" sz="1200" b="1" i="0" u="none" strike="noStrike" dirty="0">
                        <a:solidFill>
                          <a:srgbClr val="002060"/>
                        </a:solidFill>
                        <a:latin typeface="Arial"/>
                      </a:endParaRPr>
                    </a:p>
                  </a:txBody>
                  <a:tcPr marL="4927" marR="4927" marT="49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vMerge="1">
                  <a:txBody>
                    <a:bodyPr/>
                    <a:lstStyle/>
                    <a:p>
                      <a:endParaRPr lang="mn-MN"/>
                    </a:p>
                  </a:txBody>
                  <a:tcPr/>
                </a:tc>
                <a:extLst>
                  <a:ext uri="{0D108BD9-81ED-4DB2-BD59-A6C34878D82A}">
                    <a16:rowId xmlns:a16="http://schemas.microsoft.com/office/drawing/2014/main" xmlns="" val="10001"/>
                  </a:ext>
                </a:extLst>
              </a:tr>
              <a:tr h="444022">
                <a:tc>
                  <a:txBody>
                    <a:bodyPr/>
                    <a:lstStyle/>
                    <a:p>
                      <a:pPr algn="ctr" fontAlgn="ctr"/>
                      <a:r>
                        <a:rPr lang="mn-MN" sz="1200" b="1" i="0" u="none" strike="noStrike" dirty="0">
                          <a:solidFill>
                            <a:schemeClr val="tx2">
                              <a:lumMod val="60000"/>
                              <a:lumOff val="40000"/>
                            </a:schemeClr>
                          </a:solidFill>
                          <a:latin typeface="Arial"/>
                        </a:rPr>
                        <a:t>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200" b="1" i="0" u="none" strike="noStrike" dirty="0">
                          <a:solidFill>
                            <a:schemeClr val="tx2">
                              <a:lumMod val="60000"/>
                              <a:lumOff val="40000"/>
                            </a:schemeClr>
                          </a:solidFill>
                          <a:latin typeface="Arial"/>
                        </a:rPr>
                        <a:t>Бусад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a:solidFill>
                            <a:schemeClr val="tx2">
                              <a:lumMod val="60000"/>
                              <a:lumOff val="40000"/>
                            </a:schemeClr>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smtClean="0">
                          <a:solidFill>
                            <a:schemeClr val="tx2">
                              <a:lumMod val="60000"/>
                              <a:lumOff val="40000"/>
                            </a:schemeClr>
                          </a:solidFill>
                          <a:latin typeface="Arial"/>
                        </a:rPr>
                        <a:t>      </a:t>
                      </a:r>
                      <a:r>
                        <a:rPr lang="mn-MN" sz="1200" b="1" i="0" u="none" strike="noStrike" dirty="0">
                          <a:solidFill>
                            <a:schemeClr val="tx2">
                              <a:lumMod val="60000"/>
                              <a:lumOff val="40000"/>
                            </a:schemeClr>
                          </a:solidFill>
                          <a:latin typeface="Arial"/>
                        </a:rPr>
                        <a:t>2,705.8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smtClean="0">
                          <a:solidFill>
                            <a:schemeClr val="tx2">
                              <a:lumMod val="60000"/>
                              <a:lumOff val="40000"/>
                            </a:schemeClr>
                          </a:solidFill>
                          <a:latin typeface="Arial"/>
                        </a:rPr>
                        <a:t>       </a:t>
                      </a:r>
                      <a:r>
                        <a:rPr lang="mn-MN" sz="1200" b="1" i="0" u="none" strike="noStrike" dirty="0">
                          <a:solidFill>
                            <a:schemeClr val="tx2">
                              <a:lumMod val="60000"/>
                              <a:lumOff val="40000"/>
                            </a:schemeClr>
                          </a:solidFill>
                          <a:latin typeface="Arial"/>
                        </a:rPr>
                        <a:t>2,705.8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a:solidFill>
                            <a:schemeClr val="tx2">
                              <a:lumMod val="60000"/>
                              <a:lumOff val="40000"/>
                            </a:schemeClr>
                          </a:solidFill>
                          <a:latin typeface="Arial"/>
                        </a:rPr>
                        <a:t>        </a:t>
                      </a:r>
                      <a:r>
                        <a:rPr lang="mn-MN" sz="1200" b="1" i="0" u="none" strike="noStrike" dirty="0" smtClean="0">
                          <a:solidFill>
                            <a:schemeClr val="tx2">
                              <a:lumMod val="60000"/>
                              <a:lumOff val="40000"/>
                            </a:schemeClr>
                          </a:solidFill>
                          <a:latin typeface="Arial"/>
                        </a:rPr>
                        <a:t>2,405.8  </a:t>
                      </a:r>
                      <a:endParaRPr lang="mn-MN" sz="1200" b="1" i="0" u="none" strike="noStrike" dirty="0">
                        <a:solidFill>
                          <a:schemeClr val="tx2">
                            <a:lumMod val="60000"/>
                            <a:lumOff val="40000"/>
                          </a:schemeClr>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smtClean="0">
                          <a:solidFill>
                            <a:schemeClr val="tx2">
                              <a:lumMod val="60000"/>
                              <a:lumOff val="40000"/>
                            </a:schemeClr>
                          </a:solidFill>
                          <a:latin typeface="Arial"/>
                        </a:rPr>
                        <a:t>         2,405.8  </a:t>
                      </a:r>
                      <a:endParaRPr lang="mn-MN" sz="1200" b="1" i="0" u="none" strike="noStrike" dirty="0">
                        <a:solidFill>
                          <a:schemeClr val="tx2">
                            <a:lumMod val="60000"/>
                            <a:lumOff val="40000"/>
                          </a:schemeClr>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a:solidFill>
                            <a:schemeClr val="tx2">
                              <a:lumMod val="60000"/>
                              <a:lumOff val="40000"/>
                            </a:schemeClr>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2"/>
                  </a:ext>
                </a:extLst>
              </a:tr>
              <a:tr h="882206">
                <a:tc>
                  <a:txBody>
                    <a:bodyPr/>
                    <a:lstStyle/>
                    <a:p>
                      <a:pPr algn="ctr" fontAlgn="ctr"/>
                      <a:r>
                        <a:rPr lang="mn-MN" sz="1200" b="0" i="0" u="none" strike="noStrike" dirty="0">
                          <a:solidFill>
                            <a:srgbClr val="00206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200" b="0" i="0" u="none" strike="noStrike" dirty="0">
                          <a:solidFill>
                            <a:srgbClr val="002060"/>
                          </a:solidFill>
                          <a:latin typeface="Arial"/>
                        </a:rPr>
                        <a:t>Авто тээврийн хэрэгслийн улсын үзлэг, тооллого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521.9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521.9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625.0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625.0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864096">
                <a:tc>
                  <a:txBody>
                    <a:bodyPr/>
                    <a:lstStyle/>
                    <a:p>
                      <a:pPr algn="ctr" fontAlgn="ctr"/>
                      <a:r>
                        <a:rPr lang="mn-MN" sz="1200" b="0" i="0" u="none" strike="noStrike" dirty="0">
                          <a:solidFill>
                            <a:srgbClr val="00206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200" b="0" i="0" u="none" strike="noStrike" dirty="0">
                          <a:solidFill>
                            <a:srgbClr val="002060"/>
                          </a:solidFill>
                          <a:latin typeface="Arial"/>
                        </a:rPr>
                        <a:t>Авто замын сүлжээний мэдээллийн сангийн баяжуулалт хийх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946.6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946.6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100.0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100.0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4"/>
                  </a:ext>
                </a:extLst>
              </a:tr>
              <a:tr h="1008112">
                <a:tc>
                  <a:txBody>
                    <a:bodyPr/>
                    <a:lstStyle/>
                    <a:p>
                      <a:pPr algn="ctr" fontAlgn="ctr"/>
                      <a:r>
                        <a:rPr lang="mn-MN" sz="1200" b="0" i="0" u="none" strike="noStrike" dirty="0">
                          <a:solidFill>
                            <a:srgbClr val="00206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200" b="0" i="0" u="none" strike="noStrike" dirty="0">
                          <a:solidFill>
                            <a:srgbClr val="002060"/>
                          </a:solidFill>
                          <a:latin typeface="Arial"/>
                        </a:rPr>
                        <a:t>Нийслэлийн Авто замын хөгжлийн газрын Материал шинжилгээний лабораторт шаардлагатай тоног төхөөрөмж, багаж хэрэгсэл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84.0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84.0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100.0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100.0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5"/>
                  </a:ext>
                </a:extLst>
              </a:tr>
              <a:tr h="872853">
                <a:tc>
                  <a:txBody>
                    <a:bodyPr/>
                    <a:lstStyle/>
                    <a:p>
                      <a:pPr algn="ctr" fontAlgn="ctr"/>
                      <a:r>
                        <a:rPr lang="mn-MN" sz="1200" b="0" i="0" u="none" strike="noStrike" dirty="0">
                          <a:solidFill>
                            <a:srgbClr val="00206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200" b="0" i="0" u="none" strike="noStrike" dirty="0">
                          <a:solidFill>
                            <a:srgbClr val="002060"/>
                          </a:solidFill>
                          <a:latin typeface="Arial"/>
                        </a:rPr>
                        <a:t>Улаанбаатар хотын гол гудамж замын болон явган зорчигчийн хөдөлгөөний эрчмийн ээлжит тооллого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99.3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99.3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6"/>
                  </a:ext>
                </a:extLst>
              </a:tr>
              <a:tr h="783331">
                <a:tc>
                  <a:txBody>
                    <a:bodyPr/>
                    <a:lstStyle/>
                    <a:p>
                      <a:pPr algn="ctr" fontAlgn="ctr"/>
                      <a:r>
                        <a:rPr lang="mn-MN" sz="1200" b="0" i="0" u="none" strike="noStrike" dirty="0">
                          <a:solidFill>
                            <a:srgbClr val="00206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200" b="0" i="0" u="none" strike="noStrike" dirty="0">
                          <a:solidFill>
                            <a:srgbClr val="002060"/>
                          </a:solidFill>
                          <a:latin typeface="Arial"/>
                        </a:rPr>
                        <a:t>Магадлашгүй ажил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a:solidFill>
                            <a:srgbClr val="002060"/>
                          </a:solidFill>
                          <a:latin typeface="Arial"/>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a:t>
                      </a:r>
                      <a:r>
                        <a:rPr lang="mn-MN" sz="1200" b="0" i="0" u="none" strike="noStrike" dirty="0" smtClean="0">
                          <a:solidFill>
                            <a:srgbClr val="002060"/>
                          </a:solidFill>
                          <a:latin typeface="Arial"/>
                        </a:rPr>
                        <a:t>1,054.0  </a:t>
                      </a:r>
                      <a:endParaRPr lang="mn-MN" sz="12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      </a:t>
                      </a:r>
                      <a:r>
                        <a:rPr lang="mn-MN" sz="1200" b="0" i="0" u="none" strike="noStrike" dirty="0">
                          <a:solidFill>
                            <a:srgbClr val="002060"/>
                          </a:solidFill>
                          <a:latin typeface="Arial"/>
                        </a:rPr>
                        <a:t>1,054.0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1,530.8  </a:t>
                      </a:r>
                      <a:endParaRPr lang="mn-MN" sz="12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smtClean="0">
                          <a:solidFill>
                            <a:srgbClr val="002060"/>
                          </a:solidFill>
                          <a:latin typeface="Arial"/>
                        </a:rPr>
                        <a:t>1,530.8  </a:t>
                      </a:r>
                      <a:endParaRPr lang="mn-MN" sz="1200" b="0"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7"/>
                  </a:ext>
                </a:extLst>
              </a:tr>
              <a:tr h="328178">
                <a:tc>
                  <a:txBody>
                    <a:bodyPr/>
                    <a:lstStyle/>
                    <a:p>
                      <a:pPr algn="r" fontAlgn="ctr"/>
                      <a:r>
                        <a:rPr lang="mn-MN" sz="1200" b="0"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ctr"/>
                      <a:r>
                        <a:rPr lang="mn-MN" sz="1200" b="1" i="0" u="none" strike="noStrike" dirty="0">
                          <a:solidFill>
                            <a:srgbClr val="002060"/>
                          </a:solidFill>
                          <a:latin typeface="Arial"/>
                        </a:rPr>
                        <a:t>НИЙТ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smtClean="0">
                          <a:solidFill>
                            <a:srgbClr val="002060"/>
                          </a:solidFill>
                          <a:latin typeface="Arial"/>
                        </a:rPr>
                        <a:t>    </a:t>
                      </a:r>
                      <a:r>
                        <a:rPr lang="mn-MN" sz="1200" b="1" i="0" u="none" strike="noStrike" dirty="0">
                          <a:solidFill>
                            <a:srgbClr val="002060"/>
                          </a:solidFill>
                          <a:latin typeface="Arial"/>
                        </a:rPr>
                        <a:t>34,424.4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smtClean="0">
                          <a:solidFill>
                            <a:srgbClr val="002060"/>
                          </a:solidFill>
                          <a:latin typeface="Arial"/>
                        </a:rPr>
                        <a:t>     </a:t>
                      </a:r>
                      <a:r>
                        <a:rPr lang="mn-MN" sz="1200" b="1" i="0" u="none" strike="noStrike" dirty="0">
                          <a:solidFill>
                            <a:srgbClr val="002060"/>
                          </a:solidFill>
                          <a:latin typeface="Arial"/>
                        </a:rPr>
                        <a:t>27,590.5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a:solidFill>
                            <a:srgbClr val="002060"/>
                          </a:solidFill>
                          <a:latin typeface="Arial"/>
                        </a:rPr>
                        <a:t>      </a:t>
                      </a:r>
                      <a:r>
                        <a:rPr lang="mn-MN" sz="1200" b="1" i="0" u="none" strike="noStrike" dirty="0" smtClean="0">
                          <a:solidFill>
                            <a:srgbClr val="002060"/>
                          </a:solidFill>
                          <a:latin typeface="Arial"/>
                        </a:rPr>
                        <a:t>62,955.6  </a:t>
                      </a:r>
                      <a:endParaRPr lang="mn-MN" sz="1200" b="1" i="0" u="none" strike="noStrike" dirty="0">
                        <a:solidFill>
                          <a:srgbClr val="00206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1" i="0" u="none" strike="noStrike" dirty="0" smtClean="0">
                          <a:solidFill>
                            <a:srgbClr val="002060"/>
                          </a:solidFill>
                          <a:latin typeface="Arial"/>
                        </a:rPr>
                        <a:t>       </a:t>
                      </a:r>
                      <a:r>
                        <a:rPr lang="mn-MN" sz="1200" b="1" i="0" u="none" strike="noStrike" dirty="0">
                          <a:solidFill>
                            <a:srgbClr val="002060"/>
                          </a:solidFill>
                          <a:latin typeface="Arial"/>
                        </a:rPr>
                        <a:t>36,862.9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ctr"/>
                      <a:r>
                        <a:rPr lang="mn-MN" sz="1200" b="0" i="0" u="none" strike="noStrike" dirty="0">
                          <a:solidFill>
                            <a:srgbClr val="00206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8"/>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13" name="Picture 12" descr="Гадна тойруу-3.png"/>
          <p:cNvPicPr>
            <a:picLocks noChangeAspect="1"/>
          </p:cNvPicPr>
          <p:nvPr/>
        </p:nvPicPr>
        <p:blipFill>
          <a:blip r:embed="rId3" cstate="print"/>
          <a:stretch>
            <a:fillRect/>
          </a:stretch>
        </p:blipFill>
        <p:spPr>
          <a:xfrm>
            <a:off x="323528" y="1340768"/>
            <a:ext cx="4968552" cy="3888432"/>
          </a:xfrm>
          <a:prstGeom prst="rect">
            <a:avLst/>
          </a:prstGeom>
        </p:spPr>
      </p:pic>
      <p:sp>
        <p:nvSpPr>
          <p:cNvPr id="16" name="Shape 191"/>
          <p:cNvSpPr txBox="1">
            <a:spLocks/>
          </p:cNvSpPr>
          <p:nvPr/>
        </p:nvSpPr>
        <p:spPr>
          <a:xfrm>
            <a:off x="5508104" y="1340768"/>
            <a:ext cx="3384376" cy="324036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500" b="1" u="sng" dirty="0" smtClean="0">
                <a:solidFill>
                  <a:srgbClr val="002060"/>
                </a:solidFill>
                <a:latin typeface="Arial" pitchFamily="34" charset="0"/>
                <a:cs typeface="Arial" pitchFamily="34" charset="0"/>
              </a:rPr>
              <a:t>Төслийн ач холбогдол</a:t>
            </a:r>
            <a:endParaRPr lang="en" sz="1500" b="1" u="sng" dirty="0" smtClean="0">
              <a:solidFill>
                <a:srgbClr val="002060"/>
              </a:solidFill>
              <a:latin typeface="Arial" pitchFamily="34" charset="0"/>
              <a:cs typeface="Arial" pitchFamily="34" charset="0"/>
            </a:endParaRPr>
          </a:p>
          <a:p>
            <a:pPr algn="just"/>
            <a:r>
              <a:rPr lang="mn-MN" sz="1500" dirty="0" smtClean="0">
                <a:solidFill>
                  <a:srgbClr val="002060"/>
                </a:solidFill>
                <a:latin typeface="Arial" pitchFamily="34" charset="0"/>
                <a:cs typeface="Arial" pitchFamily="34" charset="0"/>
              </a:rPr>
              <a:t>Улаанбаатар хотын хойд хэсгийн зүүн баруун чиглэлд </a:t>
            </a:r>
            <a:r>
              <a:rPr lang="en-US" sz="1500" dirty="0" smtClean="0">
                <a:solidFill>
                  <a:srgbClr val="002060"/>
                </a:solidFill>
                <a:latin typeface="Arial" pitchFamily="34" charset="0"/>
                <a:cs typeface="Arial" pitchFamily="34" charset="0"/>
              </a:rPr>
              <a:t> </a:t>
            </a:r>
            <a:r>
              <a:rPr lang="en-US" sz="1500" dirty="0" err="1" smtClean="0">
                <a:solidFill>
                  <a:srgbClr val="002060"/>
                </a:solidFill>
                <a:latin typeface="Arial" pitchFamily="34" charset="0"/>
                <a:cs typeface="Arial" pitchFamily="34" charset="0"/>
              </a:rPr>
              <a:t>явдаг</a:t>
            </a:r>
            <a:r>
              <a:rPr lang="en-US" sz="1500" dirty="0" smtClean="0">
                <a:solidFill>
                  <a:srgbClr val="002060"/>
                </a:solidFill>
                <a:latin typeface="Arial" pitchFamily="34" charset="0"/>
                <a:cs typeface="Arial" pitchFamily="34" charset="0"/>
              </a:rPr>
              <a:t> </a:t>
            </a:r>
            <a:r>
              <a:rPr lang="en-US" sz="1500" dirty="0" err="1" smtClean="0">
                <a:solidFill>
                  <a:srgbClr val="002060"/>
                </a:solidFill>
                <a:latin typeface="Arial" pitchFamily="34" charset="0"/>
                <a:cs typeface="Arial" pitchFamily="34" charset="0"/>
              </a:rPr>
              <a:t>гол</a:t>
            </a:r>
            <a:r>
              <a:rPr lang="en-US" sz="1500" dirty="0" smtClean="0">
                <a:solidFill>
                  <a:srgbClr val="002060"/>
                </a:solidFill>
                <a:latin typeface="Arial" pitchFamily="34" charset="0"/>
                <a:cs typeface="Arial" pitchFamily="34" charset="0"/>
              </a:rPr>
              <a:t> </a:t>
            </a:r>
            <a:r>
              <a:rPr lang="en-US" sz="1500" dirty="0" err="1" smtClean="0">
                <a:solidFill>
                  <a:srgbClr val="002060"/>
                </a:solidFill>
                <a:latin typeface="Arial" pitchFamily="34" charset="0"/>
                <a:cs typeface="Arial" pitchFamily="34" charset="0"/>
              </a:rPr>
              <a:t>замуудын</a:t>
            </a:r>
            <a:r>
              <a:rPr lang="en-US" sz="1500" dirty="0" smtClean="0">
                <a:solidFill>
                  <a:srgbClr val="002060"/>
                </a:solidFill>
                <a:latin typeface="Arial" pitchFamily="34" charset="0"/>
                <a:cs typeface="Arial" pitchFamily="34" charset="0"/>
              </a:rPr>
              <a:t> </a:t>
            </a:r>
            <a:r>
              <a:rPr lang="mn-MN" sz="1500" dirty="0" smtClean="0">
                <a:solidFill>
                  <a:srgbClr val="002060"/>
                </a:solidFill>
                <a:latin typeface="Arial" pitchFamily="34" charset="0"/>
                <a:cs typeface="Arial" pitchFamily="34" charset="0"/>
              </a:rPr>
              <a:t>нэг болох бөгөөд 100 айлын уулзвар, Дарь эхийн уулзварын ачаалал буурна. Мөн шинээр гудамж зам бий болж тухай орчны дэд бүтэц сайжирна. НЗД-ийн 2016-2020 оны үйл ажиллагааны мөрийн хөтөлбөрийн 2.5.6 заалт, 2018 оны НЭЗН-ийг 2018 онд хөгжүүлэх үндсэн чиглэлийн 2-70 </a:t>
            </a:r>
            <a:endParaRPr lang="en" sz="1500" dirty="0">
              <a:solidFill>
                <a:srgbClr val="124057"/>
              </a:solidFill>
              <a:latin typeface="Arial" pitchFamily="34" charset="0"/>
              <a:cs typeface="Arial" pitchFamily="34" charset="0"/>
            </a:endParaRPr>
          </a:p>
        </p:txBody>
      </p:sp>
      <p:sp>
        <p:nvSpPr>
          <p:cNvPr id="17" name="Shape 191"/>
          <p:cNvSpPr txBox="1">
            <a:spLocks/>
          </p:cNvSpPr>
          <p:nvPr/>
        </p:nvSpPr>
        <p:spPr>
          <a:xfrm>
            <a:off x="5436096" y="4509120"/>
            <a:ext cx="3480128" cy="172819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500" b="1" u="sng" dirty="0" smtClean="0">
                <a:solidFill>
                  <a:srgbClr val="002060"/>
                </a:solidFill>
                <a:latin typeface="Arial" pitchFamily="34" charset="0"/>
                <a:cs typeface="Arial" pitchFamily="34" charset="0"/>
              </a:rPr>
              <a:t>Техникийн үзүүлэлт</a:t>
            </a:r>
            <a:endParaRPr lang="en" sz="1500" b="1" u="sng" dirty="0" smtClean="0">
              <a:solidFill>
                <a:srgbClr val="002060"/>
              </a:solidFill>
              <a:latin typeface="Arial" pitchFamily="34" charset="0"/>
              <a:cs typeface="Arial" pitchFamily="34" charset="0"/>
            </a:endParaRPr>
          </a:p>
          <a:p>
            <a:pPr marL="285750" indent="-285750" algn="l">
              <a:buFont typeface="Arial" pitchFamily="34" charset="0"/>
              <a:buChar char="•"/>
            </a:pPr>
            <a:r>
              <a:rPr lang="mn-MN" sz="1500" dirty="0" smtClean="0">
                <a:solidFill>
                  <a:srgbClr val="002060"/>
                </a:solidFill>
                <a:latin typeface="Arial" pitchFamily="34" charset="0"/>
                <a:cs typeface="Arial" pitchFamily="34" charset="0"/>
              </a:rPr>
              <a:t>Зорчих хэсгийн өргөн: 14</a:t>
            </a:r>
            <a:r>
              <a:rPr lang="en-US" sz="1500" dirty="0" smtClean="0">
                <a:solidFill>
                  <a:srgbClr val="002060"/>
                </a:solidFill>
                <a:latin typeface="Arial" pitchFamily="34" charset="0"/>
                <a:cs typeface="Arial" pitchFamily="34" charset="0"/>
              </a:rPr>
              <a:t> </a:t>
            </a:r>
            <a:r>
              <a:rPr lang="mn-MN" sz="1500" dirty="0" smtClean="0">
                <a:solidFill>
                  <a:srgbClr val="002060"/>
                </a:solidFill>
                <a:latin typeface="Arial" pitchFamily="34" charset="0"/>
                <a:cs typeface="Arial" pitchFamily="34" charset="0"/>
              </a:rPr>
              <a:t>метр</a:t>
            </a:r>
          </a:p>
          <a:p>
            <a:pPr marL="285750" indent="-285750" algn="l">
              <a:buFont typeface="Arial" pitchFamily="34" charset="0"/>
              <a:buChar char="•"/>
            </a:pPr>
            <a:r>
              <a:rPr lang="mn-MN" sz="1500" dirty="0" smtClean="0">
                <a:solidFill>
                  <a:srgbClr val="002060"/>
                </a:solidFill>
                <a:latin typeface="Arial" pitchFamily="34" charset="0"/>
                <a:cs typeface="Arial" pitchFamily="34" charset="0"/>
              </a:rPr>
              <a:t>Ногоон байгууламж</a:t>
            </a:r>
            <a:r>
              <a:rPr lang="en-US" sz="1500" dirty="0" smtClean="0">
                <a:solidFill>
                  <a:srgbClr val="002060"/>
                </a:solidFill>
                <a:latin typeface="Arial" pitchFamily="34" charset="0"/>
                <a:cs typeface="Arial" pitchFamily="34" charset="0"/>
              </a:rPr>
              <a:t>:</a:t>
            </a:r>
            <a:r>
              <a:rPr lang="mn-MN" sz="1500" dirty="0" smtClean="0">
                <a:solidFill>
                  <a:srgbClr val="002060"/>
                </a:solidFill>
                <a:latin typeface="Arial" pitchFamily="34" charset="0"/>
                <a:cs typeface="Arial" pitchFamily="34" charset="0"/>
              </a:rPr>
              <a:t> 2*2 метр</a:t>
            </a:r>
          </a:p>
          <a:p>
            <a:pPr marL="285750" indent="-285750" algn="l">
              <a:buFont typeface="Arial" pitchFamily="34" charset="0"/>
              <a:buChar char="•"/>
            </a:pPr>
            <a:r>
              <a:rPr lang="mn-MN" sz="1500" dirty="0" smtClean="0">
                <a:solidFill>
                  <a:srgbClr val="002060"/>
                </a:solidFill>
                <a:latin typeface="Arial" pitchFamily="34" charset="0"/>
                <a:cs typeface="Arial" pitchFamily="34" charset="0"/>
              </a:rPr>
              <a:t>Явган замын өргөн</a:t>
            </a:r>
            <a:r>
              <a:rPr lang="en-US" sz="1500" dirty="0" smtClean="0">
                <a:solidFill>
                  <a:srgbClr val="002060"/>
                </a:solidFill>
                <a:latin typeface="Arial" pitchFamily="34" charset="0"/>
                <a:cs typeface="Arial" pitchFamily="34" charset="0"/>
              </a:rPr>
              <a:t>: </a:t>
            </a:r>
            <a:r>
              <a:rPr lang="mn-MN" sz="1500" dirty="0" smtClean="0">
                <a:solidFill>
                  <a:srgbClr val="002060"/>
                </a:solidFill>
                <a:latin typeface="Arial" pitchFamily="34" charset="0"/>
                <a:cs typeface="Arial" pitchFamily="34" charset="0"/>
              </a:rPr>
              <a:t>2*3 метр</a:t>
            </a:r>
            <a:endParaRPr lang="en-US" sz="1500" dirty="0" smtClean="0">
              <a:solidFill>
                <a:srgbClr val="002060"/>
              </a:solidFill>
              <a:latin typeface="Arial" pitchFamily="34" charset="0"/>
              <a:cs typeface="Arial" pitchFamily="34" charset="0"/>
            </a:endParaRPr>
          </a:p>
          <a:p>
            <a:pPr marL="285750" indent="-285750" algn="l">
              <a:buFont typeface="Arial" pitchFamily="34" charset="0"/>
              <a:buChar char="•"/>
            </a:pPr>
            <a:r>
              <a:rPr lang="mn-MN" sz="1500" dirty="0" smtClean="0">
                <a:solidFill>
                  <a:srgbClr val="002060"/>
                </a:solidFill>
                <a:latin typeface="Arial" pitchFamily="34" charset="0"/>
                <a:cs typeface="Arial" pitchFamily="34" charset="0"/>
              </a:rPr>
              <a:t>Гүүр:</a:t>
            </a:r>
            <a:r>
              <a:rPr lang="en-US" sz="1500" dirty="0" smtClean="0">
                <a:solidFill>
                  <a:srgbClr val="002060"/>
                </a:solidFill>
                <a:latin typeface="Arial" pitchFamily="34" charset="0"/>
                <a:cs typeface="Arial" pitchFamily="34" charset="0"/>
              </a:rPr>
              <a:t> </a:t>
            </a:r>
            <a:r>
              <a:rPr lang="mn-MN" sz="1500" dirty="0" smtClean="0">
                <a:solidFill>
                  <a:srgbClr val="002060"/>
                </a:solidFill>
                <a:latin typeface="Arial" pitchFamily="34" charset="0"/>
                <a:cs typeface="Arial" pitchFamily="34" charset="0"/>
              </a:rPr>
              <a:t> </a:t>
            </a:r>
            <a:r>
              <a:rPr lang="en-US" sz="1500" dirty="0" smtClean="0">
                <a:solidFill>
                  <a:srgbClr val="002060"/>
                </a:solidFill>
                <a:latin typeface="Arial" pitchFamily="34" charset="0"/>
                <a:cs typeface="Arial" pitchFamily="34" charset="0"/>
              </a:rPr>
              <a:t>57</a:t>
            </a:r>
            <a:r>
              <a:rPr lang="mn-MN" sz="1500" dirty="0" smtClean="0">
                <a:solidFill>
                  <a:srgbClr val="002060"/>
                </a:solidFill>
                <a:latin typeface="Arial" pitchFamily="34" charset="0"/>
                <a:cs typeface="Arial" pitchFamily="34" charset="0"/>
              </a:rPr>
              <a:t> урт метр </a:t>
            </a:r>
          </a:p>
        </p:txBody>
      </p:sp>
      <p:sp>
        <p:nvSpPr>
          <p:cNvPr id="18" name="Shape 191"/>
          <p:cNvSpPr txBox="1">
            <a:spLocks/>
          </p:cNvSpPr>
          <p:nvPr/>
        </p:nvSpPr>
        <p:spPr>
          <a:xfrm>
            <a:off x="395536" y="5301208"/>
            <a:ext cx="4248472" cy="1376929"/>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600" b="1" u="sng" dirty="0" smtClean="0">
                <a:solidFill>
                  <a:srgbClr val="002060"/>
                </a:solidFill>
                <a:latin typeface="Arial" pitchFamily="34" charset="0"/>
                <a:cs typeface="Arial" pitchFamily="34" charset="0"/>
              </a:rPr>
              <a:t>Төсөвт өртөг</a:t>
            </a:r>
          </a:p>
          <a:p>
            <a:pPr marL="285750" indent="-285750" algn="l">
              <a:spcBef>
                <a:spcPts val="0"/>
              </a:spcBef>
              <a:buFont typeface="Arial" pitchFamily="34" charset="0"/>
              <a:buChar char="•"/>
            </a:pPr>
            <a:r>
              <a:rPr lang="mn-MN" sz="1600" dirty="0" smtClean="0">
                <a:solidFill>
                  <a:srgbClr val="002060"/>
                </a:solidFill>
                <a:latin typeface="Arial" pitchFamily="34" charset="0"/>
                <a:cs typeface="Arial" pitchFamily="34" charset="0"/>
              </a:rPr>
              <a:t>Нийт</a:t>
            </a:r>
            <a:r>
              <a:rPr lang="mn-MN" sz="1600" dirty="0" smtClean="0">
                <a:solidFill>
                  <a:srgbClr val="C00000"/>
                </a:solidFill>
                <a:latin typeface="Arial" pitchFamily="34" charset="0"/>
                <a:cs typeface="Arial" pitchFamily="34" charset="0"/>
              </a:rPr>
              <a:t> </a:t>
            </a:r>
            <a:r>
              <a:rPr lang="mn-MN" sz="1600" b="1" dirty="0" smtClean="0">
                <a:solidFill>
                  <a:srgbClr val="C00000"/>
                </a:solidFill>
                <a:latin typeface="Arial" pitchFamily="34" charset="0"/>
                <a:cs typeface="Arial" pitchFamily="34" charset="0"/>
              </a:rPr>
              <a:t>6,353.4 </a:t>
            </a:r>
            <a:r>
              <a:rPr lang="mn-MN" sz="1600" dirty="0" smtClean="0">
                <a:solidFill>
                  <a:srgbClr val="002060"/>
                </a:solidFill>
                <a:latin typeface="Arial" pitchFamily="34" charset="0"/>
                <a:cs typeface="Arial" pitchFamily="34" charset="0"/>
              </a:rPr>
              <a:t>сая төгрөг</a:t>
            </a:r>
          </a:p>
          <a:p>
            <a:pPr marL="285750" indent="-285750" algn="l">
              <a:spcBef>
                <a:spcPts val="0"/>
              </a:spcBef>
              <a:buFont typeface="Arial" pitchFamily="34" charset="0"/>
              <a:buChar char="•"/>
            </a:pPr>
            <a:r>
              <a:rPr lang="mn-MN" sz="1600" dirty="0" smtClean="0">
                <a:solidFill>
                  <a:srgbClr val="002060"/>
                </a:solidFill>
                <a:latin typeface="Arial" pitchFamily="34" charset="0"/>
                <a:cs typeface="Arial" pitchFamily="34" charset="0"/>
              </a:rPr>
              <a:t>2017 онд санхүүжих</a:t>
            </a:r>
            <a:r>
              <a:rPr lang="mn-MN" sz="1600" b="1" dirty="0" smtClean="0">
                <a:solidFill>
                  <a:srgbClr val="002060"/>
                </a:solidFill>
                <a:latin typeface="Arial" pitchFamily="34" charset="0"/>
                <a:cs typeface="Arial" pitchFamily="34" charset="0"/>
              </a:rPr>
              <a:t>: </a:t>
            </a:r>
            <a:r>
              <a:rPr lang="mn-MN" sz="1600" b="1" dirty="0" smtClean="0">
                <a:solidFill>
                  <a:srgbClr val="C00000"/>
                </a:solidFill>
                <a:latin typeface="Arial" pitchFamily="34" charset="0"/>
                <a:cs typeface="Arial" pitchFamily="34" charset="0"/>
              </a:rPr>
              <a:t>2,000.0 </a:t>
            </a:r>
            <a:r>
              <a:rPr lang="mn-MN" sz="1600" dirty="0" smtClean="0">
                <a:solidFill>
                  <a:srgbClr val="002060"/>
                </a:solidFill>
                <a:latin typeface="Arial" pitchFamily="34" charset="0"/>
                <a:cs typeface="Arial" pitchFamily="34" charset="0"/>
              </a:rPr>
              <a:t>сая төгрөг</a:t>
            </a:r>
            <a:endParaRPr lang="en-US" sz="1600" dirty="0" smtClean="0">
              <a:solidFill>
                <a:srgbClr val="002060"/>
              </a:solidFill>
              <a:latin typeface="Arial" pitchFamily="34" charset="0"/>
              <a:cs typeface="Arial" pitchFamily="34" charset="0"/>
            </a:endParaRPr>
          </a:p>
          <a:p>
            <a:pPr marL="285750" indent="-285750" algn="l">
              <a:spcBef>
                <a:spcPts val="0"/>
              </a:spcBef>
              <a:buFont typeface="Arial" pitchFamily="34" charset="0"/>
              <a:buChar char="•"/>
            </a:pPr>
            <a:r>
              <a:rPr lang="en-US" sz="1600" dirty="0" smtClean="0">
                <a:solidFill>
                  <a:srgbClr val="002060"/>
                </a:solidFill>
                <a:latin typeface="Arial" pitchFamily="34" charset="0"/>
                <a:cs typeface="Arial" pitchFamily="34" charset="0"/>
              </a:rPr>
              <a:t>2018 </a:t>
            </a:r>
            <a:r>
              <a:rPr lang="mn-MN" sz="1600" dirty="0" smtClean="0">
                <a:solidFill>
                  <a:srgbClr val="002060"/>
                </a:solidFill>
                <a:latin typeface="Arial" pitchFamily="34" charset="0"/>
                <a:cs typeface="Arial" pitchFamily="34" charset="0"/>
              </a:rPr>
              <a:t>онд санхүүжих:</a:t>
            </a:r>
            <a:r>
              <a:rPr lang="mn-MN" sz="1600" dirty="0" smtClean="0">
                <a:solidFill>
                  <a:srgbClr val="C00000"/>
                </a:solidFill>
                <a:latin typeface="Arial" pitchFamily="34" charset="0"/>
                <a:cs typeface="Arial" pitchFamily="34" charset="0"/>
              </a:rPr>
              <a:t> </a:t>
            </a:r>
            <a:r>
              <a:rPr lang="mn-MN" sz="1600" b="1" dirty="0" smtClean="0">
                <a:solidFill>
                  <a:srgbClr val="C00000"/>
                </a:solidFill>
                <a:latin typeface="Arial" pitchFamily="34" charset="0"/>
                <a:cs typeface="Arial" pitchFamily="34" charset="0"/>
              </a:rPr>
              <a:t>4,353.4</a:t>
            </a:r>
            <a:r>
              <a:rPr lang="mn-MN" sz="1600" dirty="0" smtClean="0">
                <a:solidFill>
                  <a:srgbClr val="C00000"/>
                </a:solidFill>
                <a:latin typeface="Arial" pitchFamily="34" charset="0"/>
                <a:cs typeface="Arial" pitchFamily="34" charset="0"/>
              </a:rPr>
              <a:t> </a:t>
            </a:r>
            <a:r>
              <a:rPr lang="mn-MN" sz="1600" dirty="0" smtClean="0">
                <a:solidFill>
                  <a:srgbClr val="002060"/>
                </a:solidFill>
                <a:latin typeface="Arial" pitchFamily="34" charset="0"/>
                <a:cs typeface="Arial" pitchFamily="34" charset="0"/>
              </a:rPr>
              <a:t>сая төгрө</a:t>
            </a:r>
            <a:r>
              <a:rPr lang="mn-MN" sz="1500" dirty="0" smtClean="0">
                <a:solidFill>
                  <a:srgbClr val="002060"/>
                </a:solidFill>
                <a:latin typeface="Arial" pitchFamily="34" charset="0"/>
                <a:cs typeface="Arial" pitchFamily="34" charset="0"/>
              </a:rPr>
              <a:t>г</a:t>
            </a:r>
          </a:p>
        </p:txBody>
      </p:sp>
      <p:sp>
        <p:nvSpPr>
          <p:cNvPr id="19" name="Rectangular Callout 18"/>
          <p:cNvSpPr/>
          <p:nvPr/>
        </p:nvSpPr>
        <p:spPr>
          <a:xfrm>
            <a:off x="1043608" y="1988840"/>
            <a:ext cx="857256" cy="285752"/>
          </a:xfrm>
          <a:prstGeom prst="wedgeRectCallout">
            <a:avLst>
              <a:gd name="adj1" fmla="val -69742"/>
              <a:gd name="adj2" fmla="val 332674"/>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dirty="0" smtClean="0">
                <a:latin typeface="Arial" pitchFamily="34" charset="0"/>
                <a:cs typeface="Arial" pitchFamily="34" charset="0"/>
              </a:rPr>
              <a:t>Хайлаастын уулзвар</a:t>
            </a:r>
            <a:endParaRPr lang="en-US" sz="800" dirty="0">
              <a:latin typeface="Arial" pitchFamily="34" charset="0"/>
              <a:cs typeface="Arial" pitchFamily="34" charset="0"/>
            </a:endParaRPr>
          </a:p>
        </p:txBody>
      </p:sp>
      <p:sp>
        <p:nvSpPr>
          <p:cNvPr id="20" name="Rectangular Callout 19"/>
          <p:cNvSpPr/>
          <p:nvPr/>
        </p:nvSpPr>
        <p:spPr>
          <a:xfrm>
            <a:off x="3923928" y="3429000"/>
            <a:ext cx="714380" cy="291763"/>
          </a:xfrm>
          <a:prstGeom prst="wedgeRectCallout">
            <a:avLst>
              <a:gd name="adj1" fmla="val 56941"/>
              <a:gd name="adj2" fmla="val -141111"/>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dirty="0" smtClean="0">
                <a:latin typeface="Arial" pitchFamily="34" charset="0"/>
                <a:cs typeface="Arial" pitchFamily="34" charset="0"/>
              </a:rPr>
              <a:t>Дарь эхийн зам</a:t>
            </a:r>
            <a:endParaRPr lang="en-US" sz="800" dirty="0">
              <a:latin typeface="Arial" pitchFamily="34" charset="0"/>
              <a:cs typeface="Arial" pitchFamily="34" charset="0"/>
            </a:endParaRPr>
          </a:p>
        </p:txBody>
      </p:sp>
      <p:sp>
        <p:nvSpPr>
          <p:cNvPr id="21" name="Rectangular Callout 20"/>
          <p:cNvSpPr/>
          <p:nvPr/>
        </p:nvSpPr>
        <p:spPr>
          <a:xfrm>
            <a:off x="3131840" y="2132856"/>
            <a:ext cx="1000132" cy="292592"/>
          </a:xfrm>
          <a:prstGeom prst="wedgeRectCallout">
            <a:avLst>
              <a:gd name="adj1" fmla="val -32373"/>
              <a:gd name="adj2" fmla="val 19457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dirty="0" smtClean="0">
                <a:latin typeface="Arial" pitchFamily="34" charset="0"/>
                <a:cs typeface="Arial" pitchFamily="34" charset="0"/>
              </a:rPr>
              <a:t>Шинээр баригдах гүүр</a:t>
            </a:r>
            <a:endParaRPr lang="en-US" sz="800" dirty="0">
              <a:latin typeface="Arial" pitchFamily="34" charset="0"/>
              <a:cs typeface="Arial" pitchFamily="34" charset="0"/>
            </a:endParaRPr>
          </a:p>
        </p:txBody>
      </p:sp>
      <p:sp>
        <p:nvSpPr>
          <p:cNvPr id="22" name="Rectangle 21"/>
          <p:cNvSpPr/>
          <p:nvPr/>
        </p:nvSpPr>
        <p:spPr>
          <a:xfrm>
            <a:off x="3419872" y="4869160"/>
            <a:ext cx="1865822" cy="360040"/>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23" name="Straight Connector 22"/>
          <p:cNvCxnSpPr/>
          <p:nvPr/>
        </p:nvCxnSpPr>
        <p:spPr>
          <a:xfrm>
            <a:off x="3563888" y="5013176"/>
            <a:ext cx="576064"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211960" y="4869160"/>
            <a:ext cx="1008112" cy="338554"/>
          </a:xfrm>
          <a:prstGeom prst="rect">
            <a:avLst/>
          </a:prstGeom>
          <a:noFill/>
        </p:spPr>
        <p:txBody>
          <a:bodyPr wrap="square" rtlCol="0">
            <a:spAutoFit/>
          </a:bodyPr>
          <a:lstStyle/>
          <a:p>
            <a:r>
              <a:rPr lang="mn-MN" sz="800" dirty="0" smtClean="0">
                <a:solidFill>
                  <a:schemeClr val="bg1"/>
                </a:solidFill>
                <a:latin typeface="Arial" pitchFamily="34" charset="0"/>
                <a:cs typeface="Arial" pitchFamily="34" charset="0"/>
              </a:rPr>
              <a:t>Шинээр баригдах зам</a:t>
            </a:r>
            <a:endParaRPr lang="en-US" sz="800" dirty="0">
              <a:solidFill>
                <a:schemeClr val="bg1"/>
              </a:solidFill>
              <a:latin typeface="Arial" pitchFamily="34" charset="0"/>
              <a:cs typeface="Arial" pitchFamily="34" charset="0"/>
            </a:endParaRPr>
          </a:p>
        </p:txBody>
      </p:sp>
      <p:sp>
        <p:nvSpPr>
          <p:cNvPr id="25" name="Freeform 24"/>
          <p:cNvSpPr/>
          <p:nvPr/>
        </p:nvSpPr>
        <p:spPr>
          <a:xfrm>
            <a:off x="899592" y="2996952"/>
            <a:ext cx="3816425" cy="288031"/>
          </a:xfrm>
          <a:custGeom>
            <a:avLst/>
            <a:gdLst>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71562 w 4319587"/>
              <a:gd name="connsiteY31" fmla="*/ 9525 h 275309"/>
              <a:gd name="connsiteX32" fmla="*/ 1047750 w 4319587"/>
              <a:gd name="connsiteY32" fmla="*/ 14288 h 275309"/>
              <a:gd name="connsiteX33" fmla="*/ 1033462 w 4319587"/>
              <a:gd name="connsiteY33" fmla="*/ 19050 h 275309"/>
              <a:gd name="connsiteX34" fmla="*/ 1014412 w 4319587"/>
              <a:gd name="connsiteY34" fmla="*/ 23813 h 275309"/>
              <a:gd name="connsiteX35" fmla="*/ 985837 w 4319587"/>
              <a:gd name="connsiteY35" fmla="*/ 33338 h 275309"/>
              <a:gd name="connsiteX36" fmla="*/ 928687 w 4319587"/>
              <a:gd name="connsiteY36" fmla="*/ 42863 h 275309"/>
              <a:gd name="connsiteX37" fmla="*/ 914400 w 4319587"/>
              <a:gd name="connsiteY37" fmla="*/ 47625 h 275309"/>
              <a:gd name="connsiteX38" fmla="*/ 866775 w 4319587"/>
              <a:gd name="connsiteY38" fmla="*/ 57150 h 275309"/>
              <a:gd name="connsiteX39" fmla="*/ 838200 w 4319587"/>
              <a:gd name="connsiteY39" fmla="*/ 66675 h 275309"/>
              <a:gd name="connsiteX40" fmla="*/ 823912 w 4319587"/>
              <a:gd name="connsiteY40" fmla="*/ 71438 h 275309"/>
              <a:gd name="connsiteX41" fmla="*/ 804862 w 4319587"/>
              <a:gd name="connsiteY41" fmla="*/ 76200 h 275309"/>
              <a:gd name="connsiteX42" fmla="*/ 776287 w 4319587"/>
              <a:gd name="connsiteY42" fmla="*/ 90488 h 275309"/>
              <a:gd name="connsiteX43" fmla="*/ 747712 w 4319587"/>
              <a:gd name="connsiteY43" fmla="*/ 100013 h 275309"/>
              <a:gd name="connsiteX44" fmla="*/ 676275 w 4319587"/>
              <a:gd name="connsiteY44" fmla="*/ 123825 h 275309"/>
              <a:gd name="connsiteX45" fmla="*/ 647700 w 4319587"/>
              <a:gd name="connsiteY45" fmla="*/ 133350 h 275309"/>
              <a:gd name="connsiteX46" fmla="*/ 600075 w 4319587"/>
              <a:gd name="connsiteY46" fmla="*/ 147638 h 275309"/>
              <a:gd name="connsiteX47" fmla="*/ 581025 w 4319587"/>
              <a:gd name="connsiteY47" fmla="*/ 157163 h 275309"/>
              <a:gd name="connsiteX48" fmla="*/ 566737 w 4319587"/>
              <a:gd name="connsiteY48" fmla="*/ 166688 h 275309"/>
              <a:gd name="connsiteX49" fmla="*/ 533400 w 4319587"/>
              <a:gd name="connsiteY49" fmla="*/ 180975 h 275309"/>
              <a:gd name="connsiteX50" fmla="*/ 519112 w 4319587"/>
              <a:gd name="connsiteY50" fmla="*/ 190500 h 275309"/>
              <a:gd name="connsiteX51" fmla="*/ 504825 w 4319587"/>
              <a:gd name="connsiteY51" fmla="*/ 195263 h 275309"/>
              <a:gd name="connsiteX52" fmla="*/ 461962 w 4319587"/>
              <a:gd name="connsiteY52" fmla="*/ 204788 h 275309"/>
              <a:gd name="connsiteX53" fmla="*/ 447675 w 4319587"/>
              <a:gd name="connsiteY53" fmla="*/ 209550 h 275309"/>
              <a:gd name="connsiteX54" fmla="*/ 423862 w 4319587"/>
              <a:gd name="connsiteY54" fmla="*/ 214313 h 275309"/>
              <a:gd name="connsiteX55" fmla="*/ 404812 w 4319587"/>
              <a:gd name="connsiteY55" fmla="*/ 219075 h 275309"/>
              <a:gd name="connsiteX56" fmla="*/ 366712 w 4319587"/>
              <a:gd name="connsiteY56" fmla="*/ 223838 h 275309"/>
              <a:gd name="connsiteX57" fmla="*/ 342900 w 4319587"/>
              <a:gd name="connsiteY57" fmla="*/ 228600 h 275309"/>
              <a:gd name="connsiteX58" fmla="*/ 314325 w 4319587"/>
              <a:gd name="connsiteY58" fmla="*/ 233363 h 275309"/>
              <a:gd name="connsiteX59" fmla="*/ 300037 w 4319587"/>
              <a:gd name="connsiteY59" fmla="*/ 238125 h 275309"/>
              <a:gd name="connsiteX60" fmla="*/ 271462 w 4319587"/>
              <a:gd name="connsiteY60" fmla="*/ 242888 h 275309"/>
              <a:gd name="connsiteX61" fmla="*/ 242887 w 4319587"/>
              <a:gd name="connsiteY61" fmla="*/ 252413 h 275309"/>
              <a:gd name="connsiteX62" fmla="*/ 200025 w 4319587"/>
              <a:gd name="connsiteY62" fmla="*/ 257175 h 275309"/>
              <a:gd name="connsiteX63" fmla="*/ 57150 w 4319587"/>
              <a:gd name="connsiteY63" fmla="*/ 266700 h 275309"/>
              <a:gd name="connsiteX64" fmla="*/ 0 w 4319587"/>
              <a:gd name="connsiteY64"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71562 w 4319587"/>
              <a:gd name="connsiteY31" fmla="*/ 9525 h 275309"/>
              <a:gd name="connsiteX32" fmla="*/ 1047750 w 4319587"/>
              <a:gd name="connsiteY32" fmla="*/ 14288 h 275309"/>
              <a:gd name="connsiteX33" fmla="*/ 1033462 w 4319587"/>
              <a:gd name="connsiteY33" fmla="*/ 19050 h 275309"/>
              <a:gd name="connsiteX34" fmla="*/ 1014412 w 4319587"/>
              <a:gd name="connsiteY34" fmla="*/ 23813 h 275309"/>
              <a:gd name="connsiteX35" fmla="*/ 985837 w 4319587"/>
              <a:gd name="connsiteY35" fmla="*/ 33338 h 275309"/>
              <a:gd name="connsiteX36" fmla="*/ 983456 w 4319587"/>
              <a:gd name="connsiteY36" fmla="*/ 33338 h 275309"/>
              <a:gd name="connsiteX37" fmla="*/ 928687 w 4319587"/>
              <a:gd name="connsiteY37" fmla="*/ 42863 h 275309"/>
              <a:gd name="connsiteX38" fmla="*/ 914400 w 4319587"/>
              <a:gd name="connsiteY38" fmla="*/ 47625 h 275309"/>
              <a:gd name="connsiteX39" fmla="*/ 866775 w 4319587"/>
              <a:gd name="connsiteY39" fmla="*/ 57150 h 275309"/>
              <a:gd name="connsiteX40" fmla="*/ 838200 w 4319587"/>
              <a:gd name="connsiteY40" fmla="*/ 66675 h 275309"/>
              <a:gd name="connsiteX41" fmla="*/ 823912 w 4319587"/>
              <a:gd name="connsiteY41" fmla="*/ 71438 h 275309"/>
              <a:gd name="connsiteX42" fmla="*/ 804862 w 4319587"/>
              <a:gd name="connsiteY42" fmla="*/ 76200 h 275309"/>
              <a:gd name="connsiteX43" fmla="*/ 776287 w 4319587"/>
              <a:gd name="connsiteY43" fmla="*/ 90488 h 275309"/>
              <a:gd name="connsiteX44" fmla="*/ 747712 w 4319587"/>
              <a:gd name="connsiteY44" fmla="*/ 100013 h 275309"/>
              <a:gd name="connsiteX45" fmla="*/ 676275 w 4319587"/>
              <a:gd name="connsiteY45" fmla="*/ 123825 h 275309"/>
              <a:gd name="connsiteX46" fmla="*/ 647700 w 4319587"/>
              <a:gd name="connsiteY46" fmla="*/ 133350 h 275309"/>
              <a:gd name="connsiteX47" fmla="*/ 600075 w 4319587"/>
              <a:gd name="connsiteY47" fmla="*/ 147638 h 275309"/>
              <a:gd name="connsiteX48" fmla="*/ 581025 w 4319587"/>
              <a:gd name="connsiteY48" fmla="*/ 157163 h 275309"/>
              <a:gd name="connsiteX49" fmla="*/ 566737 w 4319587"/>
              <a:gd name="connsiteY49" fmla="*/ 166688 h 275309"/>
              <a:gd name="connsiteX50" fmla="*/ 533400 w 4319587"/>
              <a:gd name="connsiteY50" fmla="*/ 180975 h 275309"/>
              <a:gd name="connsiteX51" fmla="*/ 519112 w 4319587"/>
              <a:gd name="connsiteY51" fmla="*/ 190500 h 275309"/>
              <a:gd name="connsiteX52" fmla="*/ 504825 w 4319587"/>
              <a:gd name="connsiteY52" fmla="*/ 195263 h 275309"/>
              <a:gd name="connsiteX53" fmla="*/ 461962 w 4319587"/>
              <a:gd name="connsiteY53" fmla="*/ 204788 h 275309"/>
              <a:gd name="connsiteX54" fmla="*/ 447675 w 4319587"/>
              <a:gd name="connsiteY54" fmla="*/ 209550 h 275309"/>
              <a:gd name="connsiteX55" fmla="*/ 423862 w 4319587"/>
              <a:gd name="connsiteY55" fmla="*/ 214313 h 275309"/>
              <a:gd name="connsiteX56" fmla="*/ 404812 w 4319587"/>
              <a:gd name="connsiteY56" fmla="*/ 219075 h 275309"/>
              <a:gd name="connsiteX57" fmla="*/ 366712 w 4319587"/>
              <a:gd name="connsiteY57" fmla="*/ 223838 h 275309"/>
              <a:gd name="connsiteX58" fmla="*/ 342900 w 4319587"/>
              <a:gd name="connsiteY58" fmla="*/ 228600 h 275309"/>
              <a:gd name="connsiteX59" fmla="*/ 314325 w 4319587"/>
              <a:gd name="connsiteY59" fmla="*/ 233363 h 275309"/>
              <a:gd name="connsiteX60" fmla="*/ 300037 w 4319587"/>
              <a:gd name="connsiteY60" fmla="*/ 238125 h 275309"/>
              <a:gd name="connsiteX61" fmla="*/ 271462 w 4319587"/>
              <a:gd name="connsiteY61" fmla="*/ 242888 h 275309"/>
              <a:gd name="connsiteX62" fmla="*/ 242887 w 4319587"/>
              <a:gd name="connsiteY62" fmla="*/ 252413 h 275309"/>
              <a:gd name="connsiteX63" fmla="*/ 200025 w 4319587"/>
              <a:gd name="connsiteY63" fmla="*/ 257175 h 275309"/>
              <a:gd name="connsiteX64" fmla="*/ 57150 w 4319587"/>
              <a:gd name="connsiteY64" fmla="*/ 266700 h 275309"/>
              <a:gd name="connsiteX65" fmla="*/ 0 w 4319587"/>
              <a:gd name="connsiteY65"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71562 w 4319587"/>
              <a:gd name="connsiteY31" fmla="*/ 9525 h 275309"/>
              <a:gd name="connsiteX32" fmla="*/ 1047750 w 4319587"/>
              <a:gd name="connsiteY32" fmla="*/ 14288 h 275309"/>
              <a:gd name="connsiteX33" fmla="*/ 1033462 w 4319587"/>
              <a:gd name="connsiteY33" fmla="*/ 19050 h 275309"/>
              <a:gd name="connsiteX34" fmla="*/ 1014412 w 4319587"/>
              <a:gd name="connsiteY34" fmla="*/ 23813 h 275309"/>
              <a:gd name="connsiteX35" fmla="*/ 985837 w 4319587"/>
              <a:gd name="connsiteY35" fmla="*/ 33338 h 275309"/>
              <a:gd name="connsiteX36" fmla="*/ 983456 w 4319587"/>
              <a:gd name="connsiteY36" fmla="*/ 33338 h 275309"/>
              <a:gd name="connsiteX37" fmla="*/ 928687 w 4319587"/>
              <a:gd name="connsiteY37" fmla="*/ 42863 h 275309"/>
              <a:gd name="connsiteX38" fmla="*/ 914400 w 4319587"/>
              <a:gd name="connsiteY38" fmla="*/ 47625 h 275309"/>
              <a:gd name="connsiteX39" fmla="*/ 866775 w 4319587"/>
              <a:gd name="connsiteY39" fmla="*/ 57150 h 275309"/>
              <a:gd name="connsiteX40" fmla="*/ 838200 w 4319587"/>
              <a:gd name="connsiteY40" fmla="*/ 66675 h 275309"/>
              <a:gd name="connsiteX41" fmla="*/ 804862 w 4319587"/>
              <a:gd name="connsiteY41" fmla="*/ 76200 h 275309"/>
              <a:gd name="connsiteX42" fmla="*/ 776287 w 4319587"/>
              <a:gd name="connsiteY42" fmla="*/ 90488 h 275309"/>
              <a:gd name="connsiteX43" fmla="*/ 747712 w 4319587"/>
              <a:gd name="connsiteY43" fmla="*/ 100013 h 275309"/>
              <a:gd name="connsiteX44" fmla="*/ 676275 w 4319587"/>
              <a:gd name="connsiteY44" fmla="*/ 123825 h 275309"/>
              <a:gd name="connsiteX45" fmla="*/ 647700 w 4319587"/>
              <a:gd name="connsiteY45" fmla="*/ 133350 h 275309"/>
              <a:gd name="connsiteX46" fmla="*/ 600075 w 4319587"/>
              <a:gd name="connsiteY46" fmla="*/ 147638 h 275309"/>
              <a:gd name="connsiteX47" fmla="*/ 581025 w 4319587"/>
              <a:gd name="connsiteY47" fmla="*/ 157163 h 275309"/>
              <a:gd name="connsiteX48" fmla="*/ 566737 w 4319587"/>
              <a:gd name="connsiteY48" fmla="*/ 166688 h 275309"/>
              <a:gd name="connsiteX49" fmla="*/ 533400 w 4319587"/>
              <a:gd name="connsiteY49" fmla="*/ 180975 h 275309"/>
              <a:gd name="connsiteX50" fmla="*/ 519112 w 4319587"/>
              <a:gd name="connsiteY50" fmla="*/ 190500 h 275309"/>
              <a:gd name="connsiteX51" fmla="*/ 504825 w 4319587"/>
              <a:gd name="connsiteY51" fmla="*/ 195263 h 275309"/>
              <a:gd name="connsiteX52" fmla="*/ 461962 w 4319587"/>
              <a:gd name="connsiteY52" fmla="*/ 204788 h 275309"/>
              <a:gd name="connsiteX53" fmla="*/ 447675 w 4319587"/>
              <a:gd name="connsiteY53" fmla="*/ 209550 h 275309"/>
              <a:gd name="connsiteX54" fmla="*/ 423862 w 4319587"/>
              <a:gd name="connsiteY54" fmla="*/ 214313 h 275309"/>
              <a:gd name="connsiteX55" fmla="*/ 404812 w 4319587"/>
              <a:gd name="connsiteY55" fmla="*/ 219075 h 275309"/>
              <a:gd name="connsiteX56" fmla="*/ 366712 w 4319587"/>
              <a:gd name="connsiteY56" fmla="*/ 223838 h 275309"/>
              <a:gd name="connsiteX57" fmla="*/ 342900 w 4319587"/>
              <a:gd name="connsiteY57" fmla="*/ 228600 h 275309"/>
              <a:gd name="connsiteX58" fmla="*/ 314325 w 4319587"/>
              <a:gd name="connsiteY58" fmla="*/ 233363 h 275309"/>
              <a:gd name="connsiteX59" fmla="*/ 300037 w 4319587"/>
              <a:gd name="connsiteY59" fmla="*/ 238125 h 275309"/>
              <a:gd name="connsiteX60" fmla="*/ 271462 w 4319587"/>
              <a:gd name="connsiteY60" fmla="*/ 242888 h 275309"/>
              <a:gd name="connsiteX61" fmla="*/ 242887 w 4319587"/>
              <a:gd name="connsiteY61" fmla="*/ 252413 h 275309"/>
              <a:gd name="connsiteX62" fmla="*/ 200025 w 4319587"/>
              <a:gd name="connsiteY62" fmla="*/ 257175 h 275309"/>
              <a:gd name="connsiteX63" fmla="*/ 57150 w 4319587"/>
              <a:gd name="connsiteY63" fmla="*/ 266700 h 275309"/>
              <a:gd name="connsiteX64" fmla="*/ 0 w 4319587"/>
              <a:gd name="connsiteY64"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71562 w 4319587"/>
              <a:gd name="connsiteY31" fmla="*/ 9525 h 275309"/>
              <a:gd name="connsiteX32" fmla="*/ 1047750 w 4319587"/>
              <a:gd name="connsiteY32" fmla="*/ 14288 h 275309"/>
              <a:gd name="connsiteX33" fmla="*/ 1033462 w 4319587"/>
              <a:gd name="connsiteY33" fmla="*/ 19050 h 275309"/>
              <a:gd name="connsiteX34" fmla="*/ 1014412 w 4319587"/>
              <a:gd name="connsiteY34" fmla="*/ 23813 h 275309"/>
              <a:gd name="connsiteX35" fmla="*/ 985837 w 4319587"/>
              <a:gd name="connsiteY35" fmla="*/ 33338 h 275309"/>
              <a:gd name="connsiteX36" fmla="*/ 983456 w 4319587"/>
              <a:gd name="connsiteY36" fmla="*/ 33338 h 275309"/>
              <a:gd name="connsiteX37" fmla="*/ 928687 w 4319587"/>
              <a:gd name="connsiteY37" fmla="*/ 42863 h 275309"/>
              <a:gd name="connsiteX38" fmla="*/ 914400 w 4319587"/>
              <a:gd name="connsiteY38" fmla="*/ 47625 h 275309"/>
              <a:gd name="connsiteX39" fmla="*/ 838200 w 4319587"/>
              <a:gd name="connsiteY39" fmla="*/ 66675 h 275309"/>
              <a:gd name="connsiteX40" fmla="*/ 804862 w 4319587"/>
              <a:gd name="connsiteY40" fmla="*/ 76200 h 275309"/>
              <a:gd name="connsiteX41" fmla="*/ 776287 w 4319587"/>
              <a:gd name="connsiteY41" fmla="*/ 90488 h 275309"/>
              <a:gd name="connsiteX42" fmla="*/ 747712 w 4319587"/>
              <a:gd name="connsiteY42" fmla="*/ 100013 h 275309"/>
              <a:gd name="connsiteX43" fmla="*/ 676275 w 4319587"/>
              <a:gd name="connsiteY43" fmla="*/ 123825 h 275309"/>
              <a:gd name="connsiteX44" fmla="*/ 647700 w 4319587"/>
              <a:gd name="connsiteY44" fmla="*/ 133350 h 275309"/>
              <a:gd name="connsiteX45" fmla="*/ 600075 w 4319587"/>
              <a:gd name="connsiteY45" fmla="*/ 147638 h 275309"/>
              <a:gd name="connsiteX46" fmla="*/ 581025 w 4319587"/>
              <a:gd name="connsiteY46" fmla="*/ 157163 h 275309"/>
              <a:gd name="connsiteX47" fmla="*/ 566737 w 4319587"/>
              <a:gd name="connsiteY47" fmla="*/ 166688 h 275309"/>
              <a:gd name="connsiteX48" fmla="*/ 533400 w 4319587"/>
              <a:gd name="connsiteY48" fmla="*/ 180975 h 275309"/>
              <a:gd name="connsiteX49" fmla="*/ 519112 w 4319587"/>
              <a:gd name="connsiteY49" fmla="*/ 190500 h 275309"/>
              <a:gd name="connsiteX50" fmla="*/ 504825 w 4319587"/>
              <a:gd name="connsiteY50" fmla="*/ 195263 h 275309"/>
              <a:gd name="connsiteX51" fmla="*/ 461962 w 4319587"/>
              <a:gd name="connsiteY51" fmla="*/ 204788 h 275309"/>
              <a:gd name="connsiteX52" fmla="*/ 447675 w 4319587"/>
              <a:gd name="connsiteY52" fmla="*/ 209550 h 275309"/>
              <a:gd name="connsiteX53" fmla="*/ 423862 w 4319587"/>
              <a:gd name="connsiteY53" fmla="*/ 214313 h 275309"/>
              <a:gd name="connsiteX54" fmla="*/ 404812 w 4319587"/>
              <a:gd name="connsiteY54" fmla="*/ 219075 h 275309"/>
              <a:gd name="connsiteX55" fmla="*/ 366712 w 4319587"/>
              <a:gd name="connsiteY55" fmla="*/ 223838 h 275309"/>
              <a:gd name="connsiteX56" fmla="*/ 342900 w 4319587"/>
              <a:gd name="connsiteY56" fmla="*/ 228600 h 275309"/>
              <a:gd name="connsiteX57" fmla="*/ 314325 w 4319587"/>
              <a:gd name="connsiteY57" fmla="*/ 233363 h 275309"/>
              <a:gd name="connsiteX58" fmla="*/ 300037 w 4319587"/>
              <a:gd name="connsiteY58" fmla="*/ 238125 h 275309"/>
              <a:gd name="connsiteX59" fmla="*/ 271462 w 4319587"/>
              <a:gd name="connsiteY59" fmla="*/ 242888 h 275309"/>
              <a:gd name="connsiteX60" fmla="*/ 242887 w 4319587"/>
              <a:gd name="connsiteY60" fmla="*/ 252413 h 275309"/>
              <a:gd name="connsiteX61" fmla="*/ 200025 w 4319587"/>
              <a:gd name="connsiteY61" fmla="*/ 257175 h 275309"/>
              <a:gd name="connsiteX62" fmla="*/ 57150 w 4319587"/>
              <a:gd name="connsiteY62" fmla="*/ 266700 h 275309"/>
              <a:gd name="connsiteX63" fmla="*/ 0 w 4319587"/>
              <a:gd name="connsiteY63"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71562 w 4319587"/>
              <a:gd name="connsiteY31" fmla="*/ 9525 h 275309"/>
              <a:gd name="connsiteX32" fmla="*/ 1047750 w 4319587"/>
              <a:gd name="connsiteY32" fmla="*/ 14288 h 275309"/>
              <a:gd name="connsiteX33" fmla="*/ 1033462 w 4319587"/>
              <a:gd name="connsiteY33" fmla="*/ 19050 h 275309"/>
              <a:gd name="connsiteX34" fmla="*/ 1014412 w 4319587"/>
              <a:gd name="connsiteY34" fmla="*/ 23813 h 275309"/>
              <a:gd name="connsiteX35" fmla="*/ 985837 w 4319587"/>
              <a:gd name="connsiteY35" fmla="*/ 33338 h 275309"/>
              <a:gd name="connsiteX36" fmla="*/ 983456 w 4319587"/>
              <a:gd name="connsiteY36" fmla="*/ 33338 h 275309"/>
              <a:gd name="connsiteX37" fmla="*/ 928687 w 4319587"/>
              <a:gd name="connsiteY37" fmla="*/ 42863 h 275309"/>
              <a:gd name="connsiteX38" fmla="*/ 914400 w 4319587"/>
              <a:gd name="connsiteY38" fmla="*/ 47625 h 275309"/>
              <a:gd name="connsiteX39" fmla="*/ 838200 w 4319587"/>
              <a:gd name="connsiteY39" fmla="*/ 66675 h 275309"/>
              <a:gd name="connsiteX40" fmla="*/ 804862 w 4319587"/>
              <a:gd name="connsiteY40" fmla="*/ 76200 h 275309"/>
              <a:gd name="connsiteX41" fmla="*/ 747712 w 4319587"/>
              <a:gd name="connsiteY41" fmla="*/ 100013 h 275309"/>
              <a:gd name="connsiteX42" fmla="*/ 676275 w 4319587"/>
              <a:gd name="connsiteY42" fmla="*/ 123825 h 275309"/>
              <a:gd name="connsiteX43" fmla="*/ 647700 w 4319587"/>
              <a:gd name="connsiteY43" fmla="*/ 133350 h 275309"/>
              <a:gd name="connsiteX44" fmla="*/ 600075 w 4319587"/>
              <a:gd name="connsiteY44" fmla="*/ 147638 h 275309"/>
              <a:gd name="connsiteX45" fmla="*/ 581025 w 4319587"/>
              <a:gd name="connsiteY45" fmla="*/ 157163 h 275309"/>
              <a:gd name="connsiteX46" fmla="*/ 566737 w 4319587"/>
              <a:gd name="connsiteY46" fmla="*/ 166688 h 275309"/>
              <a:gd name="connsiteX47" fmla="*/ 533400 w 4319587"/>
              <a:gd name="connsiteY47" fmla="*/ 180975 h 275309"/>
              <a:gd name="connsiteX48" fmla="*/ 519112 w 4319587"/>
              <a:gd name="connsiteY48" fmla="*/ 190500 h 275309"/>
              <a:gd name="connsiteX49" fmla="*/ 504825 w 4319587"/>
              <a:gd name="connsiteY49" fmla="*/ 195263 h 275309"/>
              <a:gd name="connsiteX50" fmla="*/ 461962 w 4319587"/>
              <a:gd name="connsiteY50" fmla="*/ 204788 h 275309"/>
              <a:gd name="connsiteX51" fmla="*/ 447675 w 4319587"/>
              <a:gd name="connsiteY51" fmla="*/ 209550 h 275309"/>
              <a:gd name="connsiteX52" fmla="*/ 423862 w 4319587"/>
              <a:gd name="connsiteY52" fmla="*/ 214313 h 275309"/>
              <a:gd name="connsiteX53" fmla="*/ 404812 w 4319587"/>
              <a:gd name="connsiteY53" fmla="*/ 219075 h 275309"/>
              <a:gd name="connsiteX54" fmla="*/ 366712 w 4319587"/>
              <a:gd name="connsiteY54" fmla="*/ 223838 h 275309"/>
              <a:gd name="connsiteX55" fmla="*/ 342900 w 4319587"/>
              <a:gd name="connsiteY55" fmla="*/ 228600 h 275309"/>
              <a:gd name="connsiteX56" fmla="*/ 314325 w 4319587"/>
              <a:gd name="connsiteY56" fmla="*/ 233363 h 275309"/>
              <a:gd name="connsiteX57" fmla="*/ 300037 w 4319587"/>
              <a:gd name="connsiteY57" fmla="*/ 238125 h 275309"/>
              <a:gd name="connsiteX58" fmla="*/ 271462 w 4319587"/>
              <a:gd name="connsiteY58" fmla="*/ 242888 h 275309"/>
              <a:gd name="connsiteX59" fmla="*/ 242887 w 4319587"/>
              <a:gd name="connsiteY59" fmla="*/ 252413 h 275309"/>
              <a:gd name="connsiteX60" fmla="*/ 200025 w 4319587"/>
              <a:gd name="connsiteY60" fmla="*/ 257175 h 275309"/>
              <a:gd name="connsiteX61" fmla="*/ 57150 w 4319587"/>
              <a:gd name="connsiteY61" fmla="*/ 266700 h 275309"/>
              <a:gd name="connsiteX62" fmla="*/ 0 w 4319587"/>
              <a:gd name="connsiteY62"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71562 w 4319587"/>
              <a:gd name="connsiteY31" fmla="*/ 9525 h 275309"/>
              <a:gd name="connsiteX32" fmla="*/ 1047750 w 4319587"/>
              <a:gd name="connsiteY32" fmla="*/ 14288 h 275309"/>
              <a:gd name="connsiteX33" fmla="*/ 1033462 w 4319587"/>
              <a:gd name="connsiteY33" fmla="*/ 19050 h 275309"/>
              <a:gd name="connsiteX34" fmla="*/ 985837 w 4319587"/>
              <a:gd name="connsiteY34" fmla="*/ 33338 h 275309"/>
              <a:gd name="connsiteX35" fmla="*/ 983456 w 4319587"/>
              <a:gd name="connsiteY35" fmla="*/ 33338 h 275309"/>
              <a:gd name="connsiteX36" fmla="*/ 928687 w 4319587"/>
              <a:gd name="connsiteY36" fmla="*/ 42863 h 275309"/>
              <a:gd name="connsiteX37" fmla="*/ 914400 w 4319587"/>
              <a:gd name="connsiteY37" fmla="*/ 47625 h 275309"/>
              <a:gd name="connsiteX38" fmla="*/ 838200 w 4319587"/>
              <a:gd name="connsiteY38" fmla="*/ 66675 h 275309"/>
              <a:gd name="connsiteX39" fmla="*/ 804862 w 4319587"/>
              <a:gd name="connsiteY39" fmla="*/ 76200 h 275309"/>
              <a:gd name="connsiteX40" fmla="*/ 747712 w 4319587"/>
              <a:gd name="connsiteY40" fmla="*/ 100013 h 275309"/>
              <a:gd name="connsiteX41" fmla="*/ 676275 w 4319587"/>
              <a:gd name="connsiteY41" fmla="*/ 123825 h 275309"/>
              <a:gd name="connsiteX42" fmla="*/ 647700 w 4319587"/>
              <a:gd name="connsiteY42" fmla="*/ 133350 h 275309"/>
              <a:gd name="connsiteX43" fmla="*/ 600075 w 4319587"/>
              <a:gd name="connsiteY43" fmla="*/ 147638 h 275309"/>
              <a:gd name="connsiteX44" fmla="*/ 581025 w 4319587"/>
              <a:gd name="connsiteY44" fmla="*/ 157163 h 275309"/>
              <a:gd name="connsiteX45" fmla="*/ 566737 w 4319587"/>
              <a:gd name="connsiteY45" fmla="*/ 166688 h 275309"/>
              <a:gd name="connsiteX46" fmla="*/ 533400 w 4319587"/>
              <a:gd name="connsiteY46" fmla="*/ 180975 h 275309"/>
              <a:gd name="connsiteX47" fmla="*/ 519112 w 4319587"/>
              <a:gd name="connsiteY47" fmla="*/ 190500 h 275309"/>
              <a:gd name="connsiteX48" fmla="*/ 504825 w 4319587"/>
              <a:gd name="connsiteY48" fmla="*/ 195263 h 275309"/>
              <a:gd name="connsiteX49" fmla="*/ 461962 w 4319587"/>
              <a:gd name="connsiteY49" fmla="*/ 204788 h 275309"/>
              <a:gd name="connsiteX50" fmla="*/ 447675 w 4319587"/>
              <a:gd name="connsiteY50" fmla="*/ 209550 h 275309"/>
              <a:gd name="connsiteX51" fmla="*/ 423862 w 4319587"/>
              <a:gd name="connsiteY51" fmla="*/ 214313 h 275309"/>
              <a:gd name="connsiteX52" fmla="*/ 404812 w 4319587"/>
              <a:gd name="connsiteY52" fmla="*/ 219075 h 275309"/>
              <a:gd name="connsiteX53" fmla="*/ 366712 w 4319587"/>
              <a:gd name="connsiteY53" fmla="*/ 223838 h 275309"/>
              <a:gd name="connsiteX54" fmla="*/ 342900 w 4319587"/>
              <a:gd name="connsiteY54" fmla="*/ 228600 h 275309"/>
              <a:gd name="connsiteX55" fmla="*/ 314325 w 4319587"/>
              <a:gd name="connsiteY55" fmla="*/ 233363 h 275309"/>
              <a:gd name="connsiteX56" fmla="*/ 300037 w 4319587"/>
              <a:gd name="connsiteY56" fmla="*/ 238125 h 275309"/>
              <a:gd name="connsiteX57" fmla="*/ 271462 w 4319587"/>
              <a:gd name="connsiteY57" fmla="*/ 242888 h 275309"/>
              <a:gd name="connsiteX58" fmla="*/ 242887 w 4319587"/>
              <a:gd name="connsiteY58" fmla="*/ 252413 h 275309"/>
              <a:gd name="connsiteX59" fmla="*/ 200025 w 4319587"/>
              <a:gd name="connsiteY59" fmla="*/ 257175 h 275309"/>
              <a:gd name="connsiteX60" fmla="*/ 57150 w 4319587"/>
              <a:gd name="connsiteY60" fmla="*/ 266700 h 275309"/>
              <a:gd name="connsiteX61" fmla="*/ 0 w 4319587"/>
              <a:gd name="connsiteY61"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71562 w 4319587"/>
              <a:gd name="connsiteY31" fmla="*/ 9525 h 275309"/>
              <a:gd name="connsiteX32" fmla="*/ 1047750 w 4319587"/>
              <a:gd name="connsiteY32" fmla="*/ 14288 h 275309"/>
              <a:gd name="connsiteX33" fmla="*/ 985837 w 4319587"/>
              <a:gd name="connsiteY33" fmla="*/ 33338 h 275309"/>
              <a:gd name="connsiteX34" fmla="*/ 983456 w 4319587"/>
              <a:gd name="connsiteY34" fmla="*/ 33338 h 275309"/>
              <a:gd name="connsiteX35" fmla="*/ 928687 w 4319587"/>
              <a:gd name="connsiteY35" fmla="*/ 42863 h 275309"/>
              <a:gd name="connsiteX36" fmla="*/ 914400 w 4319587"/>
              <a:gd name="connsiteY36" fmla="*/ 47625 h 275309"/>
              <a:gd name="connsiteX37" fmla="*/ 838200 w 4319587"/>
              <a:gd name="connsiteY37" fmla="*/ 66675 h 275309"/>
              <a:gd name="connsiteX38" fmla="*/ 804862 w 4319587"/>
              <a:gd name="connsiteY38" fmla="*/ 76200 h 275309"/>
              <a:gd name="connsiteX39" fmla="*/ 747712 w 4319587"/>
              <a:gd name="connsiteY39" fmla="*/ 100013 h 275309"/>
              <a:gd name="connsiteX40" fmla="*/ 676275 w 4319587"/>
              <a:gd name="connsiteY40" fmla="*/ 123825 h 275309"/>
              <a:gd name="connsiteX41" fmla="*/ 647700 w 4319587"/>
              <a:gd name="connsiteY41" fmla="*/ 133350 h 275309"/>
              <a:gd name="connsiteX42" fmla="*/ 600075 w 4319587"/>
              <a:gd name="connsiteY42" fmla="*/ 147638 h 275309"/>
              <a:gd name="connsiteX43" fmla="*/ 581025 w 4319587"/>
              <a:gd name="connsiteY43" fmla="*/ 157163 h 275309"/>
              <a:gd name="connsiteX44" fmla="*/ 566737 w 4319587"/>
              <a:gd name="connsiteY44" fmla="*/ 166688 h 275309"/>
              <a:gd name="connsiteX45" fmla="*/ 533400 w 4319587"/>
              <a:gd name="connsiteY45" fmla="*/ 180975 h 275309"/>
              <a:gd name="connsiteX46" fmla="*/ 519112 w 4319587"/>
              <a:gd name="connsiteY46" fmla="*/ 190500 h 275309"/>
              <a:gd name="connsiteX47" fmla="*/ 504825 w 4319587"/>
              <a:gd name="connsiteY47" fmla="*/ 195263 h 275309"/>
              <a:gd name="connsiteX48" fmla="*/ 461962 w 4319587"/>
              <a:gd name="connsiteY48" fmla="*/ 204788 h 275309"/>
              <a:gd name="connsiteX49" fmla="*/ 447675 w 4319587"/>
              <a:gd name="connsiteY49" fmla="*/ 209550 h 275309"/>
              <a:gd name="connsiteX50" fmla="*/ 423862 w 4319587"/>
              <a:gd name="connsiteY50" fmla="*/ 214313 h 275309"/>
              <a:gd name="connsiteX51" fmla="*/ 404812 w 4319587"/>
              <a:gd name="connsiteY51" fmla="*/ 219075 h 275309"/>
              <a:gd name="connsiteX52" fmla="*/ 366712 w 4319587"/>
              <a:gd name="connsiteY52" fmla="*/ 223838 h 275309"/>
              <a:gd name="connsiteX53" fmla="*/ 342900 w 4319587"/>
              <a:gd name="connsiteY53" fmla="*/ 228600 h 275309"/>
              <a:gd name="connsiteX54" fmla="*/ 314325 w 4319587"/>
              <a:gd name="connsiteY54" fmla="*/ 233363 h 275309"/>
              <a:gd name="connsiteX55" fmla="*/ 300037 w 4319587"/>
              <a:gd name="connsiteY55" fmla="*/ 238125 h 275309"/>
              <a:gd name="connsiteX56" fmla="*/ 271462 w 4319587"/>
              <a:gd name="connsiteY56" fmla="*/ 242888 h 275309"/>
              <a:gd name="connsiteX57" fmla="*/ 242887 w 4319587"/>
              <a:gd name="connsiteY57" fmla="*/ 252413 h 275309"/>
              <a:gd name="connsiteX58" fmla="*/ 200025 w 4319587"/>
              <a:gd name="connsiteY58" fmla="*/ 257175 h 275309"/>
              <a:gd name="connsiteX59" fmla="*/ 57150 w 4319587"/>
              <a:gd name="connsiteY59" fmla="*/ 266700 h 275309"/>
              <a:gd name="connsiteX60" fmla="*/ 0 w 4319587"/>
              <a:gd name="connsiteY60"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914400 w 4319587"/>
              <a:gd name="connsiteY35" fmla="*/ 47625 h 275309"/>
              <a:gd name="connsiteX36" fmla="*/ 838200 w 4319587"/>
              <a:gd name="connsiteY36" fmla="*/ 66675 h 275309"/>
              <a:gd name="connsiteX37" fmla="*/ 804862 w 4319587"/>
              <a:gd name="connsiteY37" fmla="*/ 76200 h 275309"/>
              <a:gd name="connsiteX38" fmla="*/ 747712 w 4319587"/>
              <a:gd name="connsiteY38" fmla="*/ 100013 h 275309"/>
              <a:gd name="connsiteX39" fmla="*/ 676275 w 4319587"/>
              <a:gd name="connsiteY39" fmla="*/ 123825 h 275309"/>
              <a:gd name="connsiteX40" fmla="*/ 647700 w 4319587"/>
              <a:gd name="connsiteY40" fmla="*/ 133350 h 275309"/>
              <a:gd name="connsiteX41" fmla="*/ 600075 w 4319587"/>
              <a:gd name="connsiteY41" fmla="*/ 147638 h 275309"/>
              <a:gd name="connsiteX42" fmla="*/ 581025 w 4319587"/>
              <a:gd name="connsiteY42" fmla="*/ 157163 h 275309"/>
              <a:gd name="connsiteX43" fmla="*/ 566737 w 4319587"/>
              <a:gd name="connsiteY43" fmla="*/ 166688 h 275309"/>
              <a:gd name="connsiteX44" fmla="*/ 533400 w 4319587"/>
              <a:gd name="connsiteY44" fmla="*/ 180975 h 275309"/>
              <a:gd name="connsiteX45" fmla="*/ 519112 w 4319587"/>
              <a:gd name="connsiteY45" fmla="*/ 190500 h 275309"/>
              <a:gd name="connsiteX46" fmla="*/ 504825 w 4319587"/>
              <a:gd name="connsiteY46" fmla="*/ 195263 h 275309"/>
              <a:gd name="connsiteX47" fmla="*/ 461962 w 4319587"/>
              <a:gd name="connsiteY47" fmla="*/ 204788 h 275309"/>
              <a:gd name="connsiteX48" fmla="*/ 447675 w 4319587"/>
              <a:gd name="connsiteY48" fmla="*/ 209550 h 275309"/>
              <a:gd name="connsiteX49" fmla="*/ 423862 w 4319587"/>
              <a:gd name="connsiteY49" fmla="*/ 214313 h 275309"/>
              <a:gd name="connsiteX50" fmla="*/ 404812 w 4319587"/>
              <a:gd name="connsiteY50" fmla="*/ 219075 h 275309"/>
              <a:gd name="connsiteX51" fmla="*/ 366712 w 4319587"/>
              <a:gd name="connsiteY51" fmla="*/ 223838 h 275309"/>
              <a:gd name="connsiteX52" fmla="*/ 342900 w 4319587"/>
              <a:gd name="connsiteY52" fmla="*/ 228600 h 275309"/>
              <a:gd name="connsiteX53" fmla="*/ 314325 w 4319587"/>
              <a:gd name="connsiteY53" fmla="*/ 233363 h 275309"/>
              <a:gd name="connsiteX54" fmla="*/ 300037 w 4319587"/>
              <a:gd name="connsiteY54" fmla="*/ 238125 h 275309"/>
              <a:gd name="connsiteX55" fmla="*/ 271462 w 4319587"/>
              <a:gd name="connsiteY55" fmla="*/ 242888 h 275309"/>
              <a:gd name="connsiteX56" fmla="*/ 242887 w 4319587"/>
              <a:gd name="connsiteY56" fmla="*/ 252413 h 275309"/>
              <a:gd name="connsiteX57" fmla="*/ 200025 w 4319587"/>
              <a:gd name="connsiteY57" fmla="*/ 257175 h 275309"/>
              <a:gd name="connsiteX58" fmla="*/ 57150 w 4319587"/>
              <a:gd name="connsiteY58" fmla="*/ 266700 h 275309"/>
              <a:gd name="connsiteX59" fmla="*/ 0 w 4319587"/>
              <a:gd name="connsiteY59"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66737 w 4319587"/>
              <a:gd name="connsiteY42" fmla="*/ 166688 h 275309"/>
              <a:gd name="connsiteX43" fmla="*/ 533400 w 4319587"/>
              <a:gd name="connsiteY43" fmla="*/ 180975 h 275309"/>
              <a:gd name="connsiteX44" fmla="*/ 519112 w 4319587"/>
              <a:gd name="connsiteY44" fmla="*/ 190500 h 275309"/>
              <a:gd name="connsiteX45" fmla="*/ 504825 w 4319587"/>
              <a:gd name="connsiteY45" fmla="*/ 195263 h 275309"/>
              <a:gd name="connsiteX46" fmla="*/ 461962 w 4319587"/>
              <a:gd name="connsiteY46" fmla="*/ 204788 h 275309"/>
              <a:gd name="connsiteX47" fmla="*/ 447675 w 4319587"/>
              <a:gd name="connsiteY47" fmla="*/ 209550 h 275309"/>
              <a:gd name="connsiteX48" fmla="*/ 423862 w 4319587"/>
              <a:gd name="connsiteY48" fmla="*/ 214313 h 275309"/>
              <a:gd name="connsiteX49" fmla="*/ 404812 w 4319587"/>
              <a:gd name="connsiteY49" fmla="*/ 219075 h 275309"/>
              <a:gd name="connsiteX50" fmla="*/ 366712 w 4319587"/>
              <a:gd name="connsiteY50" fmla="*/ 223838 h 275309"/>
              <a:gd name="connsiteX51" fmla="*/ 342900 w 4319587"/>
              <a:gd name="connsiteY51" fmla="*/ 228600 h 275309"/>
              <a:gd name="connsiteX52" fmla="*/ 314325 w 4319587"/>
              <a:gd name="connsiteY52" fmla="*/ 233363 h 275309"/>
              <a:gd name="connsiteX53" fmla="*/ 300037 w 4319587"/>
              <a:gd name="connsiteY53" fmla="*/ 238125 h 275309"/>
              <a:gd name="connsiteX54" fmla="*/ 271462 w 4319587"/>
              <a:gd name="connsiteY54" fmla="*/ 242888 h 275309"/>
              <a:gd name="connsiteX55" fmla="*/ 242887 w 4319587"/>
              <a:gd name="connsiteY55" fmla="*/ 252413 h 275309"/>
              <a:gd name="connsiteX56" fmla="*/ 200025 w 4319587"/>
              <a:gd name="connsiteY56" fmla="*/ 257175 h 275309"/>
              <a:gd name="connsiteX57" fmla="*/ 57150 w 4319587"/>
              <a:gd name="connsiteY57" fmla="*/ 266700 h 275309"/>
              <a:gd name="connsiteX58" fmla="*/ 0 w 4319587"/>
              <a:gd name="connsiteY58"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66737 w 4319587"/>
              <a:gd name="connsiteY42" fmla="*/ 166688 h 275309"/>
              <a:gd name="connsiteX43" fmla="*/ 519112 w 4319587"/>
              <a:gd name="connsiteY43" fmla="*/ 190500 h 275309"/>
              <a:gd name="connsiteX44" fmla="*/ 504825 w 4319587"/>
              <a:gd name="connsiteY44" fmla="*/ 195263 h 275309"/>
              <a:gd name="connsiteX45" fmla="*/ 461962 w 4319587"/>
              <a:gd name="connsiteY45" fmla="*/ 204788 h 275309"/>
              <a:gd name="connsiteX46" fmla="*/ 447675 w 4319587"/>
              <a:gd name="connsiteY46" fmla="*/ 209550 h 275309"/>
              <a:gd name="connsiteX47" fmla="*/ 423862 w 4319587"/>
              <a:gd name="connsiteY47" fmla="*/ 214313 h 275309"/>
              <a:gd name="connsiteX48" fmla="*/ 404812 w 4319587"/>
              <a:gd name="connsiteY48" fmla="*/ 219075 h 275309"/>
              <a:gd name="connsiteX49" fmla="*/ 366712 w 4319587"/>
              <a:gd name="connsiteY49" fmla="*/ 223838 h 275309"/>
              <a:gd name="connsiteX50" fmla="*/ 342900 w 4319587"/>
              <a:gd name="connsiteY50" fmla="*/ 228600 h 275309"/>
              <a:gd name="connsiteX51" fmla="*/ 314325 w 4319587"/>
              <a:gd name="connsiteY51" fmla="*/ 233363 h 275309"/>
              <a:gd name="connsiteX52" fmla="*/ 300037 w 4319587"/>
              <a:gd name="connsiteY52" fmla="*/ 238125 h 275309"/>
              <a:gd name="connsiteX53" fmla="*/ 271462 w 4319587"/>
              <a:gd name="connsiteY53" fmla="*/ 242888 h 275309"/>
              <a:gd name="connsiteX54" fmla="*/ 242887 w 4319587"/>
              <a:gd name="connsiteY54" fmla="*/ 252413 h 275309"/>
              <a:gd name="connsiteX55" fmla="*/ 200025 w 4319587"/>
              <a:gd name="connsiteY55" fmla="*/ 257175 h 275309"/>
              <a:gd name="connsiteX56" fmla="*/ 57150 w 4319587"/>
              <a:gd name="connsiteY56" fmla="*/ 266700 h 275309"/>
              <a:gd name="connsiteX57" fmla="*/ 0 w 4319587"/>
              <a:gd name="connsiteY57"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66737 w 4319587"/>
              <a:gd name="connsiteY42" fmla="*/ 166688 h 275309"/>
              <a:gd name="connsiteX43" fmla="*/ 519112 w 4319587"/>
              <a:gd name="connsiteY43" fmla="*/ 190500 h 275309"/>
              <a:gd name="connsiteX44" fmla="*/ 504825 w 4319587"/>
              <a:gd name="connsiteY44" fmla="*/ 195263 h 275309"/>
              <a:gd name="connsiteX45" fmla="*/ 461962 w 4319587"/>
              <a:gd name="connsiteY45" fmla="*/ 204788 h 275309"/>
              <a:gd name="connsiteX46" fmla="*/ 447675 w 4319587"/>
              <a:gd name="connsiteY46" fmla="*/ 209550 h 275309"/>
              <a:gd name="connsiteX47" fmla="*/ 404812 w 4319587"/>
              <a:gd name="connsiteY47" fmla="*/ 219075 h 275309"/>
              <a:gd name="connsiteX48" fmla="*/ 366712 w 4319587"/>
              <a:gd name="connsiteY48" fmla="*/ 223838 h 275309"/>
              <a:gd name="connsiteX49" fmla="*/ 342900 w 4319587"/>
              <a:gd name="connsiteY49" fmla="*/ 228600 h 275309"/>
              <a:gd name="connsiteX50" fmla="*/ 314325 w 4319587"/>
              <a:gd name="connsiteY50" fmla="*/ 233363 h 275309"/>
              <a:gd name="connsiteX51" fmla="*/ 300037 w 4319587"/>
              <a:gd name="connsiteY51" fmla="*/ 238125 h 275309"/>
              <a:gd name="connsiteX52" fmla="*/ 271462 w 4319587"/>
              <a:gd name="connsiteY52" fmla="*/ 242888 h 275309"/>
              <a:gd name="connsiteX53" fmla="*/ 242887 w 4319587"/>
              <a:gd name="connsiteY53" fmla="*/ 252413 h 275309"/>
              <a:gd name="connsiteX54" fmla="*/ 200025 w 4319587"/>
              <a:gd name="connsiteY54" fmla="*/ 257175 h 275309"/>
              <a:gd name="connsiteX55" fmla="*/ 57150 w 4319587"/>
              <a:gd name="connsiteY55" fmla="*/ 266700 h 275309"/>
              <a:gd name="connsiteX56" fmla="*/ 0 w 4319587"/>
              <a:gd name="connsiteY56"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66737 w 4319587"/>
              <a:gd name="connsiteY42" fmla="*/ 166688 h 275309"/>
              <a:gd name="connsiteX43" fmla="*/ 519112 w 4319587"/>
              <a:gd name="connsiteY43" fmla="*/ 190500 h 275309"/>
              <a:gd name="connsiteX44" fmla="*/ 504825 w 4319587"/>
              <a:gd name="connsiteY44" fmla="*/ 195263 h 275309"/>
              <a:gd name="connsiteX45" fmla="*/ 461962 w 4319587"/>
              <a:gd name="connsiteY45" fmla="*/ 204788 h 275309"/>
              <a:gd name="connsiteX46" fmla="*/ 447675 w 4319587"/>
              <a:gd name="connsiteY46" fmla="*/ 209550 h 275309"/>
              <a:gd name="connsiteX47" fmla="*/ 404812 w 4319587"/>
              <a:gd name="connsiteY47" fmla="*/ 219075 h 275309"/>
              <a:gd name="connsiteX48" fmla="*/ 366712 w 4319587"/>
              <a:gd name="connsiteY48" fmla="*/ 223838 h 275309"/>
              <a:gd name="connsiteX49" fmla="*/ 342900 w 4319587"/>
              <a:gd name="connsiteY49" fmla="*/ 228600 h 275309"/>
              <a:gd name="connsiteX50" fmla="*/ 314325 w 4319587"/>
              <a:gd name="connsiteY50" fmla="*/ 233363 h 275309"/>
              <a:gd name="connsiteX51" fmla="*/ 271462 w 4319587"/>
              <a:gd name="connsiteY51" fmla="*/ 242888 h 275309"/>
              <a:gd name="connsiteX52" fmla="*/ 242887 w 4319587"/>
              <a:gd name="connsiteY52" fmla="*/ 252413 h 275309"/>
              <a:gd name="connsiteX53" fmla="*/ 200025 w 4319587"/>
              <a:gd name="connsiteY53" fmla="*/ 257175 h 275309"/>
              <a:gd name="connsiteX54" fmla="*/ 57150 w 4319587"/>
              <a:gd name="connsiteY54" fmla="*/ 266700 h 275309"/>
              <a:gd name="connsiteX55" fmla="*/ 0 w 4319587"/>
              <a:gd name="connsiteY55"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66737 w 4319587"/>
              <a:gd name="connsiteY42" fmla="*/ 166688 h 275309"/>
              <a:gd name="connsiteX43" fmla="*/ 519112 w 4319587"/>
              <a:gd name="connsiteY43" fmla="*/ 190500 h 275309"/>
              <a:gd name="connsiteX44" fmla="*/ 504825 w 4319587"/>
              <a:gd name="connsiteY44" fmla="*/ 195263 h 275309"/>
              <a:gd name="connsiteX45" fmla="*/ 461962 w 4319587"/>
              <a:gd name="connsiteY45" fmla="*/ 204788 h 275309"/>
              <a:gd name="connsiteX46" fmla="*/ 447675 w 4319587"/>
              <a:gd name="connsiteY46" fmla="*/ 209550 h 275309"/>
              <a:gd name="connsiteX47" fmla="*/ 404812 w 4319587"/>
              <a:gd name="connsiteY47" fmla="*/ 219075 h 275309"/>
              <a:gd name="connsiteX48" fmla="*/ 342900 w 4319587"/>
              <a:gd name="connsiteY48" fmla="*/ 228600 h 275309"/>
              <a:gd name="connsiteX49" fmla="*/ 314325 w 4319587"/>
              <a:gd name="connsiteY49" fmla="*/ 233363 h 275309"/>
              <a:gd name="connsiteX50" fmla="*/ 271462 w 4319587"/>
              <a:gd name="connsiteY50" fmla="*/ 242888 h 275309"/>
              <a:gd name="connsiteX51" fmla="*/ 242887 w 4319587"/>
              <a:gd name="connsiteY51" fmla="*/ 252413 h 275309"/>
              <a:gd name="connsiteX52" fmla="*/ 200025 w 4319587"/>
              <a:gd name="connsiteY52" fmla="*/ 257175 h 275309"/>
              <a:gd name="connsiteX53" fmla="*/ 57150 w 4319587"/>
              <a:gd name="connsiteY53" fmla="*/ 266700 h 275309"/>
              <a:gd name="connsiteX54" fmla="*/ 0 w 4319587"/>
              <a:gd name="connsiteY54"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66737 w 4319587"/>
              <a:gd name="connsiteY42" fmla="*/ 166688 h 275309"/>
              <a:gd name="connsiteX43" fmla="*/ 519112 w 4319587"/>
              <a:gd name="connsiteY43" fmla="*/ 190500 h 275309"/>
              <a:gd name="connsiteX44" fmla="*/ 504825 w 4319587"/>
              <a:gd name="connsiteY44" fmla="*/ 195263 h 275309"/>
              <a:gd name="connsiteX45" fmla="*/ 461962 w 4319587"/>
              <a:gd name="connsiteY45" fmla="*/ 204788 h 275309"/>
              <a:gd name="connsiteX46" fmla="*/ 447675 w 4319587"/>
              <a:gd name="connsiteY46" fmla="*/ 209550 h 275309"/>
              <a:gd name="connsiteX47" fmla="*/ 404812 w 4319587"/>
              <a:gd name="connsiteY47" fmla="*/ 219075 h 275309"/>
              <a:gd name="connsiteX48" fmla="*/ 342900 w 4319587"/>
              <a:gd name="connsiteY48" fmla="*/ 228600 h 275309"/>
              <a:gd name="connsiteX49" fmla="*/ 271462 w 4319587"/>
              <a:gd name="connsiteY49" fmla="*/ 242888 h 275309"/>
              <a:gd name="connsiteX50" fmla="*/ 242887 w 4319587"/>
              <a:gd name="connsiteY50" fmla="*/ 252413 h 275309"/>
              <a:gd name="connsiteX51" fmla="*/ 200025 w 4319587"/>
              <a:gd name="connsiteY51" fmla="*/ 257175 h 275309"/>
              <a:gd name="connsiteX52" fmla="*/ 57150 w 4319587"/>
              <a:gd name="connsiteY52" fmla="*/ 266700 h 275309"/>
              <a:gd name="connsiteX53" fmla="*/ 0 w 4319587"/>
              <a:gd name="connsiteY53"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66737 w 4319587"/>
              <a:gd name="connsiteY42" fmla="*/ 166688 h 275309"/>
              <a:gd name="connsiteX43" fmla="*/ 519112 w 4319587"/>
              <a:gd name="connsiteY43" fmla="*/ 190500 h 275309"/>
              <a:gd name="connsiteX44" fmla="*/ 504825 w 4319587"/>
              <a:gd name="connsiteY44" fmla="*/ 195263 h 275309"/>
              <a:gd name="connsiteX45" fmla="*/ 461962 w 4319587"/>
              <a:gd name="connsiteY45" fmla="*/ 204788 h 275309"/>
              <a:gd name="connsiteX46" fmla="*/ 447675 w 4319587"/>
              <a:gd name="connsiteY46" fmla="*/ 209550 h 275309"/>
              <a:gd name="connsiteX47" fmla="*/ 404812 w 4319587"/>
              <a:gd name="connsiteY47" fmla="*/ 219075 h 275309"/>
              <a:gd name="connsiteX48" fmla="*/ 342900 w 4319587"/>
              <a:gd name="connsiteY48" fmla="*/ 228600 h 275309"/>
              <a:gd name="connsiteX49" fmla="*/ 271462 w 4319587"/>
              <a:gd name="connsiteY49" fmla="*/ 242888 h 275309"/>
              <a:gd name="connsiteX50" fmla="*/ 200025 w 4319587"/>
              <a:gd name="connsiteY50" fmla="*/ 257175 h 275309"/>
              <a:gd name="connsiteX51" fmla="*/ 57150 w 4319587"/>
              <a:gd name="connsiteY51" fmla="*/ 266700 h 275309"/>
              <a:gd name="connsiteX52" fmla="*/ 0 w 4319587"/>
              <a:gd name="connsiteY52"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19112 w 4319587"/>
              <a:gd name="connsiteY42" fmla="*/ 190500 h 275309"/>
              <a:gd name="connsiteX43" fmla="*/ 504825 w 4319587"/>
              <a:gd name="connsiteY43" fmla="*/ 195263 h 275309"/>
              <a:gd name="connsiteX44" fmla="*/ 461962 w 4319587"/>
              <a:gd name="connsiteY44" fmla="*/ 204788 h 275309"/>
              <a:gd name="connsiteX45" fmla="*/ 447675 w 4319587"/>
              <a:gd name="connsiteY45" fmla="*/ 209550 h 275309"/>
              <a:gd name="connsiteX46" fmla="*/ 404812 w 4319587"/>
              <a:gd name="connsiteY46" fmla="*/ 219075 h 275309"/>
              <a:gd name="connsiteX47" fmla="*/ 342900 w 4319587"/>
              <a:gd name="connsiteY47" fmla="*/ 228600 h 275309"/>
              <a:gd name="connsiteX48" fmla="*/ 271462 w 4319587"/>
              <a:gd name="connsiteY48" fmla="*/ 242888 h 275309"/>
              <a:gd name="connsiteX49" fmla="*/ 200025 w 4319587"/>
              <a:gd name="connsiteY49" fmla="*/ 257175 h 275309"/>
              <a:gd name="connsiteX50" fmla="*/ 57150 w 4319587"/>
              <a:gd name="connsiteY50" fmla="*/ 266700 h 275309"/>
              <a:gd name="connsiteX51" fmla="*/ 0 w 4319587"/>
              <a:gd name="connsiteY51"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19112 w 4319587"/>
              <a:gd name="connsiteY42" fmla="*/ 190500 h 275309"/>
              <a:gd name="connsiteX43" fmla="*/ 461962 w 4319587"/>
              <a:gd name="connsiteY43" fmla="*/ 204788 h 275309"/>
              <a:gd name="connsiteX44" fmla="*/ 447675 w 4319587"/>
              <a:gd name="connsiteY44" fmla="*/ 209550 h 275309"/>
              <a:gd name="connsiteX45" fmla="*/ 404812 w 4319587"/>
              <a:gd name="connsiteY45" fmla="*/ 219075 h 275309"/>
              <a:gd name="connsiteX46" fmla="*/ 342900 w 4319587"/>
              <a:gd name="connsiteY46" fmla="*/ 228600 h 275309"/>
              <a:gd name="connsiteX47" fmla="*/ 271462 w 4319587"/>
              <a:gd name="connsiteY47" fmla="*/ 242888 h 275309"/>
              <a:gd name="connsiteX48" fmla="*/ 200025 w 4319587"/>
              <a:gd name="connsiteY48" fmla="*/ 257175 h 275309"/>
              <a:gd name="connsiteX49" fmla="*/ 57150 w 4319587"/>
              <a:gd name="connsiteY49" fmla="*/ 266700 h 275309"/>
              <a:gd name="connsiteX50" fmla="*/ 0 w 4319587"/>
              <a:gd name="connsiteY50"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81025 w 4319587"/>
              <a:gd name="connsiteY41" fmla="*/ 157163 h 275309"/>
              <a:gd name="connsiteX42" fmla="*/ 519112 w 4319587"/>
              <a:gd name="connsiteY42" fmla="*/ 190500 h 275309"/>
              <a:gd name="connsiteX43" fmla="*/ 461962 w 4319587"/>
              <a:gd name="connsiteY43" fmla="*/ 204788 h 275309"/>
              <a:gd name="connsiteX44" fmla="*/ 404812 w 4319587"/>
              <a:gd name="connsiteY44" fmla="*/ 219075 h 275309"/>
              <a:gd name="connsiteX45" fmla="*/ 342900 w 4319587"/>
              <a:gd name="connsiteY45" fmla="*/ 228600 h 275309"/>
              <a:gd name="connsiteX46" fmla="*/ 271462 w 4319587"/>
              <a:gd name="connsiteY46" fmla="*/ 242888 h 275309"/>
              <a:gd name="connsiteX47" fmla="*/ 200025 w 4319587"/>
              <a:gd name="connsiteY47" fmla="*/ 257175 h 275309"/>
              <a:gd name="connsiteX48" fmla="*/ 57150 w 4319587"/>
              <a:gd name="connsiteY48" fmla="*/ 266700 h 275309"/>
              <a:gd name="connsiteX49" fmla="*/ 0 w 4319587"/>
              <a:gd name="connsiteY49"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47700 w 4319587"/>
              <a:gd name="connsiteY39" fmla="*/ 133350 h 275309"/>
              <a:gd name="connsiteX40" fmla="*/ 600075 w 4319587"/>
              <a:gd name="connsiteY40" fmla="*/ 147638 h 275309"/>
              <a:gd name="connsiteX41" fmla="*/ 519112 w 4319587"/>
              <a:gd name="connsiteY41" fmla="*/ 190500 h 275309"/>
              <a:gd name="connsiteX42" fmla="*/ 461962 w 4319587"/>
              <a:gd name="connsiteY42" fmla="*/ 204788 h 275309"/>
              <a:gd name="connsiteX43" fmla="*/ 404812 w 4319587"/>
              <a:gd name="connsiteY43" fmla="*/ 219075 h 275309"/>
              <a:gd name="connsiteX44" fmla="*/ 342900 w 4319587"/>
              <a:gd name="connsiteY44" fmla="*/ 228600 h 275309"/>
              <a:gd name="connsiteX45" fmla="*/ 271462 w 4319587"/>
              <a:gd name="connsiteY45" fmla="*/ 242888 h 275309"/>
              <a:gd name="connsiteX46" fmla="*/ 200025 w 4319587"/>
              <a:gd name="connsiteY46" fmla="*/ 257175 h 275309"/>
              <a:gd name="connsiteX47" fmla="*/ 57150 w 4319587"/>
              <a:gd name="connsiteY47" fmla="*/ 266700 h 275309"/>
              <a:gd name="connsiteX48" fmla="*/ 0 w 4319587"/>
              <a:gd name="connsiteY48"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00075 w 4319587"/>
              <a:gd name="connsiteY39" fmla="*/ 147638 h 275309"/>
              <a:gd name="connsiteX40" fmla="*/ 519112 w 4319587"/>
              <a:gd name="connsiteY40" fmla="*/ 190500 h 275309"/>
              <a:gd name="connsiteX41" fmla="*/ 461962 w 4319587"/>
              <a:gd name="connsiteY41" fmla="*/ 204788 h 275309"/>
              <a:gd name="connsiteX42" fmla="*/ 404812 w 4319587"/>
              <a:gd name="connsiteY42" fmla="*/ 219075 h 275309"/>
              <a:gd name="connsiteX43" fmla="*/ 342900 w 4319587"/>
              <a:gd name="connsiteY43" fmla="*/ 228600 h 275309"/>
              <a:gd name="connsiteX44" fmla="*/ 271462 w 4319587"/>
              <a:gd name="connsiteY44" fmla="*/ 242888 h 275309"/>
              <a:gd name="connsiteX45" fmla="*/ 200025 w 4319587"/>
              <a:gd name="connsiteY45" fmla="*/ 257175 h 275309"/>
              <a:gd name="connsiteX46" fmla="*/ 57150 w 4319587"/>
              <a:gd name="connsiteY46" fmla="*/ 266700 h 275309"/>
              <a:gd name="connsiteX47" fmla="*/ 0 w 4319587"/>
              <a:gd name="connsiteY47"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519112 w 4319587"/>
              <a:gd name="connsiteY39" fmla="*/ 190500 h 275309"/>
              <a:gd name="connsiteX40" fmla="*/ 461962 w 4319587"/>
              <a:gd name="connsiteY40" fmla="*/ 204788 h 275309"/>
              <a:gd name="connsiteX41" fmla="*/ 404812 w 4319587"/>
              <a:gd name="connsiteY41" fmla="*/ 219075 h 275309"/>
              <a:gd name="connsiteX42" fmla="*/ 342900 w 4319587"/>
              <a:gd name="connsiteY42" fmla="*/ 228600 h 275309"/>
              <a:gd name="connsiteX43" fmla="*/ 271462 w 4319587"/>
              <a:gd name="connsiteY43" fmla="*/ 242888 h 275309"/>
              <a:gd name="connsiteX44" fmla="*/ 200025 w 4319587"/>
              <a:gd name="connsiteY44" fmla="*/ 257175 h 275309"/>
              <a:gd name="connsiteX45" fmla="*/ 57150 w 4319587"/>
              <a:gd name="connsiteY45" fmla="*/ 266700 h 275309"/>
              <a:gd name="connsiteX46" fmla="*/ 0 w 4319587"/>
              <a:gd name="connsiteY46"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590518 w 4319587"/>
              <a:gd name="connsiteY39" fmla="*/ 190500 h 275309"/>
              <a:gd name="connsiteX40" fmla="*/ 461962 w 4319587"/>
              <a:gd name="connsiteY40" fmla="*/ 204788 h 275309"/>
              <a:gd name="connsiteX41" fmla="*/ 404812 w 4319587"/>
              <a:gd name="connsiteY41" fmla="*/ 219075 h 275309"/>
              <a:gd name="connsiteX42" fmla="*/ 342900 w 4319587"/>
              <a:gd name="connsiteY42" fmla="*/ 228600 h 275309"/>
              <a:gd name="connsiteX43" fmla="*/ 271462 w 4319587"/>
              <a:gd name="connsiteY43" fmla="*/ 242888 h 275309"/>
              <a:gd name="connsiteX44" fmla="*/ 200025 w 4319587"/>
              <a:gd name="connsiteY44" fmla="*/ 257175 h 275309"/>
              <a:gd name="connsiteX45" fmla="*/ 57150 w 4319587"/>
              <a:gd name="connsiteY45" fmla="*/ 266700 h 275309"/>
              <a:gd name="connsiteX46" fmla="*/ 0 w 4319587"/>
              <a:gd name="connsiteY46"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590518 w 4319587"/>
              <a:gd name="connsiteY39" fmla="*/ 190500 h 275309"/>
              <a:gd name="connsiteX40" fmla="*/ 461962 w 4319587"/>
              <a:gd name="connsiteY40" fmla="*/ 204788 h 275309"/>
              <a:gd name="connsiteX41" fmla="*/ 404812 w 4319587"/>
              <a:gd name="connsiteY41" fmla="*/ 219075 h 275309"/>
              <a:gd name="connsiteX42" fmla="*/ 342900 w 4319587"/>
              <a:gd name="connsiteY42" fmla="*/ 228600 h 275309"/>
              <a:gd name="connsiteX43" fmla="*/ 271462 w 4319587"/>
              <a:gd name="connsiteY43" fmla="*/ 242888 h 275309"/>
              <a:gd name="connsiteX44" fmla="*/ 200025 w 4319587"/>
              <a:gd name="connsiteY44" fmla="*/ 257175 h 275309"/>
              <a:gd name="connsiteX45" fmla="*/ 57150 w 4319587"/>
              <a:gd name="connsiteY45" fmla="*/ 266700 h 275309"/>
              <a:gd name="connsiteX46" fmla="*/ 0 w 4319587"/>
              <a:gd name="connsiteY46"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676275 w 4319587"/>
              <a:gd name="connsiteY39" fmla="*/ 126206 h 275309"/>
              <a:gd name="connsiteX40" fmla="*/ 590518 w 4319587"/>
              <a:gd name="connsiteY40" fmla="*/ 190500 h 275309"/>
              <a:gd name="connsiteX41" fmla="*/ 461962 w 4319587"/>
              <a:gd name="connsiteY41" fmla="*/ 204788 h 275309"/>
              <a:gd name="connsiteX42" fmla="*/ 404812 w 4319587"/>
              <a:gd name="connsiteY42" fmla="*/ 219075 h 275309"/>
              <a:gd name="connsiteX43" fmla="*/ 342900 w 4319587"/>
              <a:gd name="connsiteY43" fmla="*/ 228600 h 275309"/>
              <a:gd name="connsiteX44" fmla="*/ 271462 w 4319587"/>
              <a:gd name="connsiteY44" fmla="*/ 242888 h 275309"/>
              <a:gd name="connsiteX45" fmla="*/ 200025 w 4319587"/>
              <a:gd name="connsiteY45" fmla="*/ 257175 h 275309"/>
              <a:gd name="connsiteX46" fmla="*/ 57150 w 4319587"/>
              <a:gd name="connsiteY46" fmla="*/ 266700 h 275309"/>
              <a:gd name="connsiteX47" fmla="*/ 0 w 4319587"/>
              <a:gd name="connsiteY47"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676275 w 4319587"/>
              <a:gd name="connsiteY38" fmla="*/ 123825 h 275309"/>
              <a:gd name="connsiteX39" fmla="*/ 590518 w 4319587"/>
              <a:gd name="connsiteY39" fmla="*/ 190500 h 275309"/>
              <a:gd name="connsiteX40" fmla="*/ 461962 w 4319587"/>
              <a:gd name="connsiteY40" fmla="*/ 204788 h 275309"/>
              <a:gd name="connsiteX41" fmla="*/ 404812 w 4319587"/>
              <a:gd name="connsiteY41" fmla="*/ 219075 h 275309"/>
              <a:gd name="connsiteX42" fmla="*/ 342900 w 4319587"/>
              <a:gd name="connsiteY42" fmla="*/ 228600 h 275309"/>
              <a:gd name="connsiteX43" fmla="*/ 271462 w 4319587"/>
              <a:gd name="connsiteY43" fmla="*/ 242888 h 275309"/>
              <a:gd name="connsiteX44" fmla="*/ 200025 w 4319587"/>
              <a:gd name="connsiteY44" fmla="*/ 257175 h 275309"/>
              <a:gd name="connsiteX45" fmla="*/ 57150 w 4319587"/>
              <a:gd name="connsiteY45" fmla="*/ 266700 h 275309"/>
              <a:gd name="connsiteX46" fmla="*/ 0 w 4319587"/>
              <a:gd name="connsiteY46"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747712 w 4319587"/>
              <a:gd name="connsiteY37" fmla="*/ 100013 h 275309"/>
              <a:gd name="connsiteX38" fmla="*/ 590518 w 4319587"/>
              <a:gd name="connsiteY38" fmla="*/ 190500 h 275309"/>
              <a:gd name="connsiteX39" fmla="*/ 461962 w 4319587"/>
              <a:gd name="connsiteY39" fmla="*/ 204788 h 275309"/>
              <a:gd name="connsiteX40" fmla="*/ 404812 w 4319587"/>
              <a:gd name="connsiteY40" fmla="*/ 219075 h 275309"/>
              <a:gd name="connsiteX41" fmla="*/ 342900 w 4319587"/>
              <a:gd name="connsiteY41" fmla="*/ 228600 h 275309"/>
              <a:gd name="connsiteX42" fmla="*/ 271462 w 4319587"/>
              <a:gd name="connsiteY42" fmla="*/ 242888 h 275309"/>
              <a:gd name="connsiteX43" fmla="*/ 200025 w 4319587"/>
              <a:gd name="connsiteY43" fmla="*/ 257175 h 275309"/>
              <a:gd name="connsiteX44" fmla="*/ 57150 w 4319587"/>
              <a:gd name="connsiteY44" fmla="*/ 266700 h 275309"/>
              <a:gd name="connsiteX45" fmla="*/ 0 w 4319587"/>
              <a:gd name="connsiteY45"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804862 w 4319587"/>
              <a:gd name="connsiteY36" fmla="*/ 76200 h 275309"/>
              <a:gd name="connsiteX37" fmla="*/ 590518 w 4319587"/>
              <a:gd name="connsiteY37" fmla="*/ 190500 h 275309"/>
              <a:gd name="connsiteX38" fmla="*/ 461962 w 4319587"/>
              <a:gd name="connsiteY38" fmla="*/ 204788 h 275309"/>
              <a:gd name="connsiteX39" fmla="*/ 404812 w 4319587"/>
              <a:gd name="connsiteY39" fmla="*/ 219075 h 275309"/>
              <a:gd name="connsiteX40" fmla="*/ 342900 w 4319587"/>
              <a:gd name="connsiteY40" fmla="*/ 228600 h 275309"/>
              <a:gd name="connsiteX41" fmla="*/ 271462 w 4319587"/>
              <a:gd name="connsiteY41" fmla="*/ 242888 h 275309"/>
              <a:gd name="connsiteX42" fmla="*/ 200025 w 4319587"/>
              <a:gd name="connsiteY42" fmla="*/ 257175 h 275309"/>
              <a:gd name="connsiteX43" fmla="*/ 57150 w 4319587"/>
              <a:gd name="connsiteY43" fmla="*/ 266700 h 275309"/>
              <a:gd name="connsiteX44" fmla="*/ 0 w 4319587"/>
              <a:gd name="connsiteY44"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66675 h 275309"/>
              <a:gd name="connsiteX36" fmla="*/ 590518 w 4319587"/>
              <a:gd name="connsiteY36" fmla="*/ 190500 h 275309"/>
              <a:gd name="connsiteX37" fmla="*/ 461962 w 4319587"/>
              <a:gd name="connsiteY37" fmla="*/ 204788 h 275309"/>
              <a:gd name="connsiteX38" fmla="*/ 404812 w 4319587"/>
              <a:gd name="connsiteY38" fmla="*/ 219075 h 275309"/>
              <a:gd name="connsiteX39" fmla="*/ 342900 w 4319587"/>
              <a:gd name="connsiteY39" fmla="*/ 228600 h 275309"/>
              <a:gd name="connsiteX40" fmla="*/ 271462 w 4319587"/>
              <a:gd name="connsiteY40" fmla="*/ 242888 h 275309"/>
              <a:gd name="connsiteX41" fmla="*/ 200025 w 4319587"/>
              <a:gd name="connsiteY41" fmla="*/ 257175 h 275309"/>
              <a:gd name="connsiteX42" fmla="*/ 57150 w 4319587"/>
              <a:gd name="connsiteY42" fmla="*/ 266700 h 275309"/>
              <a:gd name="connsiteX43" fmla="*/ 0 w 4319587"/>
              <a:gd name="connsiteY43"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838200 w 4319587"/>
              <a:gd name="connsiteY35" fmla="*/ 138089 h 275309"/>
              <a:gd name="connsiteX36" fmla="*/ 590518 w 4319587"/>
              <a:gd name="connsiteY36" fmla="*/ 190500 h 275309"/>
              <a:gd name="connsiteX37" fmla="*/ 461962 w 4319587"/>
              <a:gd name="connsiteY37" fmla="*/ 204788 h 275309"/>
              <a:gd name="connsiteX38" fmla="*/ 404812 w 4319587"/>
              <a:gd name="connsiteY38" fmla="*/ 219075 h 275309"/>
              <a:gd name="connsiteX39" fmla="*/ 342900 w 4319587"/>
              <a:gd name="connsiteY39" fmla="*/ 228600 h 275309"/>
              <a:gd name="connsiteX40" fmla="*/ 271462 w 4319587"/>
              <a:gd name="connsiteY40" fmla="*/ 242888 h 275309"/>
              <a:gd name="connsiteX41" fmla="*/ 200025 w 4319587"/>
              <a:gd name="connsiteY41" fmla="*/ 257175 h 275309"/>
              <a:gd name="connsiteX42" fmla="*/ 57150 w 4319587"/>
              <a:gd name="connsiteY42" fmla="*/ 266700 h 275309"/>
              <a:gd name="connsiteX43" fmla="*/ 0 w 4319587"/>
              <a:gd name="connsiteY43"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928687 w 4319587"/>
              <a:gd name="connsiteY34" fmla="*/ 42863 h 275309"/>
              <a:gd name="connsiteX35" fmla="*/ 590518 w 4319587"/>
              <a:gd name="connsiteY35" fmla="*/ 190500 h 275309"/>
              <a:gd name="connsiteX36" fmla="*/ 461962 w 4319587"/>
              <a:gd name="connsiteY36" fmla="*/ 204788 h 275309"/>
              <a:gd name="connsiteX37" fmla="*/ 404812 w 4319587"/>
              <a:gd name="connsiteY37" fmla="*/ 219075 h 275309"/>
              <a:gd name="connsiteX38" fmla="*/ 342900 w 4319587"/>
              <a:gd name="connsiteY38" fmla="*/ 228600 h 275309"/>
              <a:gd name="connsiteX39" fmla="*/ 271462 w 4319587"/>
              <a:gd name="connsiteY39" fmla="*/ 242888 h 275309"/>
              <a:gd name="connsiteX40" fmla="*/ 200025 w 4319587"/>
              <a:gd name="connsiteY40" fmla="*/ 257175 h 275309"/>
              <a:gd name="connsiteX41" fmla="*/ 57150 w 4319587"/>
              <a:gd name="connsiteY41" fmla="*/ 266700 h 275309"/>
              <a:gd name="connsiteX42" fmla="*/ 0 w 4319587"/>
              <a:gd name="connsiteY42" fmla="*/ 266700 h 275309"/>
              <a:gd name="connsiteX0" fmla="*/ 4319587 w 4319587"/>
              <a:gd name="connsiteY0" fmla="*/ 147638 h 275309"/>
              <a:gd name="connsiteX1" fmla="*/ 4305300 w 4319587"/>
              <a:gd name="connsiteY1" fmla="*/ 142875 h 275309"/>
              <a:gd name="connsiteX2" fmla="*/ 4252912 w 4319587"/>
              <a:gd name="connsiteY2" fmla="*/ 157163 h 275309"/>
              <a:gd name="connsiteX3" fmla="*/ 4238625 w 4319587"/>
              <a:gd name="connsiteY3" fmla="*/ 161925 h 275309"/>
              <a:gd name="connsiteX4" fmla="*/ 3714750 w 4319587"/>
              <a:gd name="connsiteY4" fmla="*/ 171450 h 275309"/>
              <a:gd name="connsiteX5" fmla="*/ 3424237 w 4319587"/>
              <a:gd name="connsiteY5" fmla="*/ 166688 h 275309"/>
              <a:gd name="connsiteX6" fmla="*/ 3219450 w 4319587"/>
              <a:gd name="connsiteY6" fmla="*/ 157163 h 275309"/>
              <a:gd name="connsiteX7" fmla="*/ 3048000 w 4319587"/>
              <a:gd name="connsiteY7" fmla="*/ 152400 h 275309"/>
              <a:gd name="connsiteX8" fmla="*/ 2914650 w 4319587"/>
              <a:gd name="connsiteY8" fmla="*/ 142875 h 275309"/>
              <a:gd name="connsiteX9" fmla="*/ 2881312 w 4319587"/>
              <a:gd name="connsiteY9" fmla="*/ 133350 h 275309"/>
              <a:gd name="connsiteX10" fmla="*/ 2833687 w 4319587"/>
              <a:gd name="connsiteY10" fmla="*/ 123825 h 275309"/>
              <a:gd name="connsiteX11" fmla="*/ 2805112 w 4319587"/>
              <a:gd name="connsiteY11" fmla="*/ 114300 h 275309"/>
              <a:gd name="connsiteX12" fmla="*/ 2771775 w 4319587"/>
              <a:gd name="connsiteY12" fmla="*/ 109538 h 275309"/>
              <a:gd name="connsiteX13" fmla="*/ 2747962 w 4319587"/>
              <a:gd name="connsiteY13" fmla="*/ 104775 h 275309"/>
              <a:gd name="connsiteX14" fmla="*/ 2628900 w 4319587"/>
              <a:gd name="connsiteY14" fmla="*/ 100013 h 275309"/>
              <a:gd name="connsiteX15" fmla="*/ 2514600 w 4319587"/>
              <a:gd name="connsiteY15" fmla="*/ 90488 h 275309"/>
              <a:gd name="connsiteX16" fmla="*/ 2428875 w 4319587"/>
              <a:gd name="connsiteY16" fmla="*/ 85725 h 275309"/>
              <a:gd name="connsiteX17" fmla="*/ 2343150 w 4319587"/>
              <a:gd name="connsiteY17" fmla="*/ 76200 h 275309"/>
              <a:gd name="connsiteX18" fmla="*/ 2290762 w 4319587"/>
              <a:gd name="connsiteY18" fmla="*/ 71438 h 275309"/>
              <a:gd name="connsiteX19" fmla="*/ 2247900 w 4319587"/>
              <a:gd name="connsiteY19" fmla="*/ 66675 h 275309"/>
              <a:gd name="connsiteX20" fmla="*/ 2157412 w 4319587"/>
              <a:gd name="connsiteY20" fmla="*/ 57150 h 275309"/>
              <a:gd name="connsiteX21" fmla="*/ 2128837 w 4319587"/>
              <a:gd name="connsiteY21" fmla="*/ 52388 h 275309"/>
              <a:gd name="connsiteX22" fmla="*/ 2090737 w 4319587"/>
              <a:gd name="connsiteY22" fmla="*/ 47625 h 275309"/>
              <a:gd name="connsiteX23" fmla="*/ 2024062 w 4319587"/>
              <a:gd name="connsiteY23" fmla="*/ 38100 h 275309"/>
              <a:gd name="connsiteX24" fmla="*/ 1909762 w 4319587"/>
              <a:gd name="connsiteY24" fmla="*/ 33338 h 275309"/>
              <a:gd name="connsiteX25" fmla="*/ 1857375 w 4319587"/>
              <a:gd name="connsiteY25" fmla="*/ 23813 h 275309"/>
              <a:gd name="connsiteX26" fmla="*/ 1804987 w 4319587"/>
              <a:gd name="connsiteY26" fmla="*/ 19050 h 275309"/>
              <a:gd name="connsiteX27" fmla="*/ 1776412 w 4319587"/>
              <a:gd name="connsiteY27" fmla="*/ 14288 h 275309"/>
              <a:gd name="connsiteX28" fmla="*/ 1647825 w 4319587"/>
              <a:gd name="connsiteY28" fmla="*/ 9525 h 275309"/>
              <a:gd name="connsiteX29" fmla="*/ 1252537 w 4319587"/>
              <a:gd name="connsiteY29" fmla="*/ 0 h 275309"/>
              <a:gd name="connsiteX30" fmla="*/ 1090612 w 4319587"/>
              <a:gd name="connsiteY30" fmla="*/ 4763 h 275309"/>
              <a:gd name="connsiteX31" fmla="*/ 1047750 w 4319587"/>
              <a:gd name="connsiteY31" fmla="*/ 14288 h 275309"/>
              <a:gd name="connsiteX32" fmla="*/ 985837 w 4319587"/>
              <a:gd name="connsiteY32" fmla="*/ 33338 h 275309"/>
              <a:gd name="connsiteX33" fmla="*/ 983456 w 4319587"/>
              <a:gd name="connsiteY33" fmla="*/ 33338 h 275309"/>
              <a:gd name="connsiteX34" fmla="*/ 590518 w 4319587"/>
              <a:gd name="connsiteY34" fmla="*/ 190500 h 275309"/>
              <a:gd name="connsiteX35" fmla="*/ 461962 w 4319587"/>
              <a:gd name="connsiteY35" fmla="*/ 204788 h 275309"/>
              <a:gd name="connsiteX36" fmla="*/ 404812 w 4319587"/>
              <a:gd name="connsiteY36" fmla="*/ 219075 h 275309"/>
              <a:gd name="connsiteX37" fmla="*/ 342900 w 4319587"/>
              <a:gd name="connsiteY37" fmla="*/ 228600 h 275309"/>
              <a:gd name="connsiteX38" fmla="*/ 271462 w 4319587"/>
              <a:gd name="connsiteY38" fmla="*/ 242888 h 275309"/>
              <a:gd name="connsiteX39" fmla="*/ 200025 w 4319587"/>
              <a:gd name="connsiteY39" fmla="*/ 257175 h 275309"/>
              <a:gd name="connsiteX40" fmla="*/ 57150 w 4319587"/>
              <a:gd name="connsiteY40" fmla="*/ 266700 h 275309"/>
              <a:gd name="connsiteX41" fmla="*/ 0 w 4319587"/>
              <a:gd name="connsiteY41" fmla="*/ 266700 h 275309"/>
              <a:gd name="connsiteX0" fmla="*/ 4319587 w 4319587"/>
              <a:gd name="connsiteY0" fmla="*/ 147638 h 296840"/>
              <a:gd name="connsiteX1" fmla="*/ 4305300 w 4319587"/>
              <a:gd name="connsiteY1" fmla="*/ 142875 h 296840"/>
              <a:gd name="connsiteX2" fmla="*/ 4252912 w 4319587"/>
              <a:gd name="connsiteY2" fmla="*/ 157163 h 296840"/>
              <a:gd name="connsiteX3" fmla="*/ 4238625 w 4319587"/>
              <a:gd name="connsiteY3" fmla="*/ 161925 h 296840"/>
              <a:gd name="connsiteX4" fmla="*/ 3714750 w 4319587"/>
              <a:gd name="connsiteY4" fmla="*/ 171450 h 296840"/>
              <a:gd name="connsiteX5" fmla="*/ 3424237 w 4319587"/>
              <a:gd name="connsiteY5" fmla="*/ 166688 h 296840"/>
              <a:gd name="connsiteX6" fmla="*/ 3219450 w 4319587"/>
              <a:gd name="connsiteY6" fmla="*/ 157163 h 296840"/>
              <a:gd name="connsiteX7" fmla="*/ 3048000 w 4319587"/>
              <a:gd name="connsiteY7" fmla="*/ 152400 h 296840"/>
              <a:gd name="connsiteX8" fmla="*/ 2914650 w 4319587"/>
              <a:gd name="connsiteY8" fmla="*/ 142875 h 296840"/>
              <a:gd name="connsiteX9" fmla="*/ 2881312 w 4319587"/>
              <a:gd name="connsiteY9" fmla="*/ 133350 h 296840"/>
              <a:gd name="connsiteX10" fmla="*/ 2833687 w 4319587"/>
              <a:gd name="connsiteY10" fmla="*/ 123825 h 296840"/>
              <a:gd name="connsiteX11" fmla="*/ 2805112 w 4319587"/>
              <a:gd name="connsiteY11" fmla="*/ 114300 h 296840"/>
              <a:gd name="connsiteX12" fmla="*/ 2771775 w 4319587"/>
              <a:gd name="connsiteY12" fmla="*/ 109538 h 296840"/>
              <a:gd name="connsiteX13" fmla="*/ 2747962 w 4319587"/>
              <a:gd name="connsiteY13" fmla="*/ 104775 h 296840"/>
              <a:gd name="connsiteX14" fmla="*/ 2628900 w 4319587"/>
              <a:gd name="connsiteY14" fmla="*/ 100013 h 296840"/>
              <a:gd name="connsiteX15" fmla="*/ 2514600 w 4319587"/>
              <a:gd name="connsiteY15" fmla="*/ 90488 h 296840"/>
              <a:gd name="connsiteX16" fmla="*/ 2428875 w 4319587"/>
              <a:gd name="connsiteY16" fmla="*/ 85725 h 296840"/>
              <a:gd name="connsiteX17" fmla="*/ 2343150 w 4319587"/>
              <a:gd name="connsiteY17" fmla="*/ 76200 h 296840"/>
              <a:gd name="connsiteX18" fmla="*/ 2290762 w 4319587"/>
              <a:gd name="connsiteY18" fmla="*/ 71438 h 296840"/>
              <a:gd name="connsiteX19" fmla="*/ 2247900 w 4319587"/>
              <a:gd name="connsiteY19" fmla="*/ 66675 h 296840"/>
              <a:gd name="connsiteX20" fmla="*/ 2157412 w 4319587"/>
              <a:gd name="connsiteY20" fmla="*/ 57150 h 296840"/>
              <a:gd name="connsiteX21" fmla="*/ 2128837 w 4319587"/>
              <a:gd name="connsiteY21" fmla="*/ 52388 h 296840"/>
              <a:gd name="connsiteX22" fmla="*/ 2090737 w 4319587"/>
              <a:gd name="connsiteY22" fmla="*/ 47625 h 296840"/>
              <a:gd name="connsiteX23" fmla="*/ 2024062 w 4319587"/>
              <a:gd name="connsiteY23" fmla="*/ 38100 h 296840"/>
              <a:gd name="connsiteX24" fmla="*/ 1909762 w 4319587"/>
              <a:gd name="connsiteY24" fmla="*/ 33338 h 296840"/>
              <a:gd name="connsiteX25" fmla="*/ 1857375 w 4319587"/>
              <a:gd name="connsiteY25" fmla="*/ 23813 h 296840"/>
              <a:gd name="connsiteX26" fmla="*/ 1804987 w 4319587"/>
              <a:gd name="connsiteY26" fmla="*/ 19050 h 296840"/>
              <a:gd name="connsiteX27" fmla="*/ 1776412 w 4319587"/>
              <a:gd name="connsiteY27" fmla="*/ 14288 h 296840"/>
              <a:gd name="connsiteX28" fmla="*/ 1647825 w 4319587"/>
              <a:gd name="connsiteY28" fmla="*/ 9525 h 296840"/>
              <a:gd name="connsiteX29" fmla="*/ 1252537 w 4319587"/>
              <a:gd name="connsiteY29" fmla="*/ 0 h 296840"/>
              <a:gd name="connsiteX30" fmla="*/ 1090612 w 4319587"/>
              <a:gd name="connsiteY30" fmla="*/ 4763 h 296840"/>
              <a:gd name="connsiteX31" fmla="*/ 1047750 w 4319587"/>
              <a:gd name="connsiteY31" fmla="*/ 14288 h 296840"/>
              <a:gd name="connsiteX32" fmla="*/ 985837 w 4319587"/>
              <a:gd name="connsiteY32" fmla="*/ 33338 h 296840"/>
              <a:gd name="connsiteX33" fmla="*/ 983456 w 4319587"/>
              <a:gd name="connsiteY33" fmla="*/ 33338 h 296840"/>
              <a:gd name="connsiteX34" fmla="*/ 590518 w 4319587"/>
              <a:gd name="connsiteY34" fmla="*/ 190500 h 296840"/>
              <a:gd name="connsiteX35" fmla="*/ 461962 w 4319587"/>
              <a:gd name="connsiteY35" fmla="*/ 204788 h 296840"/>
              <a:gd name="connsiteX36" fmla="*/ 404812 w 4319587"/>
              <a:gd name="connsiteY36" fmla="*/ 219075 h 296840"/>
              <a:gd name="connsiteX37" fmla="*/ 390525 w 4319587"/>
              <a:gd name="connsiteY37" fmla="*/ 295252 h 296840"/>
              <a:gd name="connsiteX38" fmla="*/ 342900 w 4319587"/>
              <a:gd name="connsiteY38" fmla="*/ 228600 h 296840"/>
              <a:gd name="connsiteX39" fmla="*/ 271462 w 4319587"/>
              <a:gd name="connsiteY39" fmla="*/ 242888 h 296840"/>
              <a:gd name="connsiteX40" fmla="*/ 200025 w 4319587"/>
              <a:gd name="connsiteY40" fmla="*/ 257175 h 296840"/>
              <a:gd name="connsiteX41" fmla="*/ 57150 w 4319587"/>
              <a:gd name="connsiteY41" fmla="*/ 266700 h 296840"/>
              <a:gd name="connsiteX42" fmla="*/ 0 w 4319587"/>
              <a:gd name="connsiteY42" fmla="*/ 266700 h 296840"/>
              <a:gd name="connsiteX0" fmla="*/ 4319587 w 4319587"/>
              <a:gd name="connsiteY0" fmla="*/ 147638 h 296840"/>
              <a:gd name="connsiteX1" fmla="*/ 4305300 w 4319587"/>
              <a:gd name="connsiteY1" fmla="*/ 142875 h 296840"/>
              <a:gd name="connsiteX2" fmla="*/ 4252912 w 4319587"/>
              <a:gd name="connsiteY2" fmla="*/ 157163 h 296840"/>
              <a:gd name="connsiteX3" fmla="*/ 4238625 w 4319587"/>
              <a:gd name="connsiteY3" fmla="*/ 161925 h 296840"/>
              <a:gd name="connsiteX4" fmla="*/ 3714750 w 4319587"/>
              <a:gd name="connsiteY4" fmla="*/ 171450 h 296840"/>
              <a:gd name="connsiteX5" fmla="*/ 3424237 w 4319587"/>
              <a:gd name="connsiteY5" fmla="*/ 166688 h 296840"/>
              <a:gd name="connsiteX6" fmla="*/ 3219450 w 4319587"/>
              <a:gd name="connsiteY6" fmla="*/ 157163 h 296840"/>
              <a:gd name="connsiteX7" fmla="*/ 3048000 w 4319587"/>
              <a:gd name="connsiteY7" fmla="*/ 152400 h 296840"/>
              <a:gd name="connsiteX8" fmla="*/ 2914650 w 4319587"/>
              <a:gd name="connsiteY8" fmla="*/ 142875 h 296840"/>
              <a:gd name="connsiteX9" fmla="*/ 2881312 w 4319587"/>
              <a:gd name="connsiteY9" fmla="*/ 133350 h 296840"/>
              <a:gd name="connsiteX10" fmla="*/ 2833687 w 4319587"/>
              <a:gd name="connsiteY10" fmla="*/ 123825 h 296840"/>
              <a:gd name="connsiteX11" fmla="*/ 2805112 w 4319587"/>
              <a:gd name="connsiteY11" fmla="*/ 114300 h 296840"/>
              <a:gd name="connsiteX12" fmla="*/ 2771775 w 4319587"/>
              <a:gd name="connsiteY12" fmla="*/ 109538 h 296840"/>
              <a:gd name="connsiteX13" fmla="*/ 2747962 w 4319587"/>
              <a:gd name="connsiteY13" fmla="*/ 104775 h 296840"/>
              <a:gd name="connsiteX14" fmla="*/ 2628900 w 4319587"/>
              <a:gd name="connsiteY14" fmla="*/ 100013 h 296840"/>
              <a:gd name="connsiteX15" fmla="*/ 2514600 w 4319587"/>
              <a:gd name="connsiteY15" fmla="*/ 90488 h 296840"/>
              <a:gd name="connsiteX16" fmla="*/ 2428875 w 4319587"/>
              <a:gd name="connsiteY16" fmla="*/ 85725 h 296840"/>
              <a:gd name="connsiteX17" fmla="*/ 2343150 w 4319587"/>
              <a:gd name="connsiteY17" fmla="*/ 76200 h 296840"/>
              <a:gd name="connsiteX18" fmla="*/ 2290762 w 4319587"/>
              <a:gd name="connsiteY18" fmla="*/ 71438 h 296840"/>
              <a:gd name="connsiteX19" fmla="*/ 2247900 w 4319587"/>
              <a:gd name="connsiteY19" fmla="*/ 66675 h 296840"/>
              <a:gd name="connsiteX20" fmla="*/ 2157412 w 4319587"/>
              <a:gd name="connsiteY20" fmla="*/ 57150 h 296840"/>
              <a:gd name="connsiteX21" fmla="*/ 2128837 w 4319587"/>
              <a:gd name="connsiteY21" fmla="*/ 52388 h 296840"/>
              <a:gd name="connsiteX22" fmla="*/ 2090737 w 4319587"/>
              <a:gd name="connsiteY22" fmla="*/ 47625 h 296840"/>
              <a:gd name="connsiteX23" fmla="*/ 2024062 w 4319587"/>
              <a:gd name="connsiteY23" fmla="*/ 38100 h 296840"/>
              <a:gd name="connsiteX24" fmla="*/ 1909762 w 4319587"/>
              <a:gd name="connsiteY24" fmla="*/ 33338 h 296840"/>
              <a:gd name="connsiteX25" fmla="*/ 1857375 w 4319587"/>
              <a:gd name="connsiteY25" fmla="*/ 23813 h 296840"/>
              <a:gd name="connsiteX26" fmla="*/ 1804987 w 4319587"/>
              <a:gd name="connsiteY26" fmla="*/ 19050 h 296840"/>
              <a:gd name="connsiteX27" fmla="*/ 1776412 w 4319587"/>
              <a:gd name="connsiteY27" fmla="*/ 14288 h 296840"/>
              <a:gd name="connsiteX28" fmla="*/ 1647825 w 4319587"/>
              <a:gd name="connsiteY28" fmla="*/ 9525 h 296840"/>
              <a:gd name="connsiteX29" fmla="*/ 1252537 w 4319587"/>
              <a:gd name="connsiteY29" fmla="*/ 0 h 296840"/>
              <a:gd name="connsiteX30" fmla="*/ 1090612 w 4319587"/>
              <a:gd name="connsiteY30" fmla="*/ 4763 h 296840"/>
              <a:gd name="connsiteX31" fmla="*/ 1047750 w 4319587"/>
              <a:gd name="connsiteY31" fmla="*/ 14288 h 296840"/>
              <a:gd name="connsiteX32" fmla="*/ 985837 w 4319587"/>
              <a:gd name="connsiteY32" fmla="*/ 33338 h 296840"/>
              <a:gd name="connsiteX33" fmla="*/ 983456 w 4319587"/>
              <a:gd name="connsiteY33" fmla="*/ 33338 h 296840"/>
              <a:gd name="connsiteX34" fmla="*/ 590518 w 4319587"/>
              <a:gd name="connsiteY34" fmla="*/ 190500 h 296840"/>
              <a:gd name="connsiteX35" fmla="*/ 461962 w 4319587"/>
              <a:gd name="connsiteY35" fmla="*/ 204788 h 296840"/>
              <a:gd name="connsiteX36" fmla="*/ 390525 w 4319587"/>
              <a:gd name="connsiteY36" fmla="*/ 295252 h 296840"/>
              <a:gd name="connsiteX37" fmla="*/ 342900 w 4319587"/>
              <a:gd name="connsiteY37" fmla="*/ 228600 h 296840"/>
              <a:gd name="connsiteX38" fmla="*/ 271462 w 4319587"/>
              <a:gd name="connsiteY38" fmla="*/ 242888 h 296840"/>
              <a:gd name="connsiteX39" fmla="*/ 200025 w 4319587"/>
              <a:gd name="connsiteY39" fmla="*/ 257175 h 296840"/>
              <a:gd name="connsiteX40" fmla="*/ 57150 w 4319587"/>
              <a:gd name="connsiteY40" fmla="*/ 266700 h 296840"/>
              <a:gd name="connsiteX41" fmla="*/ 0 w 4319587"/>
              <a:gd name="connsiteY41" fmla="*/ 266700 h 296840"/>
              <a:gd name="connsiteX0" fmla="*/ 4319587 w 4319587"/>
              <a:gd name="connsiteY0" fmla="*/ 147638 h 296840"/>
              <a:gd name="connsiteX1" fmla="*/ 4305300 w 4319587"/>
              <a:gd name="connsiteY1" fmla="*/ 142875 h 296840"/>
              <a:gd name="connsiteX2" fmla="*/ 4252912 w 4319587"/>
              <a:gd name="connsiteY2" fmla="*/ 157163 h 296840"/>
              <a:gd name="connsiteX3" fmla="*/ 4238625 w 4319587"/>
              <a:gd name="connsiteY3" fmla="*/ 161925 h 296840"/>
              <a:gd name="connsiteX4" fmla="*/ 3714750 w 4319587"/>
              <a:gd name="connsiteY4" fmla="*/ 171450 h 296840"/>
              <a:gd name="connsiteX5" fmla="*/ 3424237 w 4319587"/>
              <a:gd name="connsiteY5" fmla="*/ 166688 h 296840"/>
              <a:gd name="connsiteX6" fmla="*/ 3219450 w 4319587"/>
              <a:gd name="connsiteY6" fmla="*/ 157163 h 296840"/>
              <a:gd name="connsiteX7" fmla="*/ 3048000 w 4319587"/>
              <a:gd name="connsiteY7" fmla="*/ 152400 h 296840"/>
              <a:gd name="connsiteX8" fmla="*/ 2914650 w 4319587"/>
              <a:gd name="connsiteY8" fmla="*/ 142875 h 296840"/>
              <a:gd name="connsiteX9" fmla="*/ 2881312 w 4319587"/>
              <a:gd name="connsiteY9" fmla="*/ 133350 h 296840"/>
              <a:gd name="connsiteX10" fmla="*/ 2833687 w 4319587"/>
              <a:gd name="connsiteY10" fmla="*/ 123825 h 296840"/>
              <a:gd name="connsiteX11" fmla="*/ 2805112 w 4319587"/>
              <a:gd name="connsiteY11" fmla="*/ 114300 h 296840"/>
              <a:gd name="connsiteX12" fmla="*/ 2771775 w 4319587"/>
              <a:gd name="connsiteY12" fmla="*/ 109538 h 296840"/>
              <a:gd name="connsiteX13" fmla="*/ 2747962 w 4319587"/>
              <a:gd name="connsiteY13" fmla="*/ 104775 h 296840"/>
              <a:gd name="connsiteX14" fmla="*/ 2628900 w 4319587"/>
              <a:gd name="connsiteY14" fmla="*/ 100013 h 296840"/>
              <a:gd name="connsiteX15" fmla="*/ 2514600 w 4319587"/>
              <a:gd name="connsiteY15" fmla="*/ 90488 h 296840"/>
              <a:gd name="connsiteX16" fmla="*/ 2428875 w 4319587"/>
              <a:gd name="connsiteY16" fmla="*/ 85725 h 296840"/>
              <a:gd name="connsiteX17" fmla="*/ 2343150 w 4319587"/>
              <a:gd name="connsiteY17" fmla="*/ 76200 h 296840"/>
              <a:gd name="connsiteX18" fmla="*/ 2290762 w 4319587"/>
              <a:gd name="connsiteY18" fmla="*/ 71438 h 296840"/>
              <a:gd name="connsiteX19" fmla="*/ 2247900 w 4319587"/>
              <a:gd name="connsiteY19" fmla="*/ 66675 h 296840"/>
              <a:gd name="connsiteX20" fmla="*/ 2157412 w 4319587"/>
              <a:gd name="connsiteY20" fmla="*/ 57150 h 296840"/>
              <a:gd name="connsiteX21" fmla="*/ 2128837 w 4319587"/>
              <a:gd name="connsiteY21" fmla="*/ 52388 h 296840"/>
              <a:gd name="connsiteX22" fmla="*/ 2090737 w 4319587"/>
              <a:gd name="connsiteY22" fmla="*/ 47625 h 296840"/>
              <a:gd name="connsiteX23" fmla="*/ 2024062 w 4319587"/>
              <a:gd name="connsiteY23" fmla="*/ 38100 h 296840"/>
              <a:gd name="connsiteX24" fmla="*/ 1909762 w 4319587"/>
              <a:gd name="connsiteY24" fmla="*/ 33338 h 296840"/>
              <a:gd name="connsiteX25" fmla="*/ 1857375 w 4319587"/>
              <a:gd name="connsiteY25" fmla="*/ 23813 h 296840"/>
              <a:gd name="connsiteX26" fmla="*/ 1804987 w 4319587"/>
              <a:gd name="connsiteY26" fmla="*/ 19050 h 296840"/>
              <a:gd name="connsiteX27" fmla="*/ 1776412 w 4319587"/>
              <a:gd name="connsiteY27" fmla="*/ 14288 h 296840"/>
              <a:gd name="connsiteX28" fmla="*/ 1647825 w 4319587"/>
              <a:gd name="connsiteY28" fmla="*/ 9525 h 296840"/>
              <a:gd name="connsiteX29" fmla="*/ 1252537 w 4319587"/>
              <a:gd name="connsiteY29" fmla="*/ 0 h 296840"/>
              <a:gd name="connsiteX30" fmla="*/ 1090612 w 4319587"/>
              <a:gd name="connsiteY30" fmla="*/ 4763 h 296840"/>
              <a:gd name="connsiteX31" fmla="*/ 1047750 w 4319587"/>
              <a:gd name="connsiteY31" fmla="*/ 14288 h 296840"/>
              <a:gd name="connsiteX32" fmla="*/ 985837 w 4319587"/>
              <a:gd name="connsiteY32" fmla="*/ 33338 h 296840"/>
              <a:gd name="connsiteX33" fmla="*/ 983456 w 4319587"/>
              <a:gd name="connsiteY33" fmla="*/ 33338 h 296840"/>
              <a:gd name="connsiteX34" fmla="*/ 590518 w 4319587"/>
              <a:gd name="connsiteY34" fmla="*/ 190500 h 296840"/>
              <a:gd name="connsiteX35" fmla="*/ 461962 w 4319587"/>
              <a:gd name="connsiteY35" fmla="*/ 204788 h 296840"/>
              <a:gd name="connsiteX36" fmla="*/ 390525 w 4319587"/>
              <a:gd name="connsiteY36" fmla="*/ 295252 h 296840"/>
              <a:gd name="connsiteX37" fmla="*/ 342900 w 4319587"/>
              <a:gd name="connsiteY37" fmla="*/ 228600 h 296840"/>
              <a:gd name="connsiteX38" fmla="*/ 200025 w 4319587"/>
              <a:gd name="connsiteY38" fmla="*/ 257175 h 296840"/>
              <a:gd name="connsiteX39" fmla="*/ 57150 w 4319587"/>
              <a:gd name="connsiteY39" fmla="*/ 266700 h 296840"/>
              <a:gd name="connsiteX40" fmla="*/ 0 w 4319587"/>
              <a:gd name="connsiteY40" fmla="*/ 266700 h 296840"/>
              <a:gd name="connsiteX0" fmla="*/ 4319587 w 4319587"/>
              <a:gd name="connsiteY0" fmla="*/ 147638 h 296840"/>
              <a:gd name="connsiteX1" fmla="*/ 4305300 w 4319587"/>
              <a:gd name="connsiteY1" fmla="*/ 142875 h 296840"/>
              <a:gd name="connsiteX2" fmla="*/ 4252912 w 4319587"/>
              <a:gd name="connsiteY2" fmla="*/ 157163 h 296840"/>
              <a:gd name="connsiteX3" fmla="*/ 4238625 w 4319587"/>
              <a:gd name="connsiteY3" fmla="*/ 161925 h 296840"/>
              <a:gd name="connsiteX4" fmla="*/ 3714750 w 4319587"/>
              <a:gd name="connsiteY4" fmla="*/ 171450 h 296840"/>
              <a:gd name="connsiteX5" fmla="*/ 3424237 w 4319587"/>
              <a:gd name="connsiteY5" fmla="*/ 166688 h 296840"/>
              <a:gd name="connsiteX6" fmla="*/ 3219450 w 4319587"/>
              <a:gd name="connsiteY6" fmla="*/ 157163 h 296840"/>
              <a:gd name="connsiteX7" fmla="*/ 3048000 w 4319587"/>
              <a:gd name="connsiteY7" fmla="*/ 152400 h 296840"/>
              <a:gd name="connsiteX8" fmla="*/ 2914650 w 4319587"/>
              <a:gd name="connsiteY8" fmla="*/ 142875 h 296840"/>
              <a:gd name="connsiteX9" fmla="*/ 2881312 w 4319587"/>
              <a:gd name="connsiteY9" fmla="*/ 133350 h 296840"/>
              <a:gd name="connsiteX10" fmla="*/ 2833687 w 4319587"/>
              <a:gd name="connsiteY10" fmla="*/ 123825 h 296840"/>
              <a:gd name="connsiteX11" fmla="*/ 2805112 w 4319587"/>
              <a:gd name="connsiteY11" fmla="*/ 114300 h 296840"/>
              <a:gd name="connsiteX12" fmla="*/ 2771775 w 4319587"/>
              <a:gd name="connsiteY12" fmla="*/ 109538 h 296840"/>
              <a:gd name="connsiteX13" fmla="*/ 2747962 w 4319587"/>
              <a:gd name="connsiteY13" fmla="*/ 104775 h 296840"/>
              <a:gd name="connsiteX14" fmla="*/ 2628900 w 4319587"/>
              <a:gd name="connsiteY14" fmla="*/ 100013 h 296840"/>
              <a:gd name="connsiteX15" fmla="*/ 2514600 w 4319587"/>
              <a:gd name="connsiteY15" fmla="*/ 90488 h 296840"/>
              <a:gd name="connsiteX16" fmla="*/ 2428875 w 4319587"/>
              <a:gd name="connsiteY16" fmla="*/ 85725 h 296840"/>
              <a:gd name="connsiteX17" fmla="*/ 2343150 w 4319587"/>
              <a:gd name="connsiteY17" fmla="*/ 76200 h 296840"/>
              <a:gd name="connsiteX18" fmla="*/ 2290762 w 4319587"/>
              <a:gd name="connsiteY18" fmla="*/ 71438 h 296840"/>
              <a:gd name="connsiteX19" fmla="*/ 2247900 w 4319587"/>
              <a:gd name="connsiteY19" fmla="*/ 66675 h 296840"/>
              <a:gd name="connsiteX20" fmla="*/ 2157412 w 4319587"/>
              <a:gd name="connsiteY20" fmla="*/ 57150 h 296840"/>
              <a:gd name="connsiteX21" fmla="*/ 2128837 w 4319587"/>
              <a:gd name="connsiteY21" fmla="*/ 52388 h 296840"/>
              <a:gd name="connsiteX22" fmla="*/ 2090737 w 4319587"/>
              <a:gd name="connsiteY22" fmla="*/ 47625 h 296840"/>
              <a:gd name="connsiteX23" fmla="*/ 2024062 w 4319587"/>
              <a:gd name="connsiteY23" fmla="*/ 38100 h 296840"/>
              <a:gd name="connsiteX24" fmla="*/ 1909762 w 4319587"/>
              <a:gd name="connsiteY24" fmla="*/ 33338 h 296840"/>
              <a:gd name="connsiteX25" fmla="*/ 1857375 w 4319587"/>
              <a:gd name="connsiteY25" fmla="*/ 23813 h 296840"/>
              <a:gd name="connsiteX26" fmla="*/ 1804987 w 4319587"/>
              <a:gd name="connsiteY26" fmla="*/ 19050 h 296840"/>
              <a:gd name="connsiteX27" fmla="*/ 1776412 w 4319587"/>
              <a:gd name="connsiteY27" fmla="*/ 14288 h 296840"/>
              <a:gd name="connsiteX28" fmla="*/ 1647825 w 4319587"/>
              <a:gd name="connsiteY28" fmla="*/ 9525 h 296840"/>
              <a:gd name="connsiteX29" fmla="*/ 1252537 w 4319587"/>
              <a:gd name="connsiteY29" fmla="*/ 0 h 296840"/>
              <a:gd name="connsiteX30" fmla="*/ 1090612 w 4319587"/>
              <a:gd name="connsiteY30" fmla="*/ 4763 h 296840"/>
              <a:gd name="connsiteX31" fmla="*/ 1047750 w 4319587"/>
              <a:gd name="connsiteY31" fmla="*/ 14288 h 296840"/>
              <a:gd name="connsiteX32" fmla="*/ 985837 w 4319587"/>
              <a:gd name="connsiteY32" fmla="*/ 33338 h 296840"/>
              <a:gd name="connsiteX33" fmla="*/ 983456 w 4319587"/>
              <a:gd name="connsiteY33" fmla="*/ 33338 h 296840"/>
              <a:gd name="connsiteX34" fmla="*/ 590518 w 4319587"/>
              <a:gd name="connsiteY34" fmla="*/ 190500 h 296840"/>
              <a:gd name="connsiteX35" fmla="*/ 461962 w 4319587"/>
              <a:gd name="connsiteY35" fmla="*/ 204788 h 296840"/>
              <a:gd name="connsiteX36" fmla="*/ 390525 w 4319587"/>
              <a:gd name="connsiteY36" fmla="*/ 295252 h 296840"/>
              <a:gd name="connsiteX37" fmla="*/ 342900 w 4319587"/>
              <a:gd name="connsiteY37" fmla="*/ 228600 h 296840"/>
              <a:gd name="connsiteX38" fmla="*/ 57150 w 4319587"/>
              <a:gd name="connsiteY38" fmla="*/ 266700 h 296840"/>
              <a:gd name="connsiteX39" fmla="*/ 0 w 4319587"/>
              <a:gd name="connsiteY39" fmla="*/ 266700 h 296840"/>
              <a:gd name="connsiteX0" fmla="*/ 4319587 w 4319587"/>
              <a:gd name="connsiteY0" fmla="*/ 147638 h 267188"/>
              <a:gd name="connsiteX1" fmla="*/ 4305300 w 4319587"/>
              <a:gd name="connsiteY1" fmla="*/ 142875 h 267188"/>
              <a:gd name="connsiteX2" fmla="*/ 4252912 w 4319587"/>
              <a:gd name="connsiteY2" fmla="*/ 157163 h 267188"/>
              <a:gd name="connsiteX3" fmla="*/ 4238625 w 4319587"/>
              <a:gd name="connsiteY3" fmla="*/ 161925 h 267188"/>
              <a:gd name="connsiteX4" fmla="*/ 3714750 w 4319587"/>
              <a:gd name="connsiteY4" fmla="*/ 171450 h 267188"/>
              <a:gd name="connsiteX5" fmla="*/ 3424237 w 4319587"/>
              <a:gd name="connsiteY5" fmla="*/ 166688 h 267188"/>
              <a:gd name="connsiteX6" fmla="*/ 3219450 w 4319587"/>
              <a:gd name="connsiteY6" fmla="*/ 157163 h 267188"/>
              <a:gd name="connsiteX7" fmla="*/ 3048000 w 4319587"/>
              <a:gd name="connsiteY7" fmla="*/ 152400 h 267188"/>
              <a:gd name="connsiteX8" fmla="*/ 2914650 w 4319587"/>
              <a:gd name="connsiteY8" fmla="*/ 142875 h 267188"/>
              <a:gd name="connsiteX9" fmla="*/ 2881312 w 4319587"/>
              <a:gd name="connsiteY9" fmla="*/ 133350 h 267188"/>
              <a:gd name="connsiteX10" fmla="*/ 2833687 w 4319587"/>
              <a:gd name="connsiteY10" fmla="*/ 123825 h 267188"/>
              <a:gd name="connsiteX11" fmla="*/ 2805112 w 4319587"/>
              <a:gd name="connsiteY11" fmla="*/ 114300 h 267188"/>
              <a:gd name="connsiteX12" fmla="*/ 2771775 w 4319587"/>
              <a:gd name="connsiteY12" fmla="*/ 109538 h 267188"/>
              <a:gd name="connsiteX13" fmla="*/ 2747962 w 4319587"/>
              <a:gd name="connsiteY13" fmla="*/ 104775 h 267188"/>
              <a:gd name="connsiteX14" fmla="*/ 2628900 w 4319587"/>
              <a:gd name="connsiteY14" fmla="*/ 100013 h 267188"/>
              <a:gd name="connsiteX15" fmla="*/ 2514600 w 4319587"/>
              <a:gd name="connsiteY15" fmla="*/ 90488 h 267188"/>
              <a:gd name="connsiteX16" fmla="*/ 2428875 w 4319587"/>
              <a:gd name="connsiteY16" fmla="*/ 85725 h 267188"/>
              <a:gd name="connsiteX17" fmla="*/ 2343150 w 4319587"/>
              <a:gd name="connsiteY17" fmla="*/ 76200 h 267188"/>
              <a:gd name="connsiteX18" fmla="*/ 2290762 w 4319587"/>
              <a:gd name="connsiteY18" fmla="*/ 71438 h 267188"/>
              <a:gd name="connsiteX19" fmla="*/ 2247900 w 4319587"/>
              <a:gd name="connsiteY19" fmla="*/ 66675 h 267188"/>
              <a:gd name="connsiteX20" fmla="*/ 2157412 w 4319587"/>
              <a:gd name="connsiteY20" fmla="*/ 57150 h 267188"/>
              <a:gd name="connsiteX21" fmla="*/ 2128837 w 4319587"/>
              <a:gd name="connsiteY21" fmla="*/ 52388 h 267188"/>
              <a:gd name="connsiteX22" fmla="*/ 2090737 w 4319587"/>
              <a:gd name="connsiteY22" fmla="*/ 47625 h 267188"/>
              <a:gd name="connsiteX23" fmla="*/ 2024062 w 4319587"/>
              <a:gd name="connsiteY23" fmla="*/ 38100 h 267188"/>
              <a:gd name="connsiteX24" fmla="*/ 1909762 w 4319587"/>
              <a:gd name="connsiteY24" fmla="*/ 33338 h 267188"/>
              <a:gd name="connsiteX25" fmla="*/ 1857375 w 4319587"/>
              <a:gd name="connsiteY25" fmla="*/ 23813 h 267188"/>
              <a:gd name="connsiteX26" fmla="*/ 1804987 w 4319587"/>
              <a:gd name="connsiteY26" fmla="*/ 19050 h 267188"/>
              <a:gd name="connsiteX27" fmla="*/ 1776412 w 4319587"/>
              <a:gd name="connsiteY27" fmla="*/ 14288 h 267188"/>
              <a:gd name="connsiteX28" fmla="*/ 1647825 w 4319587"/>
              <a:gd name="connsiteY28" fmla="*/ 9525 h 267188"/>
              <a:gd name="connsiteX29" fmla="*/ 1252537 w 4319587"/>
              <a:gd name="connsiteY29" fmla="*/ 0 h 267188"/>
              <a:gd name="connsiteX30" fmla="*/ 1090612 w 4319587"/>
              <a:gd name="connsiteY30" fmla="*/ 4763 h 267188"/>
              <a:gd name="connsiteX31" fmla="*/ 1047750 w 4319587"/>
              <a:gd name="connsiteY31" fmla="*/ 14288 h 267188"/>
              <a:gd name="connsiteX32" fmla="*/ 985837 w 4319587"/>
              <a:gd name="connsiteY32" fmla="*/ 33338 h 267188"/>
              <a:gd name="connsiteX33" fmla="*/ 983456 w 4319587"/>
              <a:gd name="connsiteY33" fmla="*/ 33338 h 267188"/>
              <a:gd name="connsiteX34" fmla="*/ 590518 w 4319587"/>
              <a:gd name="connsiteY34" fmla="*/ 190500 h 267188"/>
              <a:gd name="connsiteX35" fmla="*/ 461962 w 4319587"/>
              <a:gd name="connsiteY35" fmla="*/ 204788 h 267188"/>
              <a:gd name="connsiteX36" fmla="*/ 342900 w 4319587"/>
              <a:gd name="connsiteY36" fmla="*/ 228600 h 267188"/>
              <a:gd name="connsiteX37" fmla="*/ 57150 w 4319587"/>
              <a:gd name="connsiteY37" fmla="*/ 266700 h 267188"/>
              <a:gd name="connsiteX38" fmla="*/ 0 w 4319587"/>
              <a:gd name="connsiteY38" fmla="*/ 266700 h 267188"/>
              <a:gd name="connsiteX0" fmla="*/ 4319587 w 4319587"/>
              <a:gd name="connsiteY0" fmla="*/ 147638 h 267188"/>
              <a:gd name="connsiteX1" fmla="*/ 4305300 w 4319587"/>
              <a:gd name="connsiteY1" fmla="*/ 142875 h 267188"/>
              <a:gd name="connsiteX2" fmla="*/ 4252912 w 4319587"/>
              <a:gd name="connsiteY2" fmla="*/ 157163 h 267188"/>
              <a:gd name="connsiteX3" fmla="*/ 4238625 w 4319587"/>
              <a:gd name="connsiteY3" fmla="*/ 161925 h 267188"/>
              <a:gd name="connsiteX4" fmla="*/ 3714750 w 4319587"/>
              <a:gd name="connsiteY4" fmla="*/ 171450 h 267188"/>
              <a:gd name="connsiteX5" fmla="*/ 3424237 w 4319587"/>
              <a:gd name="connsiteY5" fmla="*/ 166688 h 267188"/>
              <a:gd name="connsiteX6" fmla="*/ 3219450 w 4319587"/>
              <a:gd name="connsiteY6" fmla="*/ 157163 h 267188"/>
              <a:gd name="connsiteX7" fmla="*/ 3048000 w 4319587"/>
              <a:gd name="connsiteY7" fmla="*/ 152400 h 267188"/>
              <a:gd name="connsiteX8" fmla="*/ 2914650 w 4319587"/>
              <a:gd name="connsiteY8" fmla="*/ 142875 h 267188"/>
              <a:gd name="connsiteX9" fmla="*/ 2881312 w 4319587"/>
              <a:gd name="connsiteY9" fmla="*/ 133350 h 267188"/>
              <a:gd name="connsiteX10" fmla="*/ 2833687 w 4319587"/>
              <a:gd name="connsiteY10" fmla="*/ 123825 h 267188"/>
              <a:gd name="connsiteX11" fmla="*/ 2805112 w 4319587"/>
              <a:gd name="connsiteY11" fmla="*/ 114300 h 267188"/>
              <a:gd name="connsiteX12" fmla="*/ 2771775 w 4319587"/>
              <a:gd name="connsiteY12" fmla="*/ 109538 h 267188"/>
              <a:gd name="connsiteX13" fmla="*/ 2747962 w 4319587"/>
              <a:gd name="connsiteY13" fmla="*/ 104775 h 267188"/>
              <a:gd name="connsiteX14" fmla="*/ 2628900 w 4319587"/>
              <a:gd name="connsiteY14" fmla="*/ 100013 h 267188"/>
              <a:gd name="connsiteX15" fmla="*/ 2514600 w 4319587"/>
              <a:gd name="connsiteY15" fmla="*/ 90488 h 267188"/>
              <a:gd name="connsiteX16" fmla="*/ 2428875 w 4319587"/>
              <a:gd name="connsiteY16" fmla="*/ 85725 h 267188"/>
              <a:gd name="connsiteX17" fmla="*/ 2343150 w 4319587"/>
              <a:gd name="connsiteY17" fmla="*/ 76200 h 267188"/>
              <a:gd name="connsiteX18" fmla="*/ 2290762 w 4319587"/>
              <a:gd name="connsiteY18" fmla="*/ 71438 h 267188"/>
              <a:gd name="connsiteX19" fmla="*/ 2247900 w 4319587"/>
              <a:gd name="connsiteY19" fmla="*/ 66675 h 267188"/>
              <a:gd name="connsiteX20" fmla="*/ 2157412 w 4319587"/>
              <a:gd name="connsiteY20" fmla="*/ 57150 h 267188"/>
              <a:gd name="connsiteX21" fmla="*/ 2128837 w 4319587"/>
              <a:gd name="connsiteY21" fmla="*/ 52388 h 267188"/>
              <a:gd name="connsiteX22" fmla="*/ 2090737 w 4319587"/>
              <a:gd name="connsiteY22" fmla="*/ 47625 h 267188"/>
              <a:gd name="connsiteX23" fmla="*/ 2024062 w 4319587"/>
              <a:gd name="connsiteY23" fmla="*/ 38100 h 267188"/>
              <a:gd name="connsiteX24" fmla="*/ 1909762 w 4319587"/>
              <a:gd name="connsiteY24" fmla="*/ 33338 h 267188"/>
              <a:gd name="connsiteX25" fmla="*/ 1857375 w 4319587"/>
              <a:gd name="connsiteY25" fmla="*/ 23813 h 267188"/>
              <a:gd name="connsiteX26" fmla="*/ 1804987 w 4319587"/>
              <a:gd name="connsiteY26" fmla="*/ 19050 h 267188"/>
              <a:gd name="connsiteX27" fmla="*/ 1776412 w 4319587"/>
              <a:gd name="connsiteY27" fmla="*/ 14288 h 267188"/>
              <a:gd name="connsiteX28" fmla="*/ 1647825 w 4319587"/>
              <a:gd name="connsiteY28" fmla="*/ 9525 h 267188"/>
              <a:gd name="connsiteX29" fmla="*/ 1252537 w 4319587"/>
              <a:gd name="connsiteY29" fmla="*/ 0 h 267188"/>
              <a:gd name="connsiteX30" fmla="*/ 1090612 w 4319587"/>
              <a:gd name="connsiteY30" fmla="*/ 4763 h 267188"/>
              <a:gd name="connsiteX31" fmla="*/ 1047750 w 4319587"/>
              <a:gd name="connsiteY31" fmla="*/ 14288 h 267188"/>
              <a:gd name="connsiteX32" fmla="*/ 985837 w 4319587"/>
              <a:gd name="connsiteY32" fmla="*/ 33338 h 267188"/>
              <a:gd name="connsiteX33" fmla="*/ 983456 w 4319587"/>
              <a:gd name="connsiteY33" fmla="*/ 33338 h 267188"/>
              <a:gd name="connsiteX34" fmla="*/ 590518 w 4319587"/>
              <a:gd name="connsiteY34" fmla="*/ 190500 h 267188"/>
              <a:gd name="connsiteX35" fmla="*/ 461962 w 4319587"/>
              <a:gd name="connsiteY35" fmla="*/ 204788 h 267188"/>
              <a:gd name="connsiteX36" fmla="*/ 342900 w 4319587"/>
              <a:gd name="connsiteY36" fmla="*/ 228600 h 267188"/>
              <a:gd name="connsiteX37" fmla="*/ 57150 w 4319587"/>
              <a:gd name="connsiteY37" fmla="*/ 266700 h 267188"/>
              <a:gd name="connsiteX38" fmla="*/ 0 w 4319587"/>
              <a:gd name="connsiteY38" fmla="*/ 266700 h 267188"/>
              <a:gd name="connsiteX0" fmla="*/ 4319587 w 4319587"/>
              <a:gd name="connsiteY0" fmla="*/ 147638 h 290516"/>
              <a:gd name="connsiteX1" fmla="*/ 4305300 w 4319587"/>
              <a:gd name="connsiteY1" fmla="*/ 142875 h 290516"/>
              <a:gd name="connsiteX2" fmla="*/ 4252912 w 4319587"/>
              <a:gd name="connsiteY2" fmla="*/ 157163 h 290516"/>
              <a:gd name="connsiteX3" fmla="*/ 4238625 w 4319587"/>
              <a:gd name="connsiteY3" fmla="*/ 161925 h 290516"/>
              <a:gd name="connsiteX4" fmla="*/ 3714750 w 4319587"/>
              <a:gd name="connsiteY4" fmla="*/ 171450 h 290516"/>
              <a:gd name="connsiteX5" fmla="*/ 3424237 w 4319587"/>
              <a:gd name="connsiteY5" fmla="*/ 166688 h 290516"/>
              <a:gd name="connsiteX6" fmla="*/ 3219450 w 4319587"/>
              <a:gd name="connsiteY6" fmla="*/ 157163 h 290516"/>
              <a:gd name="connsiteX7" fmla="*/ 3048000 w 4319587"/>
              <a:gd name="connsiteY7" fmla="*/ 152400 h 290516"/>
              <a:gd name="connsiteX8" fmla="*/ 2914650 w 4319587"/>
              <a:gd name="connsiteY8" fmla="*/ 142875 h 290516"/>
              <a:gd name="connsiteX9" fmla="*/ 2881312 w 4319587"/>
              <a:gd name="connsiteY9" fmla="*/ 133350 h 290516"/>
              <a:gd name="connsiteX10" fmla="*/ 2833687 w 4319587"/>
              <a:gd name="connsiteY10" fmla="*/ 123825 h 290516"/>
              <a:gd name="connsiteX11" fmla="*/ 2805112 w 4319587"/>
              <a:gd name="connsiteY11" fmla="*/ 114300 h 290516"/>
              <a:gd name="connsiteX12" fmla="*/ 2771775 w 4319587"/>
              <a:gd name="connsiteY12" fmla="*/ 109538 h 290516"/>
              <a:gd name="connsiteX13" fmla="*/ 2747962 w 4319587"/>
              <a:gd name="connsiteY13" fmla="*/ 104775 h 290516"/>
              <a:gd name="connsiteX14" fmla="*/ 2628900 w 4319587"/>
              <a:gd name="connsiteY14" fmla="*/ 100013 h 290516"/>
              <a:gd name="connsiteX15" fmla="*/ 2514600 w 4319587"/>
              <a:gd name="connsiteY15" fmla="*/ 90488 h 290516"/>
              <a:gd name="connsiteX16" fmla="*/ 2428875 w 4319587"/>
              <a:gd name="connsiteY16" fmla="*/ 85725 h 290516"/>
              <a:gd name="connsiteX17" fmla="*/ 2343150 w 4319587"/>
              <a:gd name="connsiteY17" fmla="*/ 76200 h 290516"/>
              <a:gd name="connsiteX18" fmla="*/ 2290762 w 4319587"/>
              <a:gd name="connsiteY18" fmla="*/ 71438 h 290516"/>
              <a:gd name="connsiteX19" fmla="*/ 2247900 w 4319587"/>
              <a:gd name="connsiteY19" fmla="*/ 66675 h 290516"/>
              <a:gd name="connsiteX20" fmla="*/ 2157412 w 4319587"/>
              <a:gd name="connsiteY20" fmla="*/ 57150 h 290516"/>
              <a:gd name="connsiteX21" fmla="*/ 2128837 w 4319587"/>
              <a:gd name="connsiteY21" fmla="*/ 52388 h 290516"/>
              <a:gd name="connsiteX22" fmla="*/ 2090737 w 4319587"/>
              <a:gd name="connsiteY22" fmla="*/ 47625 h 290516"/>
              <a:gd name="connsiteX23" fmla="*/ 2024062 w 4319587"/>
              <a:gd name="connsiteY23" fmla="*/ 38100 h 290516"/>
              <a:gd name="connsiteX24" fmla="*/ 1909762 w 4319587"/>
              <a:gd name="connsiteY24" fmla="*/ 33338 h 290516"/>
              <a:gd name="connsiteX25" fmla="*/ 1857375 w 4319587"/>
              <a:gd name="connsiteY25" fmla="*/ 23813 h 290516"/>
              <a:gd name="connsiteX26" fmla="*/ 1804987 w 4319587"/>
              <a:gd name="connsiteY26" fmla="*/ 19050 h 290516"/>
              <a:gd name="connsiteX27" fmla="*/ 1776412 w 4319587"/>
              <a:gd name="connsiteY27" fmla="*/ 14288 h 290516"/>
              <a:gd name="connsiteX28" fmla="*/ 1647825 w 4319587"/>
              <a:gd name="connsiteY28" fmla="*/ 9525 h 290516"/>
              <a:gd name="connsiteX29" fmla="*/ 1252537 w 4319587"/>
              <a:gd name="connsiteY29" fmla="*/ 0 h 290516"/>
              <a:gd name="connsiteX30" fmla="*/ 1090612 w 4319587"/>
              <a:gd name="connsiteY30" fmla="*/ 4763 h 290516"/>
              <a:gd name="connsiteX31" fmla="*/ 1047750 w 4319587"/>
              <a:gd name="connsiteY31" fmla="*/ 14288 h 290516"/>
              <a:gd name="connsiteX32" fmla="*/ 985837 w 4319587"/>
              <a:gd name="connsiteY32" fmla="*/ 33338 h 290516"/>
              <a:gd name="connsiteX33" fmla="*/ 983456 w 4319587"/>
              <a:gd name="connsiteY33" fmla="*/ 33338 h 290516"/>
              <a:gd name="connsiteX34" fmla="*/ 590518 w 4319587"/>
              <a:gd name="connsiteY34" fmla="*/ 190500 h 290516"/>
              <a:gd name="connsiteX35" fmla="*/ 461962 w 4319587"/>
              <a:gd name="connsiteY35" fmla="*/ 204788 h 290516"/>
              <a:gd name="connsiteX36" fmla="*/ 342900 w 4319587"/>
              <a:gd name="connsiteY36" fmla="*/ 228600 h 290516"/>
              <a:gd name="connsiteX37" fmla="*/ 57150 w 4319587"/>
              <a:gd name="connsiteY37" fmla="*/ 266700 h 290516"/>
              <a:gd name="connsiteX38" fmla="*/ 0 w 4319587"/>
              <a:gd name="connsiteY38" fmla="*/ 266700 h 290516"/>
              <a:gd name="connsiteX0" fmla="*/ 4319587 w 4319587"/>
              <a:gd name="connsiteY0" fmla="*/ 147638 h 290516"/>
              <a:gd name="connsiteX1" fmla="*/ 4305300 w 4319587"/>
              <a:gd name="connsiteY1" fmla="*/ 142875 h 290516"/>
              <a:gd name="connsiteX2" fmla="*/ 4252912 w 4319587"/>
              <a:gd name="connsiteY2" fmla="*/ 157163 h 290516"/>
              <a:gd name="connsiteX3" fmla="*/ 4238625 w 4319587"/>
              <a:gd name="connsiteY3" fmla="*/ 161925 h 290516"/>
              <a:gd name="connsiteX4" fmla="*/ 3714750 w 4319587"/>
              <a:gd name="connsiteY4" fmla="*/ 171450 h 290516"/>
              <a:gd name="connsiteX5" fmla="*/ 3424237 w 4319587"/>
              <a:gd name="connsiteY5" fmla="*/ 166688 h 290516"/>
              <a:gd name="connsiteX6" fmla="*/ 3219450 w 4319587"/>
              <a:gd name="connsiteY6" fmla="*/ 157163 h 290516"/>
              <a:gd name="connsiteX7" fmla="*/ 3048000 w 4319587"/>
              <a:gd name="connsiteY7" fmla="*/ 152400 h 290516"/>
              <a:gd name="connsiteX8" fmla="*/ 2914650 w 4319587"/>
              <a:gd name="connsiteY8" fmla="*/ 142875 h 290516"/>
              <a:gd name="connsiteX9" fmla="*/ 2881312 w 4319587"/>
              <a:gd name="connsiteY9" fmla="*/ 133350 h 290516"/>
              <a:gd name="connsiteX10" fmla="*/ 2833687 w 4319587"/>
              <a:gd name="connsiteY10" fmla="*/ 123825 h 290516"/>
              <a:gd name="connsiteX11" fmla="*/ 2805112 w 4319587"/>
              <a:gd name="connsiteY11" fmla="*/ 114300 h 290516"/>
              <a:gd name="connsiteX12" fmla="*/ 2771775 w 4319587"/>
              <a:gd name="connsiteY12" fmla="*/ 109538 h 290516"/>
              <a:gd name="connsiteX13" fmla="*/ 2747962 w 4319587"/>
              <a:gd name="connsiteY13" fmla="*/ 104775 h 290516"/>
              <a:gd name="connsiteX14" fmla="*/ 2628900 w 4319587"/>
              <a:gd name="connsiteY14" fmla="*/ 100013 h 290516"/>
              <a:gd name="connsiteX15" fmla="*/ 2514600 w 4319587"/>
              <a:gd name="connsiteY15" fmla="*/ 90488 h 290516"/>
              <a:gd name="connsiteX16" fmla="*/ 2428875 w 4319587"/>
              <a:gd name="connsiteY16" fmla="*/ 85725 h 290516"/>
              <a:gd name="connsiteX17" fmla="*/ 2343150 w 4319587"/>
              <a:gd name="connsiteY17" fmla="*/ 76200 h 290516"/>
              <a:gd name="connsiteX18" fmla="*/ 2290762 w 4319587"/>
              <a:gd name="connsiteY18" fmla="*/ 71438 h 290516"/>
              <a:gd name="connsiteX19" fmla="*/ 2247900 w 4319587"/>
              <a:gd name="connsiteY19" fmla="*/ 66675 h 290516"/>
              <a:gd name="connsiteX20" fmla="*/ 2157412 w 4319587"/>
              <a:gd name="connsiteY20" fmla="*/ 57150 h 290516"/>
              <a:gd name="connsiteX21" fmla="*/ 2128837 w 4319587"/>
              <a:gd name="connsiteY21" fmla="*/ 52388 h 290516"/>
              <a:gd name="connsiteX22" fmla="*/ 2090737 w 4319587"/>
              <a:gd name="connsiteY22" fmla="*/ 47625 h 290516"/>
              <a:gd name="connsiteX23" fmla="*/ 2024062 w 4319587"/>
              <a:gd name="connsiteY23" fmla="*/ 38100 h 290516"/>
              <a:gd name="connsiteX24" fmla="*/ 1909762 w 4319587"/>
              <a:gd name="connsiteY24" fmla="*/ 33338 h 290516"/>
              <a:gd name="connsiteX25" fmla="*/ 1857375 w 4319587"/>
              <a:gd name="connsiteY25" fmla="*/ 23813 h 290516"/>
              <a:gd name="connsiteX26" fmla="*/ 1804987 w 4319587"/>
              <a:gd name="connsiteY26" fmla="*/ 19050 h 290516"/>
              <a:gd name="connsiteX27" fmla="*/ 1776412 w 4319587"/>
              <a:gd name="connsiteY27" fmla="*/ 14288 h 290516"/>
              <a:gd name="connsiteX28" fmla="*/ 1647825 w 4319587"/>
              <a:gd name="connsiteY28" fmla="*/ 9525 h 290516"/>
              <a:gd name="connsiteX29" fmla="*/ 1252537 w 4319587"/>
              <a:gd name="connsiteY29" fmla="*/ 0 h 290516"/>
              <a:gd name="connsiteX30" fmla="*/ 1090612 w 4319587"/>
              <a:gd name="connsiteY30" fmla="*/ 4763 h 290516"/>
              <a:gd name="connsiteX31" fmla="*/ 1047750 w 4319587"/>
              <a:gd name="connsiteY31" fmla="*/ 14288 h 290516"/>
              <a:gd name="connsiteX32" fmla="*/ 985837 w 4319587"/>
              <a:gd name="connsiteY32" fmla="*/ 33338 h 290516"/>
              <a:gd name="connsiteX33" fmla="*/ 983456 w 4319587"/>
              <a:gd name="connsiteY33" fmla="*/ 33338 h 290516"/>
              <a:gd name="connsiteX34" fmla="*/ 590518 w 4319587"/>
              <a:gd name="connsiteY34" fmla="*/ 190500 h 290516"/>
              <a:gd name="connsiteX35" fmla="*/ 461962 w 4319587"/>
              <a:gd name="connsiteY35" fmla="*/ 204788 h 290516"/>
              <a:gd name="connsiteX36" fmla="*/ 342900 w 4319587"/>
              <a:gd name="connsiteY36" fmla="*/ 228600 h 290516"/>
              <a:gd name="connsiteX37" fmla="*/ 57150 w 4319587"/>
              <a:gd name="connsiteY37" fmla="*/ 266700 h 290516"/>
              <a:gd name="connsiteX38" fmla="*/ 0 w 4319587"/>
              <a:gd name="connsiteY38" fmla="*/ 266700 h 290516"/>
              <a:gd name="connsiteX0" fmla="*/ 4319587 w 4319587"/>
              <a:gd name="connsiteY0" fmla="*/ 147638 h 267188"/>
              <a:gd name="connsiteX1" fmla="*/ 4305300 w 4319587"/>
              <a:gd name="connsiteY1" fmla="*/ 142875 h 267188"/>
              <a:gd name="connsiteX2" fmla="*/ 4252912 w 4319587"/>
              <a:gd name="connsiteY2" fmla="*/ 157163 h 267188"/>
              <a:gd name="connsiteX3" fmla="*/ 4238625 w 4319587"/>
              <a:gd name="connsiteY3" fmla="*/ 161925 h 267188"/>
              <a:gd name="connsiteX4" fmla="*/ 3714750 w 4319587"/>
              <a:gd name="connsiteY4" fmla="*/ 171450 h 267188"/>
              <a:gd name="connsiteX5" fmla="*/ 3424237 w 4319587"/>
              <a:gd name="connsiteY5" fmla="*/ 166688 h 267188"/>
              <a:gd name="connsiteX6" fmla="*/ 3219450 w 4319587"/>
              <a:gd name="connsiteY6" fmla="*/ 157163 h 267188"/>
              <a:gd name="connsiteX7" fmla="*/ 3048000 w 4319587"/>
              <a:gd name="connsiteY7" fmla="*/ 152400 h 267188"/>
              <a:gd name="connsiteX8" fmla="*/ 2914650 w 4319587"/>
              <a:gd name="connsiteY8" fmla="*/ 142875 h 267188"/>
              <a:gd name="connsiteX9" fmla="*/ 2881312 w 4319587"/>
              <a:gd name="connsiteY9" fmla="*/ 133350 h 267188"/>
              <a:gd name="connsiteX10" fmla="*/ 2833687 w 4319587"/>
              <a:gd name="connsiteY10" fmla="*/ 123825 h 267188"/>
              <a:gd name="connsiteX11" fmla="*/ 2805112 w 4319587"/>
              <a:gd name="connsiteY11" fmla="*/ 114300 h 267188"/>
              <a:gd name="connsiteX12" fmla="*/ 2771775 w 4319587"/>
              <a:gd name="connsiteY12" fmla="*/ 109538 h 267188"/>
              <a:gd name="connsiteX13" fmla="*/ 2747962 w 4319587"/>
              <a:gd name="connsiteY13" fmla="*/ 104775 h 267188"/>
              <a:gd name="connsiteX14" fmla="*/ 2628900 w 4319587"/>
              <a:gd name="connsiteY14" fmla="*/ 100013 h 267188"/>
              <a:gd name="connsiteX15" fmla="*/ 2514600 w 4319587"/>
              <a:gd name="connsiteY15" fmla="*/ 90488 h 267188"/>
              <a:gd name="connsiteX16" fmla="*/ 2428875 w 4319587"/>
              <a:gd name="connsiteY16" fmla="*/ 85725 h 267188"/>
              <a:gd name="connsiteX17" fmla="*/ 2343150 w 4319587"/>
              <a:gd name="connsiteY17" fmla="*/ 76200 h 267188"/>
              <a:gd name="connsiteX18" fmla="*/ 2290762 w 4319587"/>
              <a:gd name="connsiteY18" fmla="*/ 71438 h 267188"/>
              <a:gd name="connsiteX19" fmla="*/ 2247900 w 4319587"/>
              <a:gd name="connsiteY19" fmla="*/ 66675 h 267188"/>
              <a:gd name="connsiteX20" fmla="*/ 2157412 w 4319587"/>
              <a:gd name="connsiteY20" fmla="*/ 57150 h 267188"/>
              <a:gd name="connsiteX21" fmla="*/ 2128837 w 4319587"/>
              <a:gd name="connsiteY21" fmla="*/ 52388 h 267188"/>
              <a:gd name="connsiteX22" fmla="*/ 2090737 w 4319587"/>
              <a:gd name="connsiteY22" fmla="*/ 47625 h 267188"/>
              <a:gd name="connsiteX23" fmla="*/ 2024062 w 4319587"/>
              <a:gd name="connsiteY23" fmla="*/ 38100 h 267188"/>
              <a:gd name="connsiteX24" fmla="*/ 1909762 w 4319587"/>
              <a:gd name="connsiteY24" fmla="*/ 33338 h 267188"/>
              <a:gd name="connsiteX25" fmla="*/ 1857375 w 4319587"/>
              <a:gd name="connsiteY25" fmla="*/ 23813 h 267188"/>
              <a:gd name="connsiteX26" fmla="*/ 1804987 w 4319587"/>
              <a:gd name="connsiteY26" fmla="*/ 19050 h 267188"/>
              <a:gd name="connsiteX27" fmla="*/ 1776412 w 4319587"/>
              <a:gd name="connsiteY27" fmla="*/ 14288 h 267188"/>
              <a:gd name="connsiteX28" fmla="*/ 1647825 w 4319587"/>
              <a:gd name="connsiteY28" fmla="*/ 9525 h 267188"/>
              <a:gd name="connsiteX29" fmla="*/ 1252537 w 4319587"/>
              <a:gd name="connsiteY29" fmla="*/ 0 h 267188"/>
              <a:gd name="connsiteX30" fmla="*/ 1090612 w 4319587"/>
              <a:gd name="connsiteY30" fmla="*/ 4763 h 267188"/>
              <a:gd name="connsiteX31" fmla="*/ 1047750 w 4319587"/>
              <a:gd name="connsiteY31" fmla="*/ 14288 h 267188"/>
              <a:gd name="connsiteX32" fmla="*/ 985837 w 4319587"/>
              <a:gd name="connsiteY32" fmla="*/ 33338 h 267188"/>
              <a:gd name="connsiteX33" fmla="*/ 983456 w 4319587"/>
              <a:gd name="connsiteY33" fmla="*/ 33338 h 267188"/>
              <a:gd name="connsiteX34" fmla="*/ 590518 w 4319587"/>
              <a:gd name="connsiteY34" fmla="*/ 190500 h 267188"/>
              <a:gd name="connsiteX35" fmla="*/ 461962 w 4319587"/>
              <a:gd name="connsiteY35" fmla="*/ 204788 h 267188"/>
              <a:gd name="connsiteX36" fmla="*/ 57150 w 4319587"/>
              <a:gd name="connsiteY36" fmla="*/ 266700 h 267188"/>
              <a:gd name="connsiteX37" fmla="*/ 0 w 4319587"/>
              <a:gd name="connsiteY37" fmla="*/ 266700 h 267188"/>
              <a:gd name="connsiteX0" fmla="*/ 4319587 w 4319587"/>
              <a:gd name="connsiteY0" fmla="*/ 147638 h 274613"/>
              <a:gd name="connsiteX1" fmla="*/ 4305300 w 4319587"/>
              <a:gd name="connsiteY1" fmla="*/ 142875 h 274613"/>
              <a:gd name="connsiteX2" fmla="*/ 4252912 w 4319587"/>
              <a:gd name="connsiteY2" fmla="*/ 157163 h 274613"/>
              <a:gd name="connsiteX3" fmla="*/ 4238625 w 4319587"/>
              <a:gd name="connsiteY3" fmla="*/ 161925 h 274613"/>
              <a:gd name="connsiteX4" fmla="*/ 3714750 w 4319587"/>
              <a:gd name="connsiteY4" fmla="*/ 171450 h 274613"/>
              <a:gd name="connsiteX5" fmla="*/ 3424237 w 4319587"/>
              <a:gd name="connsiteY5" fmla="*/ 166688 h 274613"/>
              <a:gd name="connsiteX6" fmla="*/ 3219450 w 4319587"/>
              <a:gd name="connsiteY6" fmla="*/ 157163 h 274613"/>
              <a:gd name="connsiteX7" fmla="*/ 3048000 w 4319587"/>
              <a:gd name="connsiteY7" fmla="*/ 152400 h 274613"/>
              <a:gd name="connsiteX8" fmla="*/ 2914650 w 4319587"/>
              <a:gd name="connsiteY8" fmla="*/ 142875 h 274613"/>
              <a:gd name="connsiteX9" fmla="*/ 2881312 w 4319587"/>
              <a:gd name="connsiteY9" fmla="*/ 133350 h 274613"/>
              <a:gd name="connsiteX10" fmla="*/ 2833687 w 4319587"/>
              <a:gd name="connsiteY10" fmla="*/ 123825 h 274613"/>
              <a:gd name="connsiteX11" fmla="*/ 2805112 w 4319587"/>
              <a:gd name="connsiteY11" fmla="*/ 114300 h 274613"/>
              <a:gd name="connsiteX12" fmla="*/ 2771775 w 4319587"/>
              <a:gd name="connsiteY12" fmla="*/ 109538 h 274613"/>
              <a:gd name="connsiteX13" fmla="*/ 2747962 w 4319587"/>
              <a:gd name="connsiteY13" fmla="*/ 104775 h 274613"/>
              <a:gd name="connsiteX14" fmla="*/ 2628900 w 4319587"/>
              <a:gd name="connsiteY14" fmla="*/ 100013 h 274613"/>
              <a:gd name="connsiteX15" fmla="*/ 2514600 w 4319587"/>
              <a:gd name="connsiteY15" fmla="*/ 90488 h 274613"/>
              <a:gd name="connsiteX16" fmla="*/ 2428875 w 4319587"/>
              <a:gd name="connsiteY16" fmla="*/ 85725 h 274613"/>
              <a:gd name="connsiteX17" fmla="*/ 2343150 w 4319587"/>
              <a:gd name="connsiteY17" fmla="*/ 76200 h 274613"/>
              <a:gd name="connsiteX18" fmla="*/ 2290762 w 4319587"/>
              <a:gd name="connsiteY18" fmla="*/ 71438 h 274613"/>
              <a:gd name="connsiteX19" fmla="*/ 2247900 w 4319587"/>
              <a:gd name="connsiteY19" fmla="*/ 66675 h 274613"/>
              <a:gd name="connsiteX20" fmla="*/ 2157412 w 4319587"/>
              <a:gd name="connsiteY20" fmla="*/ 57150 h 274613"/>
              <a:gd name="connsiteX21" fmla="*/ 2128837 w 4319587"/>
              <a:gd name="connsiteY21" fmla="*/ 52388 h 274613"/>
              <a:gd name="connsiteX22" fmla="*/ 2090737 w 4319587"/>
              <a:gd name="connsiteY22" fmla="*/ 47625 h 274613"/>
              <a:gd name="connsiteX23" fmla="*/ 2024062 w 4319587"/>
              <a:gd name="connsiteY23" fmla="*/ 38100 h 274613"/>
              <a:gd name="connsiteX24" fmla="*/ 1909762 w 4319587"/>
              <a:gd name="connsiteY24" fmla="*/ 33338 h 274613"/>
              <a:gd name="connsiteX25" fmla="*/ 1857375 w 4319587"/>
              <a:gd name="connsiteY25" fmla="*/ 23813 h 274613"/>
              <a:gd name="connsiteX26" fmla="*/ 1804987 w 4319587"/>
              <a:gd name="connsiteY26" fmla="*/ 19050 h 274613"/>
              <a:gd name="connsiteX27" fmla="*/ 1776412 w 4319587"/>
              <a:gd name="connsiteY27" fmla="*/ 14288 h 274613"/>
              <a:gd name="connsiteX28" fmla="*/ 1647825 w 4319587"/>
              <a:gd name="connsiteY28" fmla="*/ 9525 h 274613"/>
              <a:gd name="connsiteX29" fmla="*/ 1252537 w 4319587"/>
              <a:gd name="connsiteY29" fmla="*/ 0 h 274613"/>
              <a:gd name="connsiteX30" fmla="*/ 1090612 w 4319587"/>
              <a:gd name="connsiteY30" fmla="*/ 4763 h 274613"/>
              <a:gd name="connsiteX31" fmla="*/ 1047750 w 4319587"/>
              <a:gd name="connsiteY31" fmla="*/ 14288 h 274613"/>
              <a:gd name="connsiteX32" fmla="*/ 985837 w 4319587"/>
              <a:gd name="connsiteY32" fmla="*/ 33338 h 274613"/>
              <a:gd name="connsiteX33" fmla="*/ 983456 w 4319587"/>
              <a:gd name="connsiteY33" fmla="*/ 33338 h 274613"/>
              <a:gd name="connsiteX34" fmla="*/ 590518 w 4319587"/>
              <a:gd name="connsiteY34" fmla="*/ 190500 h 274613"/>
              <a:gd name="connsiteX35" fmla="*/ 461962 w 4319587"/>
              <a:gd name="connsiteY35" fmla="*/ 204788 h 274613"/>
              <a:gd name="connsiteX36" fmla="*/ 315879 w 4319587"/>
              <a:gd name="connsiteY36" fmla="*/ 274613 h 274613"/>
              <a:gd name="connsiteX37" fmla="*/ 57150 w 4319587"/>
              <a:gd name="connsiteY37" fmla="*/ 266700 h 274613"/>
              <a:gd name="connsiteX38" fmla="*/ 0 w 4319587"/>
              <a:gd name="connsiteY38" fmla="*/ 266700 h 274613"/>
              <a:gd name="connsiteX0" fmla="*/ 4319587 w 4319587"/>
              <a:gd name="connsiteY0" fmla="*/ 147638 h 274613"/>
              <a:gd name="connsiteX1" fmla="*/ 4305300 w 4319587"/>
              <a:gd name="connsiteY1" fmla="*/ 142875 h 274613"/>
              <a:gd name="connsiteX2" fmla="*/ 4252912 w 4319587"/>
              <a:gd name="connsiteY2" fmla="*/ 157163 h 274613"/>
              <a:gd name="connsiteX3" fmla="*/ 4238625 w 4319587"/>
              <a:gd name="connsiteY3" fmla="*/ 161925 h 274613"/>
              <a:gd name="connsiteX4" fmla="*/ 3714750 w 4319587"/>
              <a:gd name="connsiteY4" fmla="*/ 171450 h 274613"/>
              <a:gd name="connsiteX5" fmla="*/ 3424237 w 4319587"/>
              <a:gd name="connsiteY5" fmla="*/ 166688 h 274613"/>
              <a:gd name="connsiteX6" fmla="*/ 3219450 w 4319587"/>
              <a:gd name="connsiteY6" fmla="*/ 157163 h 274613"/>
              <a:gd name="connsiteX7" fmla="*/ 3048000 w 4319587"/>
              <a:gd name="connsiteY7" fmla="*/ 152400 h 274613"/>
              <a:gd name="connsiteX8" fmla="*/ 2914650 w 4319587"/>
              <a:gd name="connsiteY8" fmla="*/ 142875 h 274613"/>
              <a:gd name="connsiteX9" fmla="*/ 2881312 w 4319587"/>
              <a:gd name="connsiteY9" fmla="*/ 133350 h 274613"/>
              <a:gd name="connsiteX10" fmla="*/ 2833687 w 4319587"/>
              <a:gd name="connsiteY10" fmla="*/ 123825 h 274613"/>
              <a:gd name="connsiteX11" fmla="*/ 2805112 w 4319587"/>
              <a:gd name="connsiteY11" fmla="*/ 114300 h 274613"/>
              <a:gd name="connsiteX12" fmla="*/ 2771775 w 4319587"/>
              <a:gd name="connsiteY12" fmla="*/ 109538 h 274613"/>
              <a:gd name="connsiteX13" fmla="*/ 2747962 w 4319587"/>
              <a:gd name="connsiteY13" fmla="*/ 104775 h 274613"/>
              <a:gd name="connsiteX14" fmla="*/ 2628900 w 4319587"/>
              <a:gd name="connsiteY14" fmla="*/ 100013 h 274613"/>
              <a:gd name="connsiteX15" fmla="*/ 2514600 w 4319587"/>
              <a:gd name="connsiteY15" fmla="*/ 90488 h 274613"/>
              <a:gd name="connsiteX16" fmla="*/ 2428875 w 4319587"/>
              <a:gd name="connsiteY16" fmla="*/ 85725 h 274613"/>
              <a:gd name="connsiteX17" fmla="*/ 2343150 w 4319587"/>
              <a:gd name="connsiteY17" fmla="*/ 76200 h 274613"/>
              <a:gd name="connsiteX18" fmla="*/ 2290762 w 4319587"/>
              <a:gd name="connsiteY18" fmla="*/ 71438 h 274613"/>
              <a:gd name="connsiteX19" fmla="*/ 2247900 w 4319587"/>
              <a:gd name="connsiteY19" fmla="*/ 66675 h 274613"/>
              <a:gd name="connsiteX20" fmla="*/ 2157412 w 4319587"/>
              <a:gd name="connsiteY20" fmla="*/ 57150 h 274613"/>
              <a:gd name="connsiteX21" fmla="*/ 2128837 w 4319587"/>
              <a:gd name="connsiteY21" fmla="*/ 52388 h 274613"/>
              <a:gd name="connsiteX22" fmla="*/ 2090737 w 4319587"/>
              <a:gd name="connsiteY22" fmla="*/ 47625 h 274613"/>
              <a:gd name="connsiteX23" fmla="*/ 2024062 w 4319587"/>
              <a:gd name="connsiteY23" fmla="*/ 38100 h 274613"/>
              <a:gd name="connsiteX24" fmla="*/ 1909762 w 4319587"/>
              <a:gd name="connsiteY24" fmla="*/ 33338 h 274613"/>
              <a:gd name="connsiteX25" fmla="*/ 1857375 w 4319587"/>
              <a:gd name="connsiteY25" fmla="*/ 23813 h 274613"/>
              <a:gd name="connsiteX26" fmla="*/ 1804987 w 4319587"/>
              <a:gd name="connsiteY26" fmla="*/ 19050 h 274613"/>
              <a:gd name="connsiteX27" fmla="*/ 1776412 w 4319587"/>
              <a:gd name="connsiteY27" fmla="*/ 14288 h 274613"/>
              <a:gd name="connsiteX28" fmla="*/ 1647825 w 4319587"/>
              <a:gd name="connsiteY28" fmla="*/ 9525 h 274613"/>
              <a:gd name="connsiteX29" fmla="*/ 1252537 w 4319587"/>
              <a:gd name="connsiteY29" fmla="*/ 0 h 274613"/>
              <a:gd name="connsiteX30" fmla="*/ 1090612 w 4319587"/>
              <a:gd name="connsiteY30" fmla="*/ 4763 h 274613"/>
              <a:gd name="connsiteX31" fmla="*/ 1047750 w 4319587"/>
              <a:gd name="connsiteY31" fmla="*/ 14288 h 274613"/>
              <a:gd name="connsiteX32" fmla="*/ 985837 w 4319587"/>
              <a:gd name="connsiteY32" fmla="*/ 33338 h 274613"/>
              <a:gd name="connsiteX33" fmla="*/ 983456 w 4319587"/>
              <a:gd name="connsiteY33" fmla="*/ 33338 h 274613"/>
              <a:gd name="connsiteX34" fmla="*/ 590518 w 4319587"/>
              <a:gd name="connsiteY34" fmla="*/ 190500 h 274613"/>
              <a:gd name="connsiteX35" fmla="*/ 461962 w 4319587"/>
              <a:gd name="connsiteY35" fmla="*/ 204788 h 274613"/>
              <a:gd name="connsiteX36" fmla="*/ 455612 w 4319587"/>
              <a:gd name="connsiteY36" fmla="*/ 206374 h 274613"/>
              <a:gd name="connsiteX37" fmla="*/ 315879 w 4319587"/>
              <a:gd name="connsiteY37" fmla="*/ 274613 h 274613"/>
              <a:gd name="connsiteX38" fmla="*/ 57150 w 4319587"/>
              <a:gd name="connsiteY38" fmla="*/ 266700 h 274613"/>
              <a:gd name="connsiteX39" fmla="*/ 0 w 4319587"/>
              <a:gd name="connsiteY39" fmla="*/ 266700 h 274613"/>
              <a:gd name="connsiteX0" fmla="*/ 4319587 w 4319587"/>
              <a:gd name="connsiteY0" fmla="*/ 147638 h 274613"/>
              <a:gd name="connsiteX1" fmla="*/ 4305300 w 4319587"/>
              <a:gd name="connsiteY1" fmla="*/ 142875 h 274613"/>
              <a:gd name="connsiteX2" fmla="*/ 4252912 w 4319587"/>
              <a:gd name="connsiteY2" fmla="*/ 157163 h 274613"/>
              <a:gd name="connsiteX3" fmla="*/ 4238625 w 4319587"/>
              <a:gd name="connsiteY3" fmla="*/ 161925 h 274613"/>
              <a:gd name="connsiteX4" fmla="*/ 3714750 w 4319587"/>
              <a:gd name="connsiteY4" fmla="*/ 171450 h 274613"/>
              <a:gd name="connsiteX5" fmla="*/ 3424237 w 4319587"/>
              <a:gd name="connsiteY5" fmla="*/ 166688 h 274613"/>
              <a:gd name="connsiteX6" fmla="*/ 3219450 w 4319587"/>
              <a:gd name="connsiteY6" fmla="*/ 157163 h 274613"/>
              <a:gd name="connsiteX7" fmla="*/ 3048000 w 4319587"/>
              <a:gd name="connsiteY7" fmla="*/ 152400 h 274613"/>
              <a:gd name="connsiteX8" fmla="*/ 2914650 w 4319587"/>
              <a:gd name="connsiteY8" fmla="*/ 142875 h 274613"/>
              <a:gd name="connsiteX9" fmla="*/ 2881312 w 4319587"/>
              <a:gd name="connsiteY9" fmla="*/ 133350 h 274613"/>
              <a:gd name="connsiteX10" fmla="*/ 2833687 w 4319587"/>
              <a:gd name="connsiteY10" fmla="*/ 123825 h 274613"/>
              <a:gd name="connsiteX11" fmla="*/ 2805112 w 4319587"/>
              <a:gd name="connsiteY11" fmla="*/ 114300 h 274613"/>
              <a:gd name="connsiteX12" fmla="*/ 2771775 w 4319587"/>
              <a:gd name="connsiteY12" fmla="*/ 109538 h 274613"/>
              <a:gd name="connsiteX13" fmla="*/ 2747962 w 4319587"/>
              <a:gd name="connsiteY13" fmla="*/ 104775 h 274613"/>
              <a:gd name="connsiteX14" fmla="*/ 2628900 w 4319587"/>
              <a:gd name="connsiteY14" fmla="*/ 100013 h 274613"/>
              <a:gd name="connsiteX15" fmla="*/ 2514600 w 4319587"/>
              <a:gd name="connsiteY15" fmla="*/ 90488 h 274613"/>
              <a:gd name="connsiteX16" fmla="*/ 2428875 w 4319587"/>
              <a:gd name="connsiteY16" fmla="*/ 85725 h 274613"/>
              <a:gd name="connsiteX17" fmla="*/ 2343150 w 4319587"/>
              <a:gd name="connsiteY17" fmla="*/ 76200 h 274613"/>
              <a:gd name="connsiteX18" fmla="*/ 2290762 w 4319587"/>
              <a:gd name="connsiteY18" fmla="*/ 71438 h 274613"/>
              <a:gd name="connsiteX19" fmla="*/ 2247900 w 4319587"/>
              <a:gd name="connsiteY19" fmla="*/ 66675 h 274613"/>
              <a:gd name="connsiteX20" fmla="*/ 2157412 w 4319587"/>
              <a:gd name="connsiteY20" fmla="*/ 57150 h 274613"/>
              <a:gd name="connsiteX21" fmla="*/ 2128837 w 4319587"/>
              <a:gd name="connsiteY21" fmla="*/ 52388 h 274613"/>
              <a:gd name="connsiteX22" fmla="*/ 2090737 w 4319587"/>
              <a:gd name="connsiteY22" fmla="*/ 47625 h 274613"/>
              <a:gd name="connsiteX23" fmla="*/ 2024062 w 4319587"/>
              <a:gd name="connsiteY23" fmla="*/ 38100 h 274613"/>
              <a:gd name="connsiteX24" fmla="*/ 1909762 w 4319587"/>
              <a:gd name="connsiteY24" fmla="*/ 33338 h 274613"/>
              <a:gd name="connsiteX25" fmla="*/ 1857375 w 4319587"/>
              <a:gd name="connsiteY25" fmla="*/ 23813 h 274613"/>
              <a:gd name="connsiteX26" fmla="*/ 1804987 w 4319587"/>
              <a:gd name="connsiteY26" fmla="*/ 19050 h 274613"/>
              <a:gd name="connsiteX27" fmla="*/ 1776412 w 4319587"/>
              <a:gd name="connsiteY27" fmla="*/ 14288 h 274613"/>
              <a:gd name="connsiteX28" fmla="*/ 1647825 w 4319587"/>
              <a:gd name="connsiteY28" fmla="*/ 9525 h 274613"/>
              <a:gd name="connsiteX29" fmla="*/ 1252537 w 4319587"/>
              <a:gd name="connsiteY29" fmla="*/ 0 h 274613"/>
              <a:gd name="connsiteX30" fmla="*/ 1090612 w 4319587"/>
              <a:gd name="connsiteY30" fmla="*/ 4763 h 274613"/>
              <a:gd name="connsiteX31" fmla="*/ 1047750 w 4319587"/>
              <a:gd name="connsiteY31" fmla="*/ 14288 h 274613"/>
              <a:gd name="connsiteX32" fmla="*/ 985837 w 4319587"/>
              <a:gd name="connsiteY32" fmla="*/ 33338 h 274613"/>
              <a:gd name="connsiteX33" fmla="*/ 983456 w 4319587"/>
              <a:gd name="connsiteY33" fmla="*/ 33338 h 274613"/>
              <a:gd name="connsiteX34" fmla="*/ 590518 w 4319587"/>
              <a:gd name="connsiteY34" fmla="*/ 190500 h 274613"/>
              <a:gd name="connsiteX35" fmla="*/ 461962 w 4319587"/>
              <a:gd name="connsiteY35" fmla="*/ 204788 h 274613"/>
              <a:gd name="connsiteX36" fmla="*/ 315879 w 4319587"/>
              <a:gd name="connsiteY36" fmla="*/ 274613 h 274613"/>
              <a:gd name="connsiteX37" fmla="*/ 57150 w 4319587"/>
              <a:gd name="connsiteY37" fmla="*/ 266700 h 274613"/>
              <a:gd name="connsiteX38" fmla="*/ 0 w 4319587"/>
              <a:gd name="connsiteY38" fmla="*/ 266700 h 274613"/>
              <a:gd name="connsiteX0" fmla="*/ 4319587 w 4319587"/>
              <a:gd name="connsiteY0" fmla="*/ 147638 h 274613"/>
              <a:gd name="connsiteX1" fmla="*/ 4305300 w 4319587"/>
              <a:gd name="connsiteY1" fmla="*/ 142875 h 274613"/>
              <a:gd name="connsiteX2" fmla="*/ 4252912 w 4319587"/>
              <a:gd name="connsiteY2" fmla="*/ 157163 h 274613"/>
              <a:gd name="connsiteX3" fmla="*/ 4238625 w 4319587"/>
              <a:gd name="connsiteY3" fmla="*/ 161925 h 274613"/>
              <a:gd name="connsiteX4" fmla="*/ 3714750 w 4319587"/>
              <a:gd name="connsiteY4" fmla="*/ 171450 h 274613"/>
              <a:gd name="connsiteX5" fmla="*/ 3424237 w 4319587"/>
              <a:gd name="connsiteY5" fmla="*/ 166688 h 274613"/>
              <a:gd name="connsiteX6" fmla="*/ 3219450 w 4319587"/>
              <a:gd name="connsiteY6" fmla="*/ 157163 h 274613"/>
              <a:gd name="connsiteX7" fmla="*/ 3048000 w 4319587"/>
              <a:gd name="connsiteY7" fmla="*/ 152400 h 274613"/>
              <a:gd name="connsiteX8" fmla="*/ 2914650 w 4319587"/>
              <a:gd name="connsiteY8" fmla="*/ 142875 h 274613"/>
              <a:gd name="connsiteX9" fmla="*/ 2881312 w 4319587"/>
              <a:gd name="connsiteY9" fmla="*/ 133350 h 274613"/>
              <a:gd name="connsiteX10" fmla="*/ 2833687 w 4319587"/>
              <a:gd name="connsiteY10" fmla="*/ 123825 h 274613"/>
              <a:gd name="connsiteX11" fmla="*/ 2805112 w 4319587"/>
              <a:gd name="connsiteY11" fmla="*/ 114300 h 274613"/>
              <a:gd name="connsiteX12" fmla="*/ 2771775 w 4319587"/>
              <a:gd name="connsiteY12" fmla="*/ 109538 h 274613"/>
              <a:gd name="connsiteX13" fmla="*/ 2747962 w 4319587"/>
              <a:gd name="connsiteY13" fmla="*/ 104775 h 274613"/>
              <a:gd name="connsiteX14" fmla="*/ 2628900 w 4319587"/>
              <a:gd name="connsiteY14" fmla="*/ 100013 h 274613"/>
              <a:gd name="connsiteX15" fmla="*/ 2514600 w 4319587"/>
              <a:gd name="connsiteY15" fmla="*/ 90488 h 274613"/>
              <a:gd name="connsiteX16" fmla="*/ 2428875 w 4319587"/>
              <a:gd name="connsiteY16" fmla="*/ 85725 h 274613"/>
              <a:gd name="connsiteX17" fmla="*/ 2343150 w 4319587"/>
              <a:gd name="connsiteY17" fmla="*/ 76200 h 274613"/>
              <a:gd name="connsiteX18" fmla="*/ 2290762 w 4319587"/>
              <a:gd name="connsiteY18" fmla="*/ 71438 h 274613"/>
              <a:gd name="connsiteX19" fmla="*/ 2247900 w 4319587"/>
              <a:gd name="connsiteY19" fmla="*/ 66675 h 274613"/>
              <a:gd name="connsiteX20" fmla="*/ 2157412 w 4319587"/>
              <a:gd name="connsiteY20" fmla="*/ 57150 h 274613"/>
              <a:gd name="connsiteX21" fmla="*/ 2128837 w 4319587"/>
              <a:gd name="connsiteY21" fmla="*/ 52388 h 274613"/>
              <a:gd name="connsiteX22" fmla="*/ 2090737 w 4319587"/>
              <a:gd name="connsiteY22" fmla="*/ 47625 h 274613"/>
              <a:gd name="connsiteX23" fmla="*/ 2024062 w 4319587"/>
              <a:gd name="connsiteY23" fmla="*/ 38100 h 274613"/>
              <a:gd name="connsiteX24" fmla="*/ 1909762 w 4319587"/>
              <a:gd name="connsiteY24" fmla="*/ 33338 h 274613"/>
              <a:gd name="connsiteX25" fmla="*/ 1857375 w 4319587"/>
              <a:gd name="connsiteY25" fmla="*/ 23813 h 274613"/>
              <a:gd name="connsiteX26" fmla="*/ 1804987 w 4319587"/>
              <a:gd name="connsiteY26" fmla="*/ 19050 h 274613"/>
              <a:gd name="connsiteX27" fmla="*/ 1776412 w 4319587"/>
              <a:gd name="connsiteY27" fmla="*/ 14288 h 274613"/>
              <a:gd name="connsiteX28" fmla="*/ 1647825 w 4319587"/>
              <a:gd name="connsiteY28" fmla="*/ 9525 h 274613"/>
              <a:gd name="connsiteX29" fmla="*/ 1252537 w 4319587"/>
              <a:gd name="connsiteY29" fmla="*/ 0 h 274613"/>
              <a:gd name="connsiteX30" fmla="*/ 1090612 w 4319587"/>
              <a:gd name="connsiteY30" fmla="*/ 4763 h 274613"/>
              <a:gd name="connsiteX31" fmla="*/ 1047750 w 4319587"/>
              <a:gd name="connsiteY31" fmla="*/ 14288 h 274613"/>
              <a:gd name="connsiteX32" fmla="*/ 985837 w 4319587"/>
              <a:gd name="connsiteY32" fmla="*/ 33338 h 274613"/>
              <a:gd name="connsiteX33" fmla="*/ 983456 w 4319587"/>
              <a:gd name="connsiteY33" fmla="*/ 33338 h 274613"/>
              <a:gd name="connsiteX34" fmla="*/ 590518 w 4319587"/>
              <a:gd name="connsiteY34" fmla="*/ 190500 h 274613"/>
              <a:gd name="connsiteX35" fmla="*/ 461962 w 4319587"/>
              <a:gd name="connsiteY35" fmla="*/ 204788 h 274613"/>
              <a:gd name="connsiteX36" fmla="*/ 458787 w 4319587"/>
              <a:gd name="connsiteY36" fmla="*/ 203199 h 274613"/>
              <a:gd name="connsiteX37" fmla="*/ 315879 w 4319587"/>
              <a:gd name="connsiteY37" fmla="*/ 274613 h 274613"/>
              <a:gd name="connsiteX38" fmla="*/ 57150 w 4319587"/>
              <a:gd name="connsiteY38" fmla="*/ 266700 h 274613"/>
              <a:gd name="connsiteX39" fmla="*/ 0 w 4319587"/>
              <a:gd name="connsiteY39" fmla="*/ 266700 h 274613"/>
              <a:gd name="connsiteX0" fmla="*/ 4319587 w 4319587"/>
              <a:gd name="connsiteY0" fmla="*/ 147638 h 274613"/>
              <a:gd name="connsiteX1" fmla="*/ 4305300 w 4319587"/>
              <a:gd name="connsiteY1" fmla="*/ 142875 h 274613"/>
              <a:gd name="connsiteX2" fmla="*/ 4252912 w 4319587"/>
              <a:gd name="connsiteY2" fmla="*/ 157163 h 274613"/>
              <a:gd name="connsiteX3" fmla="*/ 4238625 w 4319587"/>
              <a:gd name="connsiteY3" fmla="*/ 161925 h 274613"/>
              <a:gd name="connsiteX4" fmla="*/ 3714750 w 4319587"/>
              <a:gd name="connsiteY4" fmla="*/ 171450 h 274613"/>
              <a:gd name="connsiteX5" fmla="*/ 3424237 w 4319587"/>
              <a:gd name="connsiteY5" fmla="*/ 166688 h 274613"/>
              <a:gd name="connsiteX6" fmla="*/ 3219450 w 4319587"/>
              <a:gd name="connsiteY6" fmla="*/ 157163 h 274613"/>
              <a:gd name="connsiteX7" fmla="*/ 3048000 w 4319587"/>
              <a:gd name="connsiteY7" fmla="*/ 152400 h 274613"/>
              <a:gd name="connsiteX8" fmla="*/ 2914650 w 4319587"/>
              <a:gd name="connsiteY8" fmla="*/ 142875 h 274613"/>
              <a:gd name="connsiteX9" fmla="*/ 2881312 w 4319587"/>
              <a:gd name="connsiteY9" fmla="*/ 133350 h 274613"/>
              <a:gd name="connsiteX10" fmla="*/ 2833687 w 4319587"/>
              <a:gd name="connsiteY10" fmla="*/ 123825 h 274613"/>
              <a:gd name="connsiteX11" fmla="*/ 2805112 w 4319587"/>
              <a:gd name="connsiteY11" fmla="*/ 114300 h 274613"/>
              <a:gd name="connsiteX12" fmla="*/ 2771775 w 4319587"/>
              <a:gd name="connsiteY12" fmla="*/ 109538 h 274613"/>
              <a:gd name="connsiteX13" fmla="*/ 2747962 w 4319587"/>
              <a:gd name="connsiteY13" fmla="*/ 104775 h 274613"/>
              <a:gd name="connsiteX14" fmla="*/ 2628900 w 4319587"/>
              <a:gd name="connsiteY14" fmla="*/ 100013 h 274613"/>
              <a:gd name="connsiteX15" fmla="*/ 2514600 w 4319587"/>
              <a:gd name="connsiteY15" fmla="*/ 90488 h 274613"/>
              <a:gd name="connsiteX16" fmla="*/ 2428875 w 4319587"/>
              <a:gd name="connsiteY16" fmla="*/ 85725 h 274613"/>
              <a:gd name="connsiteX17" fmla="*/ 2343150 w 4319587"/>
              <a:gd name="connsiteY17" fmla="*/ 76200 h 274613"/>
              <a:gd name="connsiteX18" fmla="*/ 2290762 w 4319587"/>
              <a:gd name="connsiteY18" fmla="*/ 71438 h 274613"/>
              <a:gd name="connsiteX19" fmla="*/ 2247900 w 4319587"/>
              <a:gd name="connsiteY19" fmla="*/ 66675 h 274613"/>
              <a:gd name="connsiteX20" fmla="*/ 2157412 w 4319587"/>
              <a:gd name="connsiteY20" fmla="*/ 57150 h 274613"/>
              <a:gd name="connsiteX21" fmla="*/ 2128837 w 4319587"/>
              <a:gd name="connsiteY21" fmla="*/ 52388 h 274613"/>
              <a:gd name="connsiteX22" fmla="*/ 2090737 w 4319587"/>
              <a:gd name="connsiteY22" fmla="*/ 47625 h 274613"/>
              <a:gd name="connsiteX23" fmla="*/ 2024062 w 4319587"/>
              <a:gd name="connsiteY23" fmla="*/ 38100 h 274613"/>
              <a:gd name="connsiteX24" fmla="*/ 1909762 w 4319587"/>
              <a:gd name="connsiteY24" fmla="*/ 33338 h 274613"/>
              <a:gd name="connsiteX25" fmla="*/ 1857375 w 4319587"/>
              <a:gd name="connsiteY25" fmla="*/ 23813 h 274613"/>
              <a:gd name="connsiteX26" fmla="*/ 1804987 w 4319587"/>
              <a:gd name="connsiteY26" fmla="*/ 19050 h 274613"/>
              <a:gd name="connsiteX27" fmla="*/ 1776412 w 4319587"/>
              <a:gd name="connsiteY27" fmla="*/ 14288 h 274613"/>
              <a:gd name="connsiteX28" fmla="*/ 1647825 w 4319587"/>
              <a:gd name="connsiteY28" fmla="*/ 9525 h 274613"/>
              <a:gd name="connsiteX29" fmla="*/ 1252537 w 4319587"/>
              <a:gd name="connsiteY29" fmla="*/ 0 h 274613"/>
              <a:gd name="connsiteX30" fmla="*/ 1090612 w 4319587"/>
              <a:gd name="connsiteY30" fmla="*/ 4763 h 274613"/>
              <a:gd name="connsiteX31" fmla="*/ 1047750 w 4319587"/>
              <a:gd name="connsiteY31" fmla="*/ 14288 h 274613"/>
              <a:gd name="connsiteX32" fmla="*/ 985837 w 4319587"/>
              <a:gd name="connsiteY32" fmla="*/ 33338 h 274613"/>
              <a:gd name="connsiteX33" fmla="*/ 983456 w 4319587"/>
              <a:gd name="connsiteY33" fmla="*/ 33338 h 274613"/>
              <a:gd name="connsiteX34" fmla="*/ 590518 w 4319587"/>
              <a:gd name="connsiteY34" fmla="*/ 190500 h 274613"/>
              <a:gd name="connsiteX35" fmla="*/ 461962 w 4319587"/>
              <a:gd name="connsiteY35" fmla="*/ 204788 h 274613"/>
              <a:gd name="connsiteX36" fmla="*/ 458787 w 4319587"/>
              <a:gd name="connsiteY36" fmla="*/ 203199 h 274613"/>
              <a:gd name="connsiteX37" fmla="*/ 315879 w 4319587"/>
              <a:gd name="connsiteY37" fmla="*/ 274613 h 274613"/>
              <a:gd name="connsiteX38" fmla="*/ 57150 w 4319587"/>
              <a:gd name="connsiteY38" fmla="*/ 266700 h 274613"/>
              <a:gd name="connsiteX39" fmla="*/ 0 w 4319587"/>
              <a:gd name="connsiteY39" fmla="*/ 266700 h 274613"/>
              <a:gd name="connsiteX0" fmla="*/ 4319587 w 4319587"/>
              <a:gd name="connsiteY0" fmla="*/ 147638 h 289690"/>
              <a:gd name="connsiteX1" fmla="*/ 4305300 w 4319587"/>
              <a:gd name="connsiteY1" fmla="*/ 142875 h 289690"/>
              <a:gd name="connsiteX2" fmla="*/ 4252912 w 4319587"/>
              <a:gd name="connsiteY2" fmla="*/ 157163 h 289690"/>
              <a:gd name="connsiteX3" fmla="*/ 4238625 w 4319587"/>
              <a:gd name="connsiteY3" fmla="*/ 161925 h 289690"/>
              <a:gd name="connsiteX4" fmla="*/ 3714750 w 4319587"/>
              <a:gd name="connsiteY4" fmla="*/ 171450 h 289690"/>
              <a:gd name="connsiteX5" fmla="*/ 3424237 w 4319587"/>
              <a:gd name="connsiteY5" fmla="*/ 166688 h 289690"/>
              <a:gd name="connsiteX6" fmla="*/ 3219450 w 4319587"/>
              <a:gd name="connsiteY6" fmla="*/ 157163 h 289690"/>
              <a:gd name="connsiteX7" fmla="*/ 3048000 w 4319587"/>
              <a:gd name="connsiteY7" fmla="*/ 152400 h 289690"/>
              <a:gd name="connsiteX8" fmla="*/ 2914650 w 4319587"/>
              <a:gd name="connsiteY8" fmla="*/ 142875 h 289690"/>
              <a:gd name="connsiteX9" fmla="*/ 2881312 w 4319587"/>
              <a:gd name="connsiteY9" fmla="*/ 133350 h 289690"/>
              <a:gd name="connsiteX10" fmla="*/ 2833687 w 4319587"/>
              <a:gd name="connsiteY10" fmla="*/ 123825 h 289690"/>
              <a:gd name="connsiteX11" fmla="*/ 2805112 w 4319587"/>
              <a:gd name="connsiteY11" fmla="*/ 114300 h 289690"/>
              <a:gd name="connsiteX12" fmla="*/ 2771775 w 4319587"/>
              <a:gd name="connsiteY12" fmla="*/ 109538 h 289690"/>
              <a:gd name="connsiteX13" fmla="*/ 2747962 w 4319587"/>
              <a:gd name="connsiteY13" fmla="*/ 104775 h 289690"/>
              <a:gd name="connsiteX14" fmla="*/ 2628900 w 4319587"/>
              <a:gd name="connsiteY14" fmla="*/ 100013 h 289690"/>
              <a:gd name="connsiteX15" fmla="*/ 2514600 w 4319587"/>
              <a:gd name="connsiteY15" fmla="*/ 90488 h 289690"/>
              <a:gd name="connsiteX16" fmla="*/ 2428875 w 4319587"/>
              <a:gd name="connsiteY16" fmla="*/ 85725 h 289690"/>
              <a:gd name="connsiteX17" fmla="*/ 2343150 w 4319587"/>
              <a:gd name="connsiteY17" fmla="*/ 76200 h 289690"/>
              <a:gd name="connsiteX18" fmla="*/ 2290762 w 4319587"/>
              <a:gd name="connsiteY18" fmla="*/ 71438 h 289690"/>
              <a:gd name="connsiteX19" fmla="*/ 2247900 w 4319587"/>
              <a:gd name="connsiteY19" fmla="*/ 66675 h 289690"/>
              <a:gd name="connsiteX20" fmla="*/ 2157412 w 4319587"/>
              <a:gd name="connsiteY20" fmla="*/ 57150 h 289690"/>
              <a:gd name="connsiteX21" fmla="*/ 2128837 w 4319587"/>
              <a:gd name="connsiteY21" fmla="*/ 52388 h 289690"/>
              <a:gd name="connsiteX22" fmla="*/ 2090737 w 4319587"/>
              <a:gd name="connsiteY22" fmla="*/ 47625 h 289690"/>
              <a:gd name="connsiteX23" fmla="*/ 2024062 w 4319587"/>
              <a:gd name="connsiteY23" fmla="*/ 38100 h 289690"/>
              <a:gd name="connsiteX24" fmla="*/ 1909762 w 4319587"/>
              <a:gd name="connsiteY24" fmla="*/ 33338 h 289690"/>
              <a:gd name="connsiteX25" fmla="*/ 1857375 w 4319587"/>
              <a:gd name="connsiteY25" fmla="*/ 23813 h 289690"/>
              <a:gd name="connsiteX26" fmla="*/ 1804987 w 4319587"/>
              <a:gd name="connsiteY26" fmla="*/ 19050 h 289690"/>
              <a:gd name="connsiteX27" fmla="*/ 1776412 w 4319587"/>
              <a:gd name="connsiteY27" fmla="*/ 14288 h 289690"/>
              <a:gd name="connsiteX28" fmla="*/ 1647825 w 4319587"/>
              <a:gd name="connsiteY28" fmla="*/ 9525 h 289690"/>
              <a:gd name="connsiteX29" fmla="*/ 1252537 w 4319587"/>
              <a:gd name="connsiteY29" fmla="*/ 0 h 289690"/>
              <a:gd name="connsiteX30" fmla="*/ 1090612 w 4319587"/>
              <a:gd name="connsiteY30" fmla="*/ 4763 h 289690"/>
              <a:gd name="connsiteX31" fmla="*/ 1047750 w 4319587"/>
              <a:gd name="connsiteY31" fmla="*/ 14288 h 289690"/>
              <a:gd name="connsiteX32" fmla="*/ 985837 w 4319587"/>
              <a:gd name="connsiteY32" fmla="*/ 33338 h 289690"/>
              <a:gd name="connsiteX33" fmla="*/ 983456 w 4319587"/>
              <a:gd name="connsiteY33" fmla="*/ 33338 h 289690"/>
              <a:gd name="connsiteX34" fmla="*/ 590518 w 4319587"/>
              <a:gd name="connsiteY34" fmla="*/ 190500 h 289690"/>
              <a:gd name="connsiteX35" fmla="*/ 461962 w 4319587"/>
              <a:gd name="connsiteY35" fmla="*/ 204788 h 289690"/>
              <a:gd name="connsiteX36" fmla="*/ 458787 w 4319587"/>
              <a:gd name="connsiteY36" fmla="*/ 203199 h 289690"/>
              <a:gd name="connsiteX37" fmla="*/ 455612 w 4319587"/>
              <a:gd name="connsiteY37" fmla="*/ 277788 h 289690"/>
              <a:gd name="connsiteX38" fmla="*/ 315879 w 4319587"/>
              <a:gd name="connsiteY38" fmla="*/ 274613 h 289690"/>
              <a:gd name="connsiteX39" fmla="*/ 57150 w 4319587"/>
              <a:gd name="connsiteY39" fmla="*/ 266700 h 289690"/>
              <a:gd name="connsiteX40" fmla="*/ 0 w 4319587"/>
              <a:gd name="connsiteY40" fmla="*/ 266700 h 289690"/>
              <a:gd name="connsiteX0" fmla="*/ 4319587 w 4319587"/>
              <a:gd name="connsiteY0" fmla="*/ 147638 h 289690"/>
              <a:gd name="connsiteX1" fmla="*/ 4305300 w 4319587"/>
              <a:gd name="connsiteY1" fmla="*/ 142875 h 289690"/>
              <a:gd name="connsiteX2" fmla="*/ 4252912 w 4319587"/>
              <a:gd name="connsiteY2" fmla="*/ 157163 h 289690"/>
              <a:gd name="connsiteX3" fmla="*/ 4238625 w 4319587"/>
              <a:gd name="connsiteY3" fmla="*/ 161925 h 289690"/>
              <a:gd name="connsiteX4" fmla="*/ 3714750 w 4319587"/>
              <a:gd name="connsiteY4" fmla="*/ 171450 h 289690"/>
              <a:gd name="connsiteX5" fmla="*/ 3424237 w 4319587"/>
              <a:gd name="connsiteY5" fmla="*/ 166688 h 289690"/>
              <a:gd name="connsiteX6" fmla="*/ 3219450 w 4319587"/>
              <a:gd name="connsiteY6" fmla="*/ 157163 h 289690"/>
              <a:gd name="connsiteX7" fmla="*/ 3048000 w 4319587"/>
              <a:gd name="connsiteY7" fmla="*/ 152400 h 289690"/>
              <a:gd name="connsiteX8" fmla="*/ 2914650 w 4319587"/>
              <a:gd name="connsiteY8" fmla="*/ 142875 h 289690"/>
              <a:gd name="connsiteX9" fmla="*/ 2881312 w 4319587"/>
              <a:gd name="connsiteY9" fmla="*/ 133350 h 289690"/>
              <a:gd name="connsiteX10" fmla="*/ 2833687 w 4319587"/>
              <a:gd name="connsiteY10" fmla="*/ 123825 h 289690"/>
              <a:gd name="connsiteX11" fmla="*/ 2805112 w 4319587"/>
              <a:gd name="connsiteY11" fmla="*/ 114300 h 289690"/>
              <a:gd name="connsiteX12" fmla="*/ 2771775 w 4319587"/>
              <a:gd name="connsiteY12" fmla="*/ 109538 h 289690"/>
              <a:gd name="connsiteX13" fmla="*/ 2747962 w 4319587"/>
              <a:gd name="connsiteY13" fmla="*/ 104775 h 289690"/>
              <a:gd name="connsiteX14" fmla="*/ 2628900 w 4319587"/>
              <a:gd name="connsiteY14" fmla="*/ 100013 h 289690"/>
              <a:gd name="connsiteX15" fmla="*/ 2514600 w 4319587"/>
              <a:gd name="connsiteY15" fmla="*/ 90488 h 289690"/>
              <a:gd name="connsiteX16" fmla="*/ 2428875 w 4319587"/>
              <a:gd name="connsiteY16" fmla="*/ 85725 h 289690"/>
              <a:gd name="connsiteX17" fmla="*/ 2343150 w 4319587"/>
              <a:gd name="connsiteY17" fmla="*/ 76200 h 289690"/>
              <a:gd name="connsiteX18" fmla="*/ 2290762 w 4319587"/>
              <a:gd name="connsiteY18" fmla="*/ 71438 h 289690"/>
              <a:gd name="connsiteX19" fmla="*/ 2247900 w 4319587"/>
              <a:gd name="connsiteY19" fmla="*/ 66675 h 289690"/>
              <a:gd name="connsiteX20" fmla="*/ 2157412 w 4319587"/>
              <a:gd name="connsiteY20" fmla="*/ 57150 h 289690"/>
              <a:gd name="connsiteX21" fmla="*/ 2128837 w 4319587"/>
              <a:gd name="connsiteY21" fmla="*/ 52388 h 289690"/>
              <a:gd name="connsiteX22" fmla="*/ 2090737 w 4319587"/>
              <a:gd name="connsiteY22" fmla="*/ 47625 h 289690"/>
              <a:gd name="connsiteX23" fmla="*/ 2024062 w 4319587"/>
              <a:gd name="connsiteY23" fmla="*/ 38100 h 289690"/>
              <a:gd name="connsiteX24" fmla="*/ 1909762 w 4319587"/>
              <a:gd name="connsiteY24" fmla="*/ 33338 h 289690"/>
              <a:gd name="connsiteX25" fmla="*/ 1857375 w 4319587"/>
              <a:gd name="connsiteY25" fmla="*/ 23813 h 289690"/>
              <a:gd name="connsiteX26" fmla="*/ 1804987 w 4319587"/>
              <a:gd name="connsiteY26" fmla="*/ 19050 h 289690"/>
              <a:gd name="connsiteX27" fmla="*/ 1776412 w 4319587"/>
              <a:gd name="connsiteY27" fmla="*/ 14288 h 289690"/>
              <a:gd name="connsiteX28" fmla="*/ 1647825 w 4319587"/>
              <a:gd name="connsiteY28" fmla="*/ 9525 h 289690"/>
              <a:gd name="connsiteX29" fmla="*/ 1252537 w 4319587"/>
              <a:gd name="connsiteY29" fmla="*/ 0 h 289690"/>
              <a:gd name="connsiteX30" fmla="*/ 1090612 w 4319587"/>
              <a:gd name="connsiteY30" fmla="*/ 4763 h 289690"/>
              <a:gd name="connsiteX31" fmla="*/ 1047750 w 4319587"/>
              <a:gd name="connsiteY31" fmla="*/ 14288 h 289690"/>
              <a:gd name="connsiteX32" fmla="*/ 985837 w 4319587"/>
              <a:gd name="connsiteY32" fmla="*/ 33338 h 289690"/>
              <a:gd name="connsiteX33" fmla="*/ 983456 w 4319587"/>
              <a:gd name="connsiteY33" fmla="*/ 33338 h 289690"/>
              <a:gd name="connsiteX34" fmla="*/ 590518 w 4319587"/>
              <a:gd name="connsiteY34" fmla="*/ 190500 h 289690"/>
              <a:gd name="connsiteX35" fmla="*/ 461962 w 4319587"/>
              <a:gd name="connsiteY35" fmla="*/ 204788 h 289690"/>
              <a:gd name="connsiteX36" fmla="*/ 458787 w 4319587"/>
              <a:gd name="connsiteY36" fmla="*/ 203199 h 289690"/>
              <a:gd name="connsiteX37" fmla="*/ 536543 w 4319587"/>
              <a:gd name="connsiteY37" fmla="*/ 203198 h 289690"/>
              <a:gd name="connsiteX38" fmla="*/ 455612 w 4319587"/>
              <a:gd name="connsiteY38" fmla="*/ 277788 h 289690"/>
              <a:gd name="connsiteX39" fmla="*/ 315879 w 4319587"/>
              <a:gd name="connsiteY39" fmla="*/ 274613 h 289690"/>
              <a:gd name="connsiteX40" fmla="*/ 57150 w 4319587"/>
              <a:gd name="connsiteY40" fmla="*/ 266700 h 289690"/>
              <a:gd name="connsiteX41" fmla="*/ 0 w 4319587"/>
              <a:gd name="connsiteY41" fmla="*/ 266700 h 289690"/>
              <a:gd name="connsiteX0" fmla="*/ 4319587 w 4319587"/>
              <a:gd name="connsiteY0" fmla="*/ 147638 h 274613"/>
              <a:gd name="connsiteX1" fmla="*/ 4305300 w 4319587"/>
              <a:gd name="connsiteY1" fmla="*/ 142875 h 274613"/>
              <a:gd name="connsiteX2" fmla="*/ 4252912 w 4319587"/>
              <a:gd name="connsiteY2" fmla="*/ 157163 h 274613"/>
              <a:gd name="connsiteX3" fmla="*/ 4238625 w 4319587"/>
              <a:gd name="connsiteY3" fmla="*/ 161925 h 274613"/>
              <a:gd name="connsiteX4" fmla="*/ 3714750 w 4319587"/>
              <a:gd name="connsiteY4" fmla="*/ 171450 h 274613"/>
              <a:gd name="connsiteX5" fmla="*/ 3424237 w 4319587"/>
              <a:gd name="connsiteY5" fmla="*/ 166688 h 274613"/>
              <a:gd name="connsiteX6" fmla="*/ 3219450 w 4319587"/>
              <a:gd name="connsiteY6" fmla="*/ 157163 h 274613"/>
              <a:gd name="connsiteX7" fmla="*/ 3048000 w 4319587"/>
              <a:gd name="connsiteY7" fmla="*/ 152400 h 274613"/>
              <a:gd name="connsiteX8" fmla="*/ 2914650 w 4319587"/>
              <a:gd name="connsiteY8" fmla="*/ 142875 h 274613"/>
              <a:gd name="connsiteX9" fmla="*/ 2881312 w 4319587"/>
              <a:gd name="connsiteY9" fmla="*/ 133350 h 274613"/>
              <a:gd name="connsiteX10" fmla="*/ 2833687 w 4319587"/>
              <a:gd name="connsiteY10" fmla="*/ 123825 h 274613"/>
              <a:gd name="connsiteX11" fmla="*/ 2805112 w 4319587"/>
              <a:gd name="connsiteY11" fmla="*/ 114300 h 274613"/>
              <a:gd name="connsiteX12" fmla="*/ 2771775 w 4319587"/>
              <a:gd name="connsiteY12" fmla="*/ 109538 h 274613"/>
              <a:gd name="connsiteX13" fmla="*/ 2747962 w 4319587"/>
              <a:gd name="connsiteY13" fmla="*/ 104775 h 274613"/>
              <a:gd name="connsiteX14" fmla="*/ 2628900 w 4319587"/>
              <a:gd name="connsiteY14" fmla="*/ 100013 h 274613"/>
              <a:gd name="connsiteX15" fmla="*/ 2514600 w 4319587"/>
              <a:gd name="connsiteY15" fmla="*/ 90488 h 274613"/>
              <a:gd name="connsiteX16" fmla="*/ 2428875 w 4319587"/>
              <a:gd name="connsiteY16" fmla="*/ 85725 h 274613"/>
              <a:gd name="connsiteX17" fmla="*/ 2343150 w 4319587"/>
              <a:gd name="connsiteY17" fmla="*/ 76200 h 274613"/>
              <a:gd name="connsiteX18" fmla="*/ 2290762 w 4319587"/>
              <a:gd name="connsiteY18" fmla="*/ 71438 h 274613"/>
              <a:gd name="connsiteX19" fmla="*/ 2247900 w 4319587"/>
              <a:gd name="connsiteY19" fmla="*/ 66675 h 274613"/>
              <a:gd name="connsiteX20" fmla="*/ 2157412 w 4319587"/>
              <a:gd name="connsiteY20" fmla="*/ 57150 h 274613"/>
              <a:gd name="connsiteX21" fmla="*/ 2128837 w 4319587"/>
              <a:gd name="connsiteY21" fmla="*/ 52388 h 274613"/>
              <a:gd name="connsiteX22" fmla="*/ 2090737 w 4319587"/>
              <a:gd name="connsiteY22" fmla="*/ 47625 h 274613"/>
              <a:gd name="connsiteX23" fmla="*/ 2024062 w 4319587"/>
              <a:gd name="connsiteY23" fmla="*/ 38100 h 274613"/>
              <a:gd name="connsiteX24" fmla="*/ 1909762 w 4319587"/>
              <a:gd name="connsiteY24" fmla="*/ 33338 h 274613"/>
              <a:gd name="connsiteX25" fmla="*/ 1857375 w 4319587"/>
              <a:gd name="connsiteY25" fmla="*/ 23813 h 274613"/>
              <a:gd name="connsiteX26" fmla="*/ 1804987 w 4319587"/>
              <a:gd name="connsiteY26" fmla="*/ 19050 h 274613"/>
              <a:gd name="connsiteX27" fmla="*/ 1776412 w 4319587"/>
              <a:gd name="connsiteY27" fmla="*/ 14288 h 274613"/>
              <a:gd name="connsiteX28" fmla="*/ 1647825 w 4319587"/>
              <a:gd name="connsiteY28" fmla="*/ 9525 h 274613"/>
              <a:gd name="connsiteX29" fmla="*/ 1252537 w 4319587"/>
              <a:gd name="connsiteY29" fmla="*/ 0 h 274613"/>
              <a:gd name="connsiteX30" fmla="*/ 1090612 w 4319587"/>
              <a:gd name="connsiteY30" fmla="*/ 4763 h 274613"/>
              <a:gd name="connsiteX31" fmla="*/ 1047750 w 4319587"/>
              <a:gd name="connsiteY31" fmla="*/ 14288 h 274613"/>
              <a:gd name="connsiteX32" fmla="*/ 985837 w 4319587"/>
              <a:gd name="connsiteY32" fmla="*/ 33338 h 274613"/>
              <a:gd name="connsiteX33" fmla="*/ 983456 w 4319587"/>
              <a:gd name="connsiteY33" fmla="*/ 33338 h 274613"/>
              <a:gd name="connsiteX34" fmla="*/ 590518 w 4319587"/>
              <a:gd name="connsiteY34" fmla="*/ 190500 h 274613"/>
              <a:gd name="connsiteX35" fmla="*/ 461962 w 4319587"/>
              <a:gd name="connsiteY35" fmla="*/ 204788 h 274613"/>
              <a:gd name="connsiteX36" fmla="*/ 458787 w 4319587"/>
              <a:gd name="connsiteY36" fmla="*/ 203199 h 274613"/>
              <a:gd name="connsiteX37" fmla="*/ 536543 w 4319587"/>
              <a:gd name="connsiteY37" fmla="*/ 203198 h 274613"/>
              <a:gd name="connsiteX38" fmla="*/ 315879 w 4319587"/>
              <a:gd name="connsiteY38" fmla="*/ 274613 h 274613"/>
              <a:gd name="connsiteX39" fmla="*/ 57150 w 4319587"/>
              <a:gd name="connsiteY39" fmla="*/ 266700 h 274613"/>
              <a:gd name="connsiteX40" fmla="*/ 0 w 4319587"/>
              <a:gd name="connsiteY40" fmla="*/ 266700 h 274613"/>
              <a:gd name="connsiteX0" fmla="*/ 4319587 w 4319587"/>
              <a:gd name="connsiteY0" fmla="*/ 147638 h 274613"/>
              <a:gd name="connsiteX1" fmla="*/ 4305300 w 4319587"/>
              <a:gd name="connsiteY1" fmla="*/ 142875 h 274613"/>
              <a:gd name="connsiteX2" fmla="*/ 4252912 w 4319587"/>
              <a:gd name="connsiteY2" fmla="*/ 157163 h 274613"/>
              <a:gd name="connsiteX3" fmla="*/ 4238625 w 4319587"/>
              <a:gd name="connsiteY3" fmla="*/ 161925 h 274613"/>
              <a:gd name="connsiteX4" fmla="*/ 3714750 w 4319587"/>
              <a:gd name="connsiteY4" fmla="*/ 171450 h 274613"/>
              <a:gd name="connsiteX5" fmla="*/ 3424237 w 4319587"/>
              <a:gd name="connsiteY5" fmla="*/ 166688 h 274613"/>
              <a:gd name="connsiteX6" fmla="*/ 3219450 w 4319587"/>
              <a:gd name="connsiteY6" fmla="*/ 157163 h 274613"/>
              <a:gd name="connsiteX7" fmla="*/ 3048000 w 4319587"/>
              <a:gd name="connsiteY7" fmla="*/ 152400 h 274613"/>
              <a:gd name="connsiteX8" fmla="*/ 2914650 w 4319587"/>
              <a:gd name="connsiteY8" fmla="*/ 142875 h 274613"/>
              <a:gd name="connsiteX9" fmla="*/ 2881312 w 4319587"/>
              <a:gd name="connsiteY9" fmla="*/ 133350 h 274613"/>
              <a:gd name="connsiteX10" fmla="*/ 2833687 w 4319587"/>
              <a:gd name="connsiteY10" fmla="*/ 123825 h 274613"/>
              <a:gd name="connsiteX11" fmla="*/ 2805112 w 4319587"/>
              <a:gd name="connsiteY11" fmla="*/ 114300 h 274613"/>
              <a:gd name="connsiteX12" fmla="*/ 2771775 w 4319587"/>
              <a:gd name="connsiteY12" fmla="*/ 109538 h 274613"/>
              <a:gd name="connsiteX13" fmla="*/ 2747962 w 4319587"/>
              <a:gd name="connsiteY13" fmla="*/ 104775 h 274613"/>
              <a:gd name="connsiteX14" fmla="*/ 2628900 w 4319587"/>
              <a:gd name="connsiteY14" fmla="*/ 100013 h 274613"/>
              <a:gd name="connsiteX15" fmla="*/ 2514600 w 4319587"/>
              <a:gd name="connsiteY15" fmla="*/ 90488 h 274613"/>
              <a:gd name="connsiteX16" fmla="*/ 2428875 w 4319587"/>
              <a:gd name="connsiteY16" fmla="*/ 85725 h 274613"/>
              <a:gd name="connsiteX17" fmla="*/ 2343150 w 4319587"/>
              <a:gd name="connsiteY17" fmla="*/ 76200 h 274613"/>
              <a:gd name="connsiteX18" fmla="*/ 2290762 w 4319587"/>
              <a:gd name="connsiteY18" fmla="*/ 71438 h 274613"/>
              <a:gd name="connsiteX19" fmla="*/ 2247900 w 4319587"/>
              <a:gd name="connsiteY19" fmla="*/ 66675 h 274613"/>
              <a:gd name="connsiteX20" fmla="*/ 2157412 w 4319587"/>
              <a:gd name="connsiteY20" fmla="*/ 57150 h 274613"/>
              <a:gd name="connsiteX21" fmla="*/ 2128837 w 4319587"/>
              <a:gd name="connsiteY21" fmla="*/ 52388 h 274613"/>
              <a:gd name="connsiteX22" fmla="*/ 2090737 w 4319587"/>
              <a:gd name="connsiteY22" fmla="*/ 47625 h 274613"/>
              <a:gd name="connsiteX23" fmla="*/ 2024062 w 4319587"/>
              <a:gd name="connsiteY23" fmla="*/ 38100 h 274613"/>
              <a:gd name="connsiteX24" fmla="*/ 1909762 w 4319587"/>
              <a:gd name="connsiteY24" fmla="*/ 33338 h 274613"/>
              <a:gd name="connsiteX25" fmla="*/ 1857375 w 4319587"/>
              <a:gd name="connsiteY25" fmla="*/ 23813 h 274613"/>
              <a:gd name="connsiteX26" fmla="*/ 1804987 w 4319587"/>
              <a:gd name="connsiteY26" fmla="*/ 19050 h 274613"/>
              <a:gd name="connsiteX27" fmla="*/ 1776412 w 4319587"/>
              <a:gd name="connsiteY27" fmla="*/ 14288 h 274613"/>
              <a:gd name="connsiteX28" fmla="*/ 1647825 w 4319587"/>
              <a:gd name="connsiteY28" fmla="*/ 9525 h 274613"/>
              <a:gd name="connsiteX29" fmla="*/ 1252537 w 4319587"/>
              <a:gd name="connsiteY29" fmla="*/ 0 h 274613"/>
              <a:gd name="connsiteX30" fmla="*/ 1090612 w 4319587"/>
              <a:gd name="connsiteY30" fmla="*/ 4763 h 274613"/>
              <a:gd name="connsiteX31" fmla="*/ 1047750 w 4319587"/>
              <a:gd name="connsiteY31" fmla="*/ 14288 h 274613"/>
              <a:gd name="connsiteX32" fmla="*/ 985837 w 4319587"/>
              <a:gd name="connsiteY32" fmla="*/ 33338 h 274613"/>
              <a:gd name="connsiteX33" fmla="*/ 983456 w 4319587"/>
              <a:gd name="connsiteY33" fmla="*/ 33338 h 274613"/>
              <a:gd name="connsiteX34" fmla="*/ 590518 w 4319587"/>
              <a:gd name="connsiteY34" fmla="*/ 190500 h 274613"/>
              <a:gd name="connsiteX35" fmla="*/ 461962 w 4319587"/>
              <a:gd name="connsiteY35" fmla="*/ 204788 h 274613"/>
              <a:gd name="connsiteX36" fmla="*/ 536543 w 4319587"/>
              <a:gd name="connsiteY36" fmla="*/ 203198 h 274613"/>
              <a:gd name="connsiteX37" fmla="*/ 315879 w 4319587"/>
              <a:gd name="connsiteY37" fmla="*/ 274613 h 274613"/>
              <a:gd name="connsiteX38" fmla="*/ 57150 w 4319587"/>
              <a:gd name="connsiteY38" fmla="*/ 266700 h 274613"/>
              <a:gd name="connsiteX39" fmla="*/ 0 w 4319587"/>
              <a:gd name="connsiteY39" fmla="*/ 266700 h 274613"/>
              <a:gd name="connsiteX0" fmla="*/ 4319587 w 4319587"/>
              <a:gd name="connsiteY0" fmla="*/ 147638 h 274613"/>
              <a:gd name="connsiteX1" fmla="*/ 4305300 w 4319587"/>
              <a:gd name="connsiteY1" fmla="*/ 142875 h 274613"/>
              <a:gd name="connsiteX2" fmla="*/ 4252912 w 4319587"/>
              <a:gd name="connsiteY2" fmla="*/ 157163 h 274613"/>
              <a:gd name="connsiteX3" fmla="*/ 4238625 w 4319587"/>
              <a:gd name="connsiteY3" fmla="*/ 161925 h 274613"/>
              <a:gd name="connsiteX4" fmla="*/ 3714750 w 4319587"/>
              <a:gd name="connsiteY4" fmla="*/ 171450 h 274613"/>
              <a:gd name="connsiteX5" fmla="*/ 3424237 w 4319587"/>
              <a:gd name="connsiteY5" fmla="*/ 166688 h 274613"/>
              <a:gd name="connsiteX6" fmla="*/ 3219450 w 4319587"/>
              <a:gd name="connsiteY6" fmla="*/ 157163 h 274613"/>
              <a:gd name="connsiteX7" fmla="*/ 3048000 w 4319587"/>
              <a:gd name="connsiteY7" fmla="*/ 152400 h 274613"/>
              <a:gd name="connsiteX8" fmla="*/ 2914650 w 4319587"/>
              <a:gd name="connsiteY8" fmla="*/ 142875 h 274613"/>
              <a:gd name="connsiteX9" fmla="*/ 2881312 w 4319587"/>
              <a:gd name="connsiteY9" fmla="*/ 133350 h 274613"/>
              <a:gd name="connsiteX10" fmla="*/ 2833687 w 4319587"/>
              <a:gd name="connsiteY10" fmla="*/ 123825 h 274613"/>
              <a:gd name="connsiteX11" fmla="*/ 2805112 w 4319587"/>
              <a:gd name="connsiteY11" fmla="*/ 114300 h 274613"/>
              <a:gd name="connsiteX12" fmla="*/ 2771775 w 4319587"/>
              <a:gd name="connsiteY12" fmla="*/ 109538 h 274613"/>
              <a:gd name="connsiteX13" fmla="*/ 2747962 w 4319587"/>
              <a:gd name="connsiteY13" fmla="*/ 104775 h 274613"/>
              <a:gd name="connsiteX14" fmla="*/ 2628900 w 4319587"/>
              <a:gd name="connsiteY14" fmla="*/ 100013 h 274613"/>
              <a:gd name="connsiteX15" fmla="*/ 2514600 w 4319587"/>
              <a:gd name="connsiteY15" fmla="*/ 90488 h 274613"/>
              <a:gd name="connsiteX16" fmla="*/ 2428875 w 4319587"/>
              <a:gd name="connsiteY16" fmla="*/ 85725 h 274613"/>
              <a:gd name="connsiteX17" fmla="*/ 2343150 w 4319587"/>
              <a:gd name="connsiteY17" fmla="*/ 76200 h 274613"/>
              <a:gd name="connsiteX18" fmla="*/ 2290762 w 4319587"/>
              <a:gd name="connsiteY18" fmla="*/ 71438 h 274613"/>
              <a:gd name="connsiteX19" fmla="*/ 2247900 w 4319587"/>
              <a:gd name="connsiteY19" fmla="*/ 66675 h 274613"/>
              <a:gd name="connsiteX20" fmla="*/ 2157412 w 4319587"/>
              <a:gd name="connsiteY20" fmla="*/ 57150 h 274613"/>
              <a:gd name="connsiteX21" fmla="*/ 2128837 w 4319587"/>
              <a:gd name="connsiteY21" fmla="*/ 52388 h 274613"/>
              <a:gd name="connsiteX22" fmla="*/ 2090737 w 4319587"/>
              <a:gd name="connsiteY22" fmla="*/ 47625 h 274613"/>
              <a:gd name="connsiteX23" fmla="*/ 2024062 w 4319587"/>
              <a:gd name="connsiteY23" fmla="*/ 38100 h 274613"/>
              <a:gd name="connsiteX24" fmla="*/ 1909762 w 4319587"/>
              <a:gd name="connsiteY24" fmla="*/ 33338 h 274613"/>
              <a:gd name="connsiteX25" fmla="*/ 1857375 w 4319587"/>
              <a:gd name="connsiteY25" fmla="*/ 23813 h 274613"/>
              <a:gd name="connsiteX26" fmla="*/ 1804987 w 4319587"/>
              <a:gd name="connsiteY26" fmla="*/ 19050 h 274613"/>
              <a:gd name="connsiteX27" fmla="*/ 1776412 w 4319587"/>
              <a:gd name="connsiteY27" fmla="*/ 14288 h 274613"/>
              <a:gd name="connsiteX28" fmla="*/ 1647825 w 4319587"/>
              <a:gd name="connsiteY28" fmla="*/ 9525 h 274613"/>
              <a:gd name="connsiteX29" fmla="*/ 1252537 w 4319587"/>
              <a:gd name="connsiteY29" fmla="*/ 0 h 274613"/>
              <a:gd name="connsiteX30" fmla="*/ 1090612 w 4319587"/>
              <a:gd name="connsiteY30" fmla="*/ 4763 h 274613"/>
              <a:gd name="connsiteX31" fmla="*/ 1047750 w 4319587"/>
              <a:gd name="connsiteY31" fmla="*/ 14288 h 274613"/>
              <a:gd name="connsiteX32" fmla="*/ 985837 w 4319587"/>
              <a:gd name="connsiteY32" fmla="*/ 33338 h 274613"/>
              <a:gd name="connsiteX33" fmla="*/ 983456 w 4319587"/>
              <a:gd name="connsiteY33" fmla="*/ 33338 h 274613"/>
              <a:gd name="connsiteX34" fmla="*/ 590518 w 4319587"/>
              <a:gd name="connsiteY34" fmla="*/ 190500 h 274613"/>
              <a:gd name="connsiteX35" fmla="*/ 536543 w 4319587"/>
              <a:gd name="connsiteY35" fmla="*/ 203198 h 274613"/>
              <a:gd name="connsiteX36" fmla="*/ 315879 w 4319587"/>
              <a:gd name="connsiteY36" fmla="*/ 274613 h 274613"/>
              <a:gd name="connsiteX37" fmla="*/ 57150 w 4319587"/>
              <a:gd name="connsiteY37" fmla="*/ 266700 h 274613"/>
              <a:gd name="connsiteX38" fmla="*/ 0 w 4319587"/>
              <a:gd name="connsiteY38" fmla="*/ 266700 h 27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19587" h="274613">
                <a:moveTo>
                  <a:pt x="4319587" y="147638"/>
                </a:moveTo>
                <a:cubicBezTo>
                  <a:pt x="4314825" y="146050"/>
                  <a:pt x="4310320" y="142875"/>
                  <a:pt x="4305300" y="142875"/>
                </a:cubicBezTo>
                <a:cubicBezTo>
                  <a:pt x="4291838" y="142875"/>
                  <a:pt x="4264117" y="153428"/>
                  <a:pt x="4252912" y="157163"/>
                </a:cubicBezTo>
                <a:cubicBezTo>
                  <a:pt x="4248150" y="158750"/>
                  <a:pt x="4243644" y="161834"/>
                  <a:pt x="4238625" y="161925"/>
                </a:cubicBezTo>
                <a:lnTo>
                  <a:pt x="3714750" y="171450"/>
                </a:lnTo>
                <a:lnTo>
                  <a:pt x="3424237" y="166688"/>
                </a:lnTo>
                <a:cubicBezTo>
                  <a:pt x="3334750" y="164557"/>
                  <a:pt x="3306136" y="160259"/>
                  <a:pt x="3219450" y="157163"/>
                </a:cubicBezTo>
                <a:lnTo>
                  <a:pt x="3048000" y="152400"/>
                </a:lnTo>
                <a:cubicBezTo>
                  <a:pt x="2962348" y="140165"/>
                  <a:pt x="3083180" y="156357"/>
                  <a:pt x="2914650" y="142875"/>
                </a:cubicBezTo>
                <a:cubicBezTo>
                  <a:pt x="2898435" y="141578"/>
                  <a:pt x="2895900" y="136592"/>
                  <a:pt x="2881312" y="133350"/>
                </a:cubicBezTo>
                <a:cubicBezTo>
                  <a:pt x="2848194" y="125991"/>
                  <a:pt x="2860808" y="131962"/>
                  <a:pt x="2833687" y="123825"/>
                </a:cubicBezTo>
                <a:cubicBezTo>
                  <a:pt x="2824070" y="120940"/>
                  <a:pt x="2815051" y="115720"/>
                  <a:pt x="2805112" y="114300"/>
                </a:cubicBezTo>
                <a:cubicBezTo>
                  <a:pt x="2794000" y="112713"/>
                  <a:pt x="2782847" y="111383"/>
                  <a:pt x="2771775" y="109538"/>
                </a:cubicBezTo>
                <a:cubicBezTo>
                  <a:pt x="2763790" y="108207"/>
                  <a:pt x="2756039" y="105313"/>
                  <a:pt x="2747962" y="104775"/>
                </a:cubicBezTo>
                <a:cubicBezTo>
                  <a:pt x="2708331" y="102133"/>
                  <a:pt x="2668587" y="101600"/>
                  <a:pt x="2628900" y="100013"/>
                </a:cubicBezTo>
                <a:cubicBezTo>
                  <a:pt x="2573168" y="94439"/>
                  <a:pt x="2577547" y="94422"/>
                  <a:pt x="2514600" y="90488"/>
                </a:cubicBezTo>
                <a:lnTo>
                  <a:pt x="2428875" y="85725"/>
                </a:lnTo>
                <a:cubicBezTo>
                  <a:pt x="2338708" y="79507"/>
                  <a:pt x="2410874" y="83725"/>
                  <a:pt x="2343150" y="76200"/>
                </a:cubicBezTo>
                <a:cubicBezTo>
                  <a:pt x="2325723" y="74264"/>
                  <a:pt x="2308210" y="73183"/>
                  <a:pt x="2290762" y="71438"/>
                </a:cubicBezTo>
                <a:cubicBezTo>
                  <a:pt x="2276458" y="70008"/>
                  <a:pt x="2262196" y="68180"/>
                  <a:pt x="2247900" y="66675"/>
                </a:cubicBezTo>
                <a:lnTo>
                  <a:pt x="2157412" y="57150"/>
                </a:lnTo>
                <a:cubicBezTo>
                  <a:pt x="2147840" y="55874"/>
                  <a:pt x="2138396" y="53754"/>
                  <a:pt x="2128837" y="52388"/>
                </a:cubicBezTo>
                <a:cubicBezTo>
                  <a:pt x="2116167" y="50578"/>
                  <a:pt x="2103437" y="49213"/>
                  <a:pt x="2090737" y="47625"/>
                </a:cubicBezTo>
                <a:cubicBezTo>
                  <a:pt x="2061824" y="37988"/>
                  <a:pt x="2074431" y="40978"/>
                  <a:pt x="2024062" y="38100"/>
                </a:cubicBezTo>
                <a:cubicBezTo>
                  <a:pt x="1985991" y="35925"/>
                  <a:pt x="1947862" y="34925"/>
                  <a:pt x="1909762" y="33338"/>
                </a:cubicBezTo>
                <a:cubicBezTo>
                  <a:pt x="1894711" y="30327"/>
                  <a:pt x="1872187" y="25556"/>
                  <a:pt x="1857375" y="23813"/>
                </a:cubicBezTo>
                <a:cubicBezTo>
                  <a:pt x="1839960" y="21764"/>
                  <a:pt x="1822402" y="21099"/>
                  <a:pt x="1804987" y="19050"/>
                </a:cubicBezTo>
                <a:cubicBezTo>
                  <a:pt x="1795397" y="17922"/>
                  <a:pt x="1786051" y="14872"/>
                  <a:pt x="1776412" y="14288"/>
                </a:cubicBezTo>
                <a:cubicBezTo>
                  <a:pt x="1733599" y="11693"/>
                  <a:pt x="1690690" y="11029"/>
                  <a:pt x="1647825" y="9525"/>
                </a:cubicBezTo>
                <a:cubicBezTo>
                  <a:pt x="1445448" y="2424"/>
                  <a:pt x="1509143" y="4842"/>
                  <a:pt x="1252537" y="0"/>
                </a:cubicBezTo>
                <a:cubicBezTo>
                  <a:pt x="1198562" y="1588"/>
                  <a:pt x="1144536" y="1925"/>
                  <a:pt x="1090612" y="4763"/>
                </a:cubicBezTo>
                <a:cubicBezTo>
                  <a:pt x="1056481" y="7144"/>
                  <a:pt x="1065213" y="9525"/>
                  <a:pt x="1047750" y="14288"/>
                </a:cubicBezTo>
                <a:cubicBezTo>
                  <a:pt x="1033463" y="18257"/>
                  <a:pt x="996553" y="30163"/>
                  <a:pt x="985837" y="33338"/>
                </a:cubicBezTo>
                <a:cubicBezTo>
                  <a:pt x="980678" y="34925"/>
                  <a:pt x="992981" y="31751"/>
                  <a:pt x="983456" y="33338"/>
                </a:cubicBezTo>
                <a:lnTo>
                  <a:pt x="590518" y="190500"/>
                </a:lnTo>
                <a:cubicBezTo>
                  <a:pt x="516033" y="218810"/>
                  <a:pt x="582316" y="189179"/>
                  <a:pt x="536543" y="203198"/>
                </a:cubicBezTo>
                <a:cubicBezTo>
                  <a:pt x="512725" y="215100"/>
                  <a:pt x="395778" y="264029"/>
                  <a:pt x="315879" y="274613"/>
                </a:cubicBezTo>
                <a:lnTo>
                  <a:pt x="57150" y="266700"/>
                </a:lnTo>
                <a:cubicBezTo>
                  <a:pt x="38106" y="267188"/>
                  <a:pt x="19050" y="266700"/>
                  <a:pt x="0" y="266700"/>
                </a:cubicBez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hape 191"/>
          <p:cNvSpPr txBox="1">
            <a:spLocks/>
          </p:cNvSpPr>
          <p:nvPr/>
        </p:nvSpPr>
        <p:spPr>
          <a:xfrm>
            <a:off x="5436096" y="5877272"/>
            <a:ext cx="3277028" cy="792088"/>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spcBef>
                <a:spcPts val="0"/>
              </a:spcBef>
            </a:pPr>
            <a:r>
              <a:rPr lang="mn-MN" sz="1500" b="1" u="sng" dirty="0" smtClean="0">
                <a:solidFill>
                  <a:srgbClr val="002060"/>
                </a:solidFill>
                <a:latin typeface="Arial" pitchFamily="34" charset="0"/>
                <a:cs typeface="Arial" pitchFamily="34" charset="0"/>
              </a:rPr>
              <a:t>Хэрэгжүүлэх хугацаа:</a:t>
            </a:r>
            <a:endParaRPr lang="en" sz="1500" b="1" u="sng" dirty="0" smtClean="0">
              <a:solidFill>
                <a:srgbClr val="002060"/>
              </a:solidFill>
              <a:latin typeface="Arial" pitchFamily="34" charset="0"/>
              <a:cs typeface="Arial" pitchFamily="34" charset="0"/>
            </a:endParaRPr>
          </a:p>
          <a:p>
            <a:pPr algn="l">
              <a:lnSpc>
                <a:spcPct val="150000"/>
              </a:lnSpc>
              <a:spcBef>
                <a:spcPts val="0"/>
              </a:spcBef>
              <a:buFont typeface="Arial" pitchFamily="34" charset="0"/>
              <a:buChar char="•"/>
            </a:pPr>
            <a:r>
              <a:rPr lang="en" sz="1500" dirty="0" smtClean="0">
                <a:solidFill>
                  <a:srgbClr val="002060"/>
                </a:solidFill>
                <a:latin typeface="Arial" pitchFamily="34" charset="0"/>
                <a:cs typeface="Arial" pitchFamily="34" charset="0"/>
              </a:rPr>
              <a:t> </a:t>
            </a:r>
            <a:r>
              <a:rPr lang="mn-MN" sz="1500" dirty="0" smtClean="0">
                <a:solidFill>
                  <a:srgbClr val="002060"/>
                </a:solidFill>
                <a:latin typeface="Arial" pitchFamily="34" charset="0"/>
                <a:cs typeface="Arial" pitchFamily="34" charset="0"/>
              </a:rPr>
              <a:t> 2017-2018 он</a:t>
            </a:r>
          </a:p>
        </p:txBody>
      </p:sp>
      <p:sp>
        <p:nvSpPr>
          <p:cNvPr id="28" name="Title 27"/>
          <p:cNvSpPr>
            <a:spLocks noGrp="1"/>
          </p:cNvSpPr>
          <p:nvPr>
            <p:ph type="title"/>
          </p:nvPr>
        </p:nvSpPr>
        <p:spPr>
          <a:xfrm>
            <a:off x="323528" y="404664"/>
            <a:ext cx="8424936" cy="720080"/>
          </a:xfrm>
        </p:spPr>
        <p:txBody>
          <a:bodyPr>
            <a:normAutofit fontScale="90000"/>
          </a:bodyPr>
          <a:lstStyle/>
          <a:p>
            <a:r>
              <a:rPr lang="mn-MN" sz="2200" dirty="0" smtClean="0">
                <a:solidFill>
                  <a:srgbClr val="000000"/>
                </a:solidFill>
                <a:latin typeface="Arial"/>
              </a:rPr>
              <a:t/>
            </a:r>
            <a:br>
              <a:rPr lang="mn-MN" sz="2200" dirty="0" smtClean="0">
                <a:solidFill>
                  <a:srgbClr val="000000"/>
                </a:solidFill>
                <a:latin typeface="Arial"/>
              </a:rPr>
            </a:br>
            <a:r>
              <a:rPr lang="mn-MN" sz="2200" b="1" dirty="0" smtClean="0">
                <a:solidFill>
                  <a:srgbClr val="002060"/>
                </a:solidFill>
                <a:latin typeface="Arial"/>
              </a:rPr>
              <a:t>Гадна тойруу буюу 3 дугаар замын 3 дугаар хэсгийн </a:t>
            </a:r>
            <a:br>
              <a:rPr lang="mn-MN" sz="2200" b="1" dirty="0" smtClean="0">
                <a:solidFill>
                  <a:srgbClr val="002060"/>
                </a:solidFill>
                <a:latin typeface="Arial"/>
              </a:rPr>
            </a:br>
            <a:r>
              <a:rPr lang="mn-MN" sz="2200" b="1" dirty="0" smtClean="0">
                <a:solidFill>
                  <a:srgbClr val="002060"/>
                </a:solidFill>
                <a:latin typeface="Arial"/>
              </a:rPr>
              <a:t>1.4 км авто зам, 57 у/м гүүрийн барилгын  ажил</a:t>
            </a:r>
            <a:endParaRPr lang="mn-MN" b="1" dirty="0">
              <a:solidFill>
                <a:srgbClr val="002060"/>
              </a:solidFill>
            </a:endParaRPr>
          </a:p>
        </p:txBody>
      </p:sp>
      <p:sp>
        <p:nvSpPr>
          <p:cNvPr id="15" name="Shape 248"/>
          <p:cNvSpPr/>
          <p:nvPr/>
        </p:nvSpPr>
        <p:spPr>
          <a:xfrm>
            <a:off x="1888586" y="239299"/>
            <a:ext cx="6617291" cy="912862"/>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6" name="Shape 249"/>
          <p:cNvSpPr/>
          <p:nvPr/>
        </p:nvSpPr>
        <p:spPr>
          <a:xfrm>
            <a:off x="1044577" y="0"/>
            <a:ext cx="865448" cy="1161625"/>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dirty="0">
              <a:solidFill>
                <a:srgbClr val="FFFFFF"/>
              </a:solidFill>
              <a:latin typeface="Arial"/>
              <a:ea typeface="Arial"/>
              <a:cs typeface="Arial"/>
              <a:sym typeface="Arial"/>
            </a:endParaRPr>
          </a:p>
        </p:txBody>
      </p:sp>
      <p:sp>
        <p:nvSpPr>
          <p:cNvPr id="29" name="Shape 255"/>
          <p:cNvSpPr/>
          <p:nvPr/>
        </p:nvSpPr>
        <p:spPr>
          <a:xfrm flipH="1">
            <a:off x="179512" y="2493"/>
            <a:ext cx="869565" cy="1144091"/>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30" name="Shape 260"/>
          <p:cNvSpPr txBox="1"/>
          <p:nvPr/>
        </p:nvSpPr>
        <p:spPr>
          <a:xfrm>
            <a:off x="1933582" y="239299"/>
            <a:ext cx="6148644" cy="907286"/>
          </a:xfrm>
          <a:prstGeom prst="rect">
            <a:avLst/>
          </a:prstGeom>
          <a:noFill/>
          <a:ln>
            <a:noFill/>
          </a:ln>
        </p:spPr>
        <p:txBody>
          <a:bodyPr lIns="91425" tIns="45700" rIns="91425" bIns="45700" anchor="ctr" anchorCtr="0">
            <a:noAutofit/>
          </a:bodyPr>
          <a:lstStyle/>
          <a:p>
            <a:pPr algn="ctr"/>
            <a:r>
              <a:rPr lang="mn-MN" sz="1600" b="1" dirty="0" smtClean="0">
                <a:solidFill>
                  <a:schemeClr val="bg1"/>
                </a:solidFill>
                <a:latin typeface="Arial"/>
              </a:rPr>
              <a:t>Гадна тойруу буюу 3 дугаар замын 3 дугаар хэсгийн </a:t>
            </a:r>
            <a:br>
              <a:rPr lang="mn-MN" sz="1600" b="1" dirty="0" smtClean="0">
                <a:solidFill>
                  <a:schemeClr val="bg1"/>
                </a:solidFill>
                <a:latin typeface="Arial"/>
              </a:rPr>
            </a:br>
            <a:r>
              <a:rPr lang="mn-MN" sz="1600" b="1" dirty="0" smtClean="0">
                <a:solidFill>
                  <a:schemeClr val="bg1"/>
                </a:solidFill>
                <a:latin typeface="Arial"/>
              </a:rPr>
              <a:t>1.4 км авто зам, 57 у/м гүүрийн барилгын  ажил</a:t>
            </a:r>
            <a:endParaRPr lang="en-US" sz="1600" b="1" dirty="0" smtClean="0">
              <a:solidFill>
                <a:schemeClr val="bg1"/>
              </a:solidFill>
            </a:endParaRPr>
          </a:p>
        </p:txBody>
      </p:sp>
    </p:spTree>
    <p:extLst>
      <p:ext uri="{BB962C8B-B14F-4D97-AF65-F5344CB8AC3E}">
        <p14:creationId xmlns:p14="http://schemas.microsoft.com/office/powerpoint/2010/main" val="7277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amond(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202512" y="45010"/>
            <a:ext cx="8689968" cy="1150389"/>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lvl="0" algn="ctr">
                <a:buSzPct val="25000"/>
              </a:pPr>
              <a:r>
                <a:rPr lang="mn-MN" sz="1600" b="1" dirty="0" smtClean="0">
                  <a:solidFill>
                    <a:srgbClr val="FFFFFF"/>
                  </a:solidFill>
                  <a:latin typeface="Arial" pitchFamily="34" charset="0"/>
                  <a:ea typeface="Nixie One"/>
                  <a:cs typeface="Arial" pitchFamily="34" charset="0"/>
                  <a:sym typeface="Nixie One"/>
                </a:rPr>
                <a:t>БЗД, 1, 4-р хороо Их тойруу, Дарь эхийн гудамжны уулзварын зүүн талд 48 дугаар сургуулийн хойно баригдсан явган хүний гүүрэн гарц</a:t>
              </a:r>
              <a:endParaRPr lang="mn-MN" sz="1400" b="1" dirty="0" smtClean="0">
                <a:solidFill>
                  <a:srgbClr val="FFFFFF"/>
                </a:solidFill>
                <a:latin typeface="Arial" pitchFamily="34" charset="0"/>
                <a:ea typeface="Nixie One"/>
                <a:cs typeface="Arial" pitchFamily="34" charset="0"/>
                <a:sym typeface="Nixie One"/>
              </a:endParaRPr>
            </a:p>
          </p:txBody>
        </p:sp>
      </p:grpSp>
      <p:sp>
        <p:nvSpPr>
          <p:cNvPr id="25" name="Shape 257"/>
          <p:cNvSpPr/>
          <p:nvPr/>
        </p:nvSpPr>
        <p:spPr>
          <a:xfrm>
            <a:off x="-108519" y="97179"/>
            <a:ext cx="700406"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60" name="Shape 261"/>
          <p:cNvSpPr txBox="1"/>
          <p:nvPr/>
        </p:nvSpPr>
        <p:spPr>
          <a:xfrm>
            <a:off x="1219481" y="361494"/>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n" sz="2400" b="1" i="0" u="none" strike="noStrike" cap="none" dirty="0">
              <a:solidFill>
                <a:srgbClr val="FFFFFF"/>
              </a:solidFill>
              <a:latin typeface="Nixie One"/>
              <a:ea typeface="Nixie One"/>
              <a:cs typeface="Nixie One"/>
              <a:sym typeface="Nixie One"/>
            </a:endParaRPr>
          </a:p>
        </p:txBody>
      </p:sp>
      <p:cxnSp>
        <p:nvCxnSpPr>
          <p:cNvPr id="61" name="Shape 262"/>
          <p:cNvCxnSpPr/>
          <p:nvPr/>
        </p:nvCxnSpPr>
        <p:spPr>
          <a:xfrm>
            <a:off x="1811453" y="493263"/>
            <a:ext cx="0" cy="523999"/>
          </a:xfrm>
          <a:prstGeom prst="straightConnector1">
            <a:avLst/>
          </a:prstGeom>
          <a:noFill/>
          <a:ln w="9525" cap="rnd" cmpd="sng">
            <a:solidFill>
              <a:srgbClr val="FFFFFF"/>
            </a:solidFill>
            <a:prstDash val="solid"/>
            <a:round/>
            <a:headEnd type="none" w="med" len="med"/>
            <a:tailEnd type="none" w="med" len="med"/>
          </a:ln>
        </p:spPr>
      </p:cxnSp>
      <p:sp>
        <p:nvSpPr>
          <p:cNvPr id="27" name="Shape 191"/>
          <p:cNvSpPr txBox="1">
            <a:spLocks/>
          </p:cNvSpPr>
          <p:nvPr/>
        </p:nvSpPr>
        <p:spPr>
          <a:xfrm>
            <a:off x="4499992" y="1368152"/>
            <a:ext cx="4572255" cy="87013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spcBef>
                <a:spcPts val="0"/>
              </a:spcBef>
            </a:pPr>
            <a:r>
              <a:rPr lang="mn-MN" sz="1100" b="1" dirty="0" smtClean="0">
                <a:solidFill>
                  <a:srgbClr val="002060"/>
                </a:solidFill>
                <a:latin typeface="Arial" pitchFamily="34" charset="0"/>
                <a:cs typeface="Arial" pitchFamily="34" charset="0"/>
              </a:rPr>
              <a:t>Үндэслэл:</a:t>
            </a:r>
          </a:p>
          <a:p>
            <a:pPr algn="just">
              <a:spcBef>
                <a:spcPts val="0"/>
              </a:spcBef>
            </a:pPr>
            <a:r>
              <a:rPr lang="mn-MN" sz="1100" dirty="0">
                <a:solidFill>
                  <a:srgbClr val="002060"/>
                </a:solidFill>
                <a:latin typeface="Arial" pitchFamily="34" charset="0"/>
                <a:cs typeface="Arial" pitchFamily="34" charset="0"/>
              </a:rPr>
              <a:t>Нийслэл дүүргийн Засаг даргын 2016-2020 оны үйл ажиллагааны </a:t>
            </a:r>
            <a:r>
              <a:rPr lang="mn-MN" sz="1100" dirty="0" smtClean="0">
                <a:solidFill>
                  <a:srgbClr val="002060"/>
                </a:solidFill>
                <a:latin typeface="Arial" pitchFamily="34" charset="0"/>
                <a:cs typeface="Arial" pitchFamily="34" charset="0"/>
              </a:rPr>
              <a:t>хөтөлбөр,  Нийслэлийн Засаг даргын 2016 оны 12 дугаар сарын 15-ны өдрийн А/887 дугаар захирамж</a:t>
            </a:r>
          </a:p>
        </p:txBody>
      </p:sp>
      <p:sp>
        <p:nvSpPr>
          <p:cNvPr id="23" name="Shape 191"/>
          <p:cNvSpPr txBox="1">
            <a:spLocks/>
          </p:cNvSpPr>
          <p:nvPr/>
        </p:nvSpPr>
        <p:spPr>
          <a:xfrm>
            <a:off x="4499992" y="1152129"/>
            <a:ext cx="4125977" cy="28803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a:spcBef>
                <a:spcPts val="0"/>
              </a:spcBef>
            </a:pPr>
            <a:r>
              <a:rPr lang="mn-MN" sz="1100" b="1" dirty="0" smtClean="0">
                <a:solidFill>
                  <a:srgbClr val="002060"/>
                </a:solidFill>
                <a:latin typeface="Arial" pitchFamily="34" charset="0"/>
                <a:cs typeface="Arial" pitchFamily="34" charset="0"/>
              </a:rPr>
              <a:t>Дүүрэг, хороо: БЗД, 1-р хороо,</a:t>
            </a:r>
            <a:r>
              <a:rPr lang="mn-MN" sz="1100" b="1" dirty="0">
                <a:solidFill>
                  <a:srgbClr val="FF0000"/>
                </a:solidFill>
                <a:latin typeface="Arial" pitchFamily="34" charset="0"/>
                <a:cs typeface="Arial" pitchFamily="34" charset="0"/>
              </a:rPr>
              <a:t> НИТХ Тойрог: 44</a:t>
            </a:r>
          </a:p>
          <a:p>
            <a:pPr algn="l">
              <a:spcBef>
                <a:spcPts val="0"/>
              </a:spcBef>
            </a:pPr>
            <a:endParaRPr lang="mn-MN" sz="1200" b="1" dirty="0" smtClean="0">
              <a:solidFill>
                <a:srgbClr val="002060"/>
              </a:solidFill>
              <a:latin typeface="Arial" pitchFamily="34" charset="0"/>
              <a:cs typeface="Arial" pitchFamily="34" charset="0"/>
            </a:endParaRPr>
          </a:p>
        </p:txBody>
      </p:sp>
      <p:pic>
        <p:nvPicPr>
          <p:cNvPr id="24" name="Picture 2"/>
          <p:cNvPicPr>
            <a:picLocks noChangeAspect="1" noChangeArrowheads="1"/>
          </p:cNvPicPr>
          <p:nvPr/>
        </p:nvPicPr>
        <p:blipFill>
          <a:blip r:embed="rId3" cstate="print"/>
          <a:srcRect/>
          <a:stretch>
            <a:fillRect/>
          </a:stretch>
        </p:blipFill>
        <p:spPr bwMode="auto">
          <a:xfrm>
            <a:off x="71789" y="4005064"/>
            <a:ext cx="4388734" cy="2763688"/>
          </a:xfrm>
          <a:prstGeom prst="rect">
            <a:avLst/>
          </a:prstGeom>
          <a:noFill/>
          <a:ln w="9525">
            <a:noFill/>
            <a:miter lim="800000"/>
            <a:headEnd/>
            <a:tailEnd/>
          </a:ln>
          <a:effectLst/>
        </p:spPr>
      </p:pic>
      <p:pic>
        <p:nvPicPr>
          <p:cNvPr id="26" name="Picture 25"/>
          <p:cNvPicPr>
            <a:picLocks noChangeAspect="1"/>
          </p:cNvPicPr>
          <p:nvPr/>
        </p:nvPicPr>
        <p:blipFill>
          <a:blip r:embed="rId4" cstate="print"/>
          <a:stretch>
            <a:fillRect/>
          </a:stretch>
        </p:blipFill>
        <p:spPr>
          <a:xfrm>
            <a:off x="71789" y="1305937"/>
            <a:ext cx="4356195" cy="2555111"/>
          </a:xfrm>
          <a:prstGeom prst="rect">
            <a:avLst/>
          </a:prstGeom>
        </p:spPr>
      </p:pic>
      <p:sp>
        <p:nvSpPr>
          <p:cNvPr id="35" name="Shape 191"/>
          <p:cNvSpPr txBox="1">
            <a:spLocks/>
          </p:cNvSpPr>
          <p:nvPr/>
        </p:nvSpPr>
        <p:spPr>
          <a:xfrm>
            <a:off x="4533370" y="4307485"/>
            <a:ext cx="4610630" cy="2505891"/>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100" b="1" dirty="0" smtClean="0">
                <a:solidFill>
                  <a:srgbClr val="002060"/>
                </a:solidFill>
                <a:latin typeface="Arial" pitchFamily="34" charset="0"/>
                <a:cs typeface="Arial" pitchFamily="34" charset="0"/>
              </a:rPr>
              <a:t>Техникийн үзүүлэлт</a:t>
            </a:r>
            <a:endParaRPr lang="en" sz="1100" b="1" dirty="0" smtClean="0">
              <a:solidFill>
                <a:srgbClr val="002060"/>
              </a:solidFill>
              <a:latin typeface="Arial" pitchFamily="34" charset="0"/>
              <a:cs typeface="Arial" pitchFamily="34" charset="0"/>
            </a:endParaRPr>
          </a:p>
          <a:p>
            <a:pPr marL="342900" indent="-342900" algn="just">
              <a:buFont typeface="+mj-lt"/>
              <a:buAutoNum type="arabicParenR"/>
            </a:pPr>
            <a:r>
              <a:rPr lang="mn-MN" sz="1100" dirty="0" smtClean="0">
                <a:solidFill>
                  <a:srgbClr val="002060"/>
                </a:solidFill>
                <a:latin typeface="Arial" panose="020B0604020202020204" pitchFamily="34" charset="0"/>
                <a:ea typeface="Calibri" panose="020F0502020204030204" pitchFamily="34" charset="0"/>
                <a:cs typeface="Arial" panose="020B0604020202020204" pitchFamily="34" charset="0"/>
              </a:rPr>
              <a:t>Гүүрийн </a:t>
            </a:r>
            <a:r>
              <a:rPr lang="mn-MN" sz="1100" dirty="0">
                <a:solidFill>
                  <a:srgbClr val="002060"/>
                </a:solidFill>
                <a:latin typeface="Arial" panose="020B0604020202020204" pitchFamily="34" charset="0"/>
                <a:ea typeface="Calibri" panose="020F0502020204030204" pitchFamily="34" charset="0"/>
                <a:cs typeface="Arial" panose="020B0604020202020204" pitchFamily="34" charset="0"/>
              </a:rPr>
              <a:t>урт	 -   33 у/м</a:t>
            </a:r>
          </a:p>
          <a:p>
            <a:pPr marL="342900" indent="-342900" algn="just">
              <a:buFont typeface="+mj-lt"/>
              <a:buAutoNum type="arabicParenR"/>
            </a:pPr>
            <a:r>
              <a:rPr lang="mn-MN" sz="1100" dirty="0">
                <a:solidFill>
                  <a:srgbClr val="002060"/>
                </a:solidFill>
                <a:latin typeface="Arial" panose="020B0604020202020204" pitchFamily="34" charset="0"/>
                <a:ea typeface="Calibri" panose="020F0502020204030204" pitchFamily="34" charset="0"/>
                <a:cs typeface="Arial" panose="020B0604020202020204" pitchFamily="34" charset="0"/>
              </a:rPr>
              <a:t>Гүүрийн өргөн             </a:t>
            </a:r>
            <a:r>
              <a:rPr lang="mn-MN" sz="11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mn-MN" sz="1100" dirty="0">
                <a:solidFill>
                  <a:srgbClr val="002060"/>
                </a:solidFill>
                <a:latin typeface="Arial" panose="020B0604020202020204" pitchFamily="34" charset="0"/>
                <a:ea typeface="Calibri" panose="020F0502020204030204" pitchFamily="34" charset="0"/>
                <a:cs typeface="Arial" panose="020B0604020202020204" pitchFamily="34" charset="0"/>
              </a:rPr>
              <a:t>-   3 м</a:t>
            </a:r>
          </a:p>
          <a:p>
            <a:pPr marL="342900" indent="-342900" algn="just">
              <a:buFont typeface="+mj-lt"/>
              <a:buAutoNum type="arabicParenR"/>
            </a:pPr>
            <a:r>
              <a:rPr lang="mn-MN" sz="1100" dirty="0">
                <a:solidFill>
                  <a:srgbClr val="002060"/>
                </a:solidFill>
                <a:latin typeface="Arial" panose="020B0604020202020204" pitchFamily="34" charset="0"/>
                <a:ea typeface="Calibri" panose="020F0502020204030204" pitchFamily="34" charset="0"/>
                <a:cs typeface="Arial" panose="020B0604020202020204" pitchFamily="34" charset="0"/>
              </a:rPr>
              <a:t>Гүүрийн өндөр            </a:t>
            </a:r>
            <a:r>
              <a:rPr lang="mn-MN" sz="11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mn-MN" sz="1100" dirty="0">
                <a:solidFill>
                  <a:srgbClr val="002060"/>
                </a:solidFill>
                <a:latin typeface="Arial" panose="020B0604020202020204" pitchFamily="34" charset="0"/>
                <a:ea typeface="Calibri" panose="020F0502020204030204" pitchFamily="34" charset="0"/>
                <a:cs typeface="Arial" panose="020B0604020202020204" pitchFamily="34" charset="0"/>
              </a:rPr>
              <a:t>-   5 м</a:t>
            </a:r>
          </a:p>
          <a:p>
            <a:pPr marL="342900" indent="-342900" algn="just">
              <a:buFont typeface="+mj-lt"/>
              <a:buAutoNum type="arabicParenR"/>
            </a:pPr>
            <a:r>
              <a:rPr lang="mn-MN" sz="1100" dirty="0">
                <a:solidFill>
                  <a:srgbClr val="002060"/>
                </a:solidFill>
                <a:latin typeface="Arial" panose="020B0604020202020204" pitchFamily="34" charset="0"/>
                <a:ea typeface="Calibri" panose="020F0502020204030204" pitchFamily="34" charset="0"/>
                <a:cs typeface="Arial" panose="020B0604020202020204" pitchFamily="34" charset="0"/>
              </a:rPr>
              <a:t>Налуу замын урт  	 -  156 м</a:t>
            </a:r>
          </a:p>
          <a:p>
            <a:pPr marL="342900" indent="-342900" algn="just">
              <a:buFont typeface="+mj-lt"/>
              <a:buAutoNum type="arabicParenR"/>
            </a:pPr>
            <a:r>
              <a:rPr lang="mn-MN" sz="1100" dirty="0">
                <a:solidFill>
                  <a:srgbClr val="002060"/>
                </a:solidFill>
                <a:latin typeface="Arial" panose="020B0604020202020204" pitchFamily="34" charset="0"/>
                <a:ea typeface="Calibri" panose="020F0502020204030204" pitchFamily="34" charset="0"/>
                <a:cs typeface="Arial" panose="020B0604020202020204" pitchFamily="34" charset="0"/>
              </a:rPr>
              <a:t>Явган шатны урт   	 -   32 м</a:t>
            </a:r>
          </a:p>
          <a:p>
            <a:pPr marL="342900" indent="-342900" algn="just">
              <a:buFont typeface="+mj-lt"/>
              <a:buAutoNum type="arabicParenR"/>
            </a:pPr>
            <a:r>
              <a:rPr lang="mn-MN" sz="1100" dirty="0">
                <a:solidFill>
                  <a:srgbClr val="002060"/>
                </a:solidFill>
                <a:latin typeface="Arial" panose="020B0604020202020204" pitchFamily="34" charset="0"/>
                <a:ea typeface="Calibri" panose="020F0502020204030204" pitchFamily="34" charset="0"/>
                <a:cs typeface="Arial" panose="020B0604020202020204" pitchFamily="34" charset="0"/>
              </a:rPr>
              <a:t>Гүүрийн хийц               </a:t>
            </a:r>
            <a:r>
              <a:rPr lang="mn-MN" sz="11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mn-MN" sz="11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mn-MN" sz="1100" dirty="0" smtClean="0">
                <a:solidFill>
                  <a:srgbClr val="002060"/>
                </a:solidFill>
                <a:latin typeface="Arial" panose="020B0604020202020204" pitchFamily="34" charset="0"/>
                <a:ea typeface="Calibri" panose="020F0502020204030204" pitchFamily="34" charset="0"/>
                <a:cs typeface="Arial" panose="020B0604020202020204" pitchFamily="34" charset="0"/>
              </a:rPr>
              <a:t>Металл</a:t>
            </a:r>
          </a:p>
          <a:p>
            <a:pPr algn="just"/>
            <a:endParaRPr lang="mn-MN"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Shape 191"/>
          <p:cNvSpPr txBox="1">
            <a:spLocks/>
          </p:cNvSpPr>
          <p:nvPr/>
        </p:nvSpPr>
        <p:spPr>
          <a:xfrm>
            <a:off x="4519624" y="6097700"/>
            <a:ext cx="4356289" cy="67105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100" b="1" dirty="0" smtClean="0">
                <a:solidFill>
                  <a:srgbClr val="002060"/>
                </a:solidFill>
                <a:latin typeface="Arial" pitchFamily="34" charset="0"/>
                <a:cs typeface="Arial" pitchFamily="34" charset="0"/>
              </a:rPr>
              <a:t>Төсөвт өртөг</a:t>
            </a:r>
          </a:p>
          <a:p>
            <a:pPr marL="285750" lvl="0" indent="-285750" algn="just">
              <a:spcBef>
                <a:spcPts val="0"/>
              </a:spcBef>
              <a:buFont typeface="Arial" pitchFamily="34" charset="0"/>
              <a:buChar char="•"/>
              <a:defRPr/>
            </a:pPr>
            <a:r>
              <a:rPr lang="mn-MN" sz="1100" dirty="0" smtClean="0">
                <a:solidFill>
                  <a:srgbClr val="FF0000"/>
                </a:solidFill>
                <a:latin typeface="Arial" panose="020B0604020202020204" pitchFamily="34" charset="0"/>
                <a:cs typeface="Arial" panose="020B0604020202020204" pitchFamily="34" charset="0"/>
              </a:rPr>
              <a:t>847,9 </a:t>
            </a:r>
            <a:r>
              <a:rPr lang="mn-MN" sz="1100" dirty="0" smtClean="0">
                <a:solidFill>
                  <a:srgbClr val="002060"/>
                </a:solidFill>
                <a:latin typeface="Arial" panose="020B0604020202020204" pitchFamily="34" charset="0"/>
                <a:cs typeface="Arial" panose="020B0604020202020204" pitchFamily="34" charset="0"/>
              </a:rPr>
              <a:t>сая төгрөг /2017 онд батлагдсан төсөв/</a:t>
            </a:r>
          </a:p>
          <a:p>
            <a:pPr marL="285750" lvl="0" indent="-285750" algn="just">
              <a:spcBef>
                <a:spcPts val="0"/>
              </a:spcBef>
              <a:buFont typeface="Arial" pitchFamily="34" charset="0"/>
              <a:buChar char="•"/>
              <a:defRPr/>
            </a:pPr>
            <a:r>
              <a:rPr lang="mn-MN" sz="1100" dirty="0" smtClean="0">
                <a:solidFill>
                  <a:srgbClr val="FF0000"/>
                </a:solidFill>
                <a:latin typeface="Arial" panose="020B0604020202020204" pitchFamily="34" charset="0"/>
                <a:cs typeface="Arial" panose="020B0604020202020204" pitchFamily="34" charset="0"/>
              </a:rPr>
              <a:t>2018 онд 366.3 сая төгрөг /баригдсан бөгөөд хөрөнгө шийдэгдээгүй нэмэлт  ажил/</a:t>
            </a:r>
            <a:endParaRPr lang="mn-MN" sz="1100" dirty="0">
              <a:solidFill>
                <a:srgbClr val="FF0000"/>
              </a:solidFill>
              <a:latin typeface="Arial" panose="020B0604020202020204" pitchFamily="34" charset="0"/>
              <a:cs typeface="Arial" panose="020B0604020202020204" pitchFamily="34" charset="0"/>
            </a:endParaRPr>
          </a:p>
        </p:txBody>
      </p:sp>
      <p:sp>
        <p:nvSpPr>
          <p:cNvPr id="37" name="Shape 191"/>
          <p:cNvSpPr txBox="1">
            <a:spLocks/>
          </p:cNvSpPr>
          <p:nvPr/>
        </p:nvSpPr>
        <p:spPr>
          <a:xfrm>
            <a:off x="4533370" y="5729753"/>
            <a:ext cx="2664866" cy="652466"/>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100" b="1" dirty="0" smtClean="0">
                <a:solidFill>
                  <a:srgbClr val="002060"/>
                </a:solidFill>
                <a:latin typeface="Arial" pitchFamily="34" charset="0"/>
                <a:cs typeface="Arial" pitchFamily="34" charset="0"/>
              </a:rPr>
              <a:t>Хэрэгжүүлсэн он</a:t>
            </a:r>
          </a:p>
          <a:p>
            <a:pPr algn="l">
              <a:spcBef>
                <a:spcPts val="0"/>
              </a:spcBef>
              <a:buFont typeface="Arial" pitchFamily="34" charset="0"/>
              <a:buChar char="•"/>
            </a:pPr>
            <a:r>
              <a:rPr lang="en" sz="1100" dirty="0" smtClean="0">
                <a:solidFill>
                  <a:srgbClr val="002060"/>
                </a:solidFill>
                <a:latin typeface="Arial" pitchFamily="34" charset="0"/>
                <a:cs typeface="Arial" pitchFamily="34" charset="0"/>
              </a:rPr>
              <a:t> </a:t>
            </a:r>
            <a:r>
              <a:rPr lang="mn-MN" sz="1100" dirty="0" smtClean="0">
                <a:solidFill>
                  <a:srgbClr val="002060"/>
                </a:solidFill>
                <a:latin typeface="Arial" pitchFamily="34" charset="0"/>
                <a:cs typeface="Arial" pitchFamily="34" charset="0"/>
              </a:rPr>
              <a:t>    2017 онд баригдсан.</a:t>
            </a:r>
          </a:p>
        </p:txBody>
      </p:sp>
      <p:sp>
        <p:nvSpPr>
          <p:cNvPr id="39" name="Shape 191"/>
          <p:cNvSpPr txBox="1">
            <a:spLocks/>
          </p:cNvSpPr>
          <p:nvPr/>
        </p:nvSpPr>
        <p:spPr>
          <a:xfrm>
            <a:off x="4499992" y="2060848"/>
            <a:ext cx="4540360" cy="479715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mn-MN" sz="1100" b="1" dirty="0" smtClean="0">
                <a:solidFill>
                  <a:srgbClr val="002060"/>
                </a:solidFill>
                <a:latin typeface="Arial" pitchFamily="34" charset="0"/>
                <a:cs typeface="Arial" pitchFamily="34" charset="0"/>
              </a:rPr>
              <a:t>Тайлбар</a:t>
            </a:r>
          </a:p>
          <a:p>
            <a:pPr algn="just">
              <a:spcBef>
                <a:spcPts val="0"/>
              </a:spcBef>
            </a:pPr>
            <a:r>
              <a:rPr lang="mn-MN" sz="1100" dirty="0" smtClean="0">
                <a:solidFill>
                  <a:srgbClr val="002060"/>
                </a:solidFill>
                <a:latin typeface="Arial" pitchFamily="34" charset="0"/>
                <a:cs typeface="Arial" pitchFamily="34" charset="0"/>
              </a:rPr>
              <a:t>Гүүрэн гарцын гүйцэтгэгчийг сонгон шалгаруулах ажиллагааг Нийслэлийн худалдан авах ажиллагааны газраас түлхүүр гардуулах нөхцөлтэйгээр зохион байгуулж “ЗМЗ” ХХК гүүрийн өргөнийг 2м, лифт, явган хүний замтай төлөвлөн ирүүлж гүйцэтгэгчээр шалгарч 847 810 038 төгрөгний өртөг бүхий гэрээ байгуулсан.</a:t>
            </a:r>
          </a:p>
          <a:p>
            <a:pPr algn="just">
              <a:spcBef>
                <a:spcPts val="0"/>
              </a:spcBef>
            </a:pPr>
            <a:r>
              <a:rPr lang="mn-MN" sz="1100" dirty="0" smtClean="0">
                <a:solidFill>
                  <a:srgbClr val="002060"/>
                </a:solidFill>
                <a:latin typeface="Arial" pitchFamily="34" charset="0"/>
                <a:cs typeface="Arial" pitchFamily="34" charset="0"/>
              </a:rPr>
              <a:t>Зураг төсөл боловсруулалтын шатанд Нийслэлийн хот төлөвлөлт ерөнхий төлөвлөгөөний газраас өгсөн Архитектур төлөвлөлтийн даалгаварыг гүүрийн өргөн 3м, шилэн фасад болон хөгжлийн бэрхшээлтэй иргэд зорчих налуу замтай байхаар даалгавар өгч даалгаварын дагуу зураг төслийг боловсруулан барилга угсралтын ажлыг 2017 онд хийж ашиглалтад оруулсан.</a:t>
            </a:r>
          </a:p>
          <a:p>
            <a:pPr algn="just">
              <a:spcBef>
                <a:spcPts val="0"/>
              </a:spcBef>
            </a:pPr>
            <a:endParaRPr lang="mn-MN" sz="1200" dirty="0" smtClean="0">
              <a:solidFill>
                <a:srgbClr val="002060"/>
              </a:solidFill>
              <a:latin typeface="Arial" pitchFamily="34" charset="0"/>
              <a:cs typeface="Arial" pitchFamily="34" charset="0"/>
            </a:endParaRPr>
          </a:p>
          <a:p>
            <a:pPr algn="just">
              <a:spcBef>
                <a:spcPts val="0"/>
              </a:spcBef>
            </a:pPr>
            <a:endParaRPr lang="mn-MN" sz="1200" dirty="0" smtClean="0">
              <a:solidFill>
                <a:srgbClr val="002060"/>
              </a:solidFill>
              <a:latin typeface="Arial" pitchFamily="34" charset="0"/>
              <a:cs typeface="Arial" pitchFamily="34" charset="0"/>
            </a:endParaRPr>
          </a:p>
        </p:txBody>
      </p:sp>
      <p:sp>
        <p:nvSpPr>
          <p:cNvPr id="28" name="Shape 261"/>
          <p:cNvSpPr txBox="1"/>
          <p:nvPr/>
        </p:nvSpPr>
        <p:spPr>
          <a:xfrm>
            <a:off x="1260973" y="376018"/>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n" sz="2400" b="1" i="0" u="none" strike="noStrike" cap="none" dirty="0">
              <a:solidFill>
                <a:srgbClr val="FFFFFF"/>
              </a:solidFill>
              <a:latin typeface="Nixie One"/>
              <a:ea typeface="Nixie One"/>
              <a:cs typeface="Nixie One"/>
              <a:sym typeface="Nixie One"/>
            </a:endParaRPr>
          </a:p>
        </p:txBody>
      </p:sp>
    </p:spTree>
    <p:extLst>
      <p:ext uri="{BB962C8B-B14F-4D97-AF65-F5344CB8AC3E}">
        <p14:creationId xmlns:p14="http://schemas.microsoft.com/office/powerpoint/2010/main" val="2265192433"/>
      </p:ext>
    </p:extLst>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79512" y="0"/>
            <a:ext cx="8326365" cy="1161625"/>
            <a:chOff x="174725" y="107134"/>
            <a:chExt cx="8491387" cy="1271999"/>
          </a:xfrm>
        </p:grpSpPr>
        <p:sp>
          <p:nvSpPr>
            <p:cNvPr id="19" name="Shape 248"/>
            <p:cNvSpPr/>
            <p:nvPr/>
          </p:nvSpPr>
          <p:spPr>
            <a:xfrm>
              <a:off x="1917671" y="369170"/>
              <a:ext cx="6748441" cy="999599"/>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20" name="Shape 249"/>
            <p:cNvSpPr/>
            <p:nvPr/>
          </p:nvSpPr>
          <p:spPr>
            <a:xfrm>
              <a:off x="1056935" y="107134"/>
              <a:ext cx="882600" cy="1271999"/>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dirty="0">
                <a:solidFill>
                  <a:srgbClr val="FFFFFF"/>
                </a:solidFill>
                <a:latin typeface="Arial"/>
                <a:ea typeface="Arial"/>
                <a:cs typeface="Arial"/>
                <a:sym typeface="Arial"/>
              </a:endParaRPr>
            </a:p>
          </p:txBody>
        </p:sp>
        <p:sp>
          <p:nvSpPr>
            <p:cNvPr id="21" name="Shape 255"/>
            <p:cNvSpPr/>
            <p:nvPr/>
          </p:nvSpPr>
          <p:spPr>
            <a:xfrm flipH="1">
              <a:off x="174725" y="109864"/>
              <a:ext cx="886799" cy="1252799"/>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2" name="Shape 260"/>
            <p:cNvSpPr txBox="1"/>
            <p:nvPr/>
          </p:nvSpPr>
          <p:spPr>
            <a:xfrm>
              <a:off x="1963559" y="369170"/>
              <a:ext cx="6270505" cy="993493"/>
            </a:xfrm>
            <a:prstGeom prst="rect">
              <a:avLst/>
            </a:prstGeom>
            <a:noFill/>
            <a:ln>
              <a:noFill/>
            </a:ln>
          </p:spPr>
          <p:txBody>
            <a:bodyPr lIns="91425" tIns="45700" rIns="91425" bIns="45700" anchor="ctr" anchorCtr="0">
              <a:noAutofit/>
            </a:bodyPr>
            <a:lstStyle/>
            <a:p>
              <a:pPr algn="ctr"/>
              <a:r>
                <a:rPr lang="mn-MN" sz="1600" b="1" dirty="0" smtClean="0">
                  <a:solidFill>
                    <a:schemeClr val="bg1"/>
                  </a:solidFill>
                  <a:latin typeface="Arial" pitchFamily="34" charset="0"/>
                  <a:cs typeface="Arial" pitchFamily="34" charset="0"/>
                </a:rPr>
                <a:t>НД, 2-р хороо, Даваажав, Дамдин, Найрамдлын гудамжны </a:t>
              </a:r>
            </a:p>
            <a:p>
              <a:pPr algn="ctr"/>
              <a:r>
                <a:rPr lang="mn-MN" sz="1600" b="1" dirty="0" smtClean="0">
                  <a:solidFill>
                    <a:schemeClr val="bg1"/>
                  </a:solidFill>
                  <a:latin typeface="Arial" pitchFamily="34" charset="0"/>
                  <a:cs typeface="Arial" pitchFamily="34" charset="0"/>
                </a:rPr>
                <a:t>1.4 км авто замын өргөтгөл, шинэчлэлт</a:t>
              </a:r>
              <a:endParaRPr lang="en-US" sz="1600" b="1" dirty="0" smtClean="0">
                <a:solidFill>
                  <a:schemeClr val="bg1"/>
                </a:solidFill>
              </a:endParaRPr>
            </a:p>
          </p:txBody>
        </p:sp>
      </p:grpSp>
      <p:sp>
        <p:nvSpPr>
          <p:cNvPr id="25" name="Shape 257"/>
          <p:cNvSpPr/>
          <p:nvPr/>
        </p:nvSpPr>
        <p:spPr>
          <a:xfrm>
            <a:off x="142844" y="142853"/>
            <a:ext cx="477599" cy="121444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8" name="Shape 191"/>
          <p:cNvSpPr txBox="1">
            <a:spLocks/>
          </p:cNvSpPr>
          <p:nvPr/>
        </p:nvSpPr>
        <p:spPr>
          <a:xfrm>
            <a:off x="5364088" y="1412776"/>
            <a:ext cx="3779912" cy="1152128"/>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en" sz="1400" dirty="0">
              <a:solidFill>
                <a:srgbClr val="124057"/>
              </a:solidFill>
              <a:latin typeface="Arial" pitchFamily="34" charset="0"/>
              <a:cs typeface="Arial" pitchFamily="34" charset="0"/>
            </a:endParaRPr>
          </a:p>
        </p:txBody>
      </p:sp>
      <p:sp>
        <p:nvSpPr>
          <p:cNvPr id="30" name="Shape 191"/>
          <p:cNvSpPr txBox="1">
            <a:spLocks/>
          </p:cNvSpPr>
          <p:nvPr/>
        </p:nvSpPr>
        <p:spPr>
          <a:xfrm>
            <a:off x="5508104" y="1556792"/>
            <a:ext cx="3635896" cy="1080120"/>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mn-MN" sz="1200" dirty="0" smtClean="0">
              <a:solidFill>
                <a:srgbClr val="FF0000"/>
              </a:solidFill>
              <a:latin typeface="Arial" pitchFamily="34" charset="0"/>
              <a:cs typeface="Arial" pitchFamily="34" charset="0"/>
            </a:endParaRPr>
          </a:p>
        </p:txBody>
      </p:sp>
      <p:sp>
        <p:nvSpPr>
          <p:cNvPr id="60" name="Shape 261"/>
          <p:cNvSpPr txBox="1"/>
          <p:nvPr/>
        </p:nvSpPr>
        <p:spPr>
          <a:xfrm>
            <a:off x="1214414" y="500042"/>
            <a:ext cx="596699" cy="599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endParaRPr lang="en" sz="2400" b="1" i="0" u="none" strike="noStrike" cap="none" dirty="0">
              <a:solidFill>
                <a:srgbClr val="FFFFFF"/>
              </a:solidFill>
              <a:latin typeface="Nixie One"/>
              <a:ea typeface="Nixie One"/>
              <a:cs typeface="Nixie One"/>
              <a:sym typeface="Nixie One"/>
            </a:endParaRPr>
          </a:p>
        </p:txBody>
      </p:sp>
      <p:sp>
        <p:nvSpPr>
          <p:cNvPr id="26" name="Shape 191"/>
          <p:cNvSpPr txBox="1">
            <a:spLocks/>
          </p:cNvSpPr>
          <p:nvPr/>
        </p:nvSpPr>
        <p:spPr>
          <a:xfrm>
            <a:off x="5364088" y="4077072"/>
            <a:ext cx="3779912" cy="136815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a:p>
            <a:pPr algn="l">
              <a:spcBef>
                <a:spcPts val="0"/>
              </a:spcBef>
              <a:buFont typeface="Arial" pitchFamily="34" charset="0"/>
              <a:buChar char="•"/>
            </a:pPr>
            <a:endParaRPr lang="mn-MN" sz="1200" dirty="0" smtClean="0">
              <a:solidFill>
                <a:srgbClr val="002060"/>
              </a:solidFill>
              <a:latin typeface="Arial" pitchFamily="34" charset="0"/>
              <a:cs typeface="Arial" pitchFamily="34" charset="0"/>
            </a:endParaRPr>
          </a:p>
        </p:txBody>
      </p:sp>
      <p:sp>
        <p:nvSpPr>
          <p:cNvPr id="36" name="Shape 191"/>
          <p:cNvSpPr txBox="1">
            <a:spLocks/>
          </p:cNvSpPr>
          <p:nvPr/>
        </p:nvSpPr>
        <p:spPr>
          <a:xfrm>
            <a:off x="5364088" y="5705873"/>
            <a:ext cx="3779912" cy="1152127"/>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endParaRPr lang="mn-MN" sz="1400" dirty="0" smtClean="0">
              <a:solidFill>
                <a:srgbClr val="002060"/>
              </a:solidFill>
              <a:latin typeface="Arial" pitchFamily="34" charset="0"/>
              <a:cs typeface="Arial" pitchFamily="34" charset="0"/>
            </a:endParaRPr>
          </a:p>
        </p:txBody>
      </p:sp>
      <p:cxnSp>
        <p:nvCxnSpPr>
          <p:cNvPr id="42" name="Straight Connector 41"/>
          <p:cNvCxnSpPr/>
          <p:nvPr/>
        </p:nvCxnSpPr>
        <p:spPr>
          <a:xfrm>
            <a:off x="972170" y="6267228"/>
            <a:ext cx="576064" cy="0"/>
          </a:xfrm>
          <a:prstGeom prst="line">
            <a:avLst/>
          </a:prstGeom>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99447" y="6022100"/>
            <a:ext cx="2523014" cy="266262"/>
          </a:xfrm>
          <a:prstGeom prst="rect">
            <a:avLst/>
          </a:prstGeom>
          <a:solidFill>
            <a:srgbClr val="124057"/>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itchFamily="34" charset="0"/>
              <a:cs typeface="Arial" pitchFamily="34" charset="0"/>
            </a:endParaRPr>
          </a:p>
        </p:txBody>
      </p:sp>
      <p:cxnSp>
        <p:nvCxnSpPr>
          <p:cNvPr id="45" name="Straight Connector 44"/>
          <p:cNvCxnSpPr/>
          <p:nvPr/>
        </p:nvCxnSpPr>
        <p:spPr>
          <a:xfrm>
            <a:off x="574759" y="6144346"/>
            <a:ext cx="576064" cy="0"/>
          </a:xfrm>
          <a:prstGeom prst="line">
            <a:avLst/>
          </a:prstGeom>
          <a:ln w="38100">
            <a:solidFill>
              <a:srgbClr val="FF0000"/>
            </a:solidFill>
            <a:prstDash val="solid"/>
          </a:ln>
        </p:spPr>
        <p:style>
          <a:lnRef idx="1">
            <a:schemeClr val="accent2"/>
          </a:lnRef>
          <a:fillRef idx="0">
            <a:schemeClr val="accent2"/>
          </a:fillRef>
          <a:effectRef idx="0">
            <a:schemeClr val="accent2"/>
          </a:effectRef>
          <a:fontRef idx="minor">
            <a:schemeClr val="tx1"/>
          </a:fontRef>
        </p:style>
      </p:cxnSp>
      <p:sp>
        <p:nvSpPr>
          <p:cNvPr id="46" name="TextBox 45"/>
          <p:cNvSpPr txBox="1"/>
          <p:nvPr/>
        </p:nvSpPr>
        <p:spPr>
          <a:xfrm>
            <a:off x="1222261" y="6036624"/>
            <a:ext cx="1872208" cy="246221"/>
          </a:xfrm>
          <a:prstGeom prst="rect">
            <a:avLst/>
          </a:prstGeom>
          <a:noFill/>
        </p:spPr>
        <p:txBody>
          <a:bodyPr wrap="square" rtlCol="0">
            <a:spAutoFit/>
          </a:bodyPr>
          <a:lstStyle/>
          <a:p>
            <a:r>
              <a:rPr lang="mn-MN" sz="1000" dirty="0" smtClean="0">
                <a:solidFill>
                  <a:schemeClr val="bg1"/>
                </a:solidFill>
                <a:latin typeface="Arial" pitchFamily="34" charset="0"/>
                <a:cs typeface="Arial" pitchFamily="34" charset="0"/>
              </a:rPr>
              <a:t>Шинээр баригдах зам</a:t>
            </a:r>
            <a:endParaRPr lang="en-US" sz="1000" dirty="0">
              <a:solidFill>
                <a:schemeClr val="bg1"/>
              </a:solidFill>
              <a:latin typeface="Arial" pitchFamily="34" charset="0"/>
              <a:cs typeface="Arial" pitchFamily="34" charset="0"/>
            </a:endParaRPr>
          </a:p>
        </p:txBody>
      </p:sp>
      <p:sp>
        <p:nvSpPr>
          <p:cNvPr id="29" name="Rectangle 28"/>
          <p:cNvSpPr/>
          <p:nvPr/>
        </p:nvSpPr>
        <p:spPr>
          <a:xfrm>
            <a:off x="5508104" y="1484784"/>
            <a:ext cx="3635896" cy="1354217"/>
          </a:xfrm>
          <a:prstGeom prst="rect">
            <a:avLst/>
          </a:prstGeom>
        </p:spPr>
        <p:txBody>
          <a:bodyPr wrap="square">
            <a:spAutoFit/>
          </a:bodyPr>
          <a:lstStyle/>
          <a:p>
            <a:pPr algn="ctr"/>
            <a:r>
              <a:rPr lang="mn-MN" sz="1600" b="1" u="sng" dirty="0" smtClean="0">
                <a:solidFill>
                  <a:srgbClr val="002060"/>
                </a:solidFill>
                <a:latin typeface="Arial" pitchFamily="34" charset="0"/>
                <a:cs typeface="Arial" pitchFamily="34" charset="0"/>
              </a:rPr>
              <a:t>Ач холбогдол</a:t>
            </a:r>
          </a:p>
          <a:p>
            <a:r>
              <a:rPr lang="mn-MN" sz="1600" dirty="0" smtClean="0">
                <a:solidFill>
                  <a:srgbClr val="002060"/>
                </a:solidFill>
                <a:latin typeface="Arial" pitchFamily="34" charset="0"/>
                <a:cs typeface="Arial" pitchFamily="34" charset="0"/>
              </a:rPr>
              <a:t>Хөдөлгөөний аюулгүй байдал хангагдаж иргэдийн ая тухтай зорчих нөхцөл бүрдэнэ.</a:t>
            </a:r>
          </a:p>
          <a:p>
            <a:endParaRPr lang="mn-MN" b="1" u="sng" dirty="0" smtClean="0">
              <a:solidFill>
                <a:srgbClr val="002060"/>
              </a:solidFill>
            </a:endParaRPr>
          </a:p>
        </p:txBody>
      </p:sp>
      <p:sp>
        <p:nvSpPr>
          <p:cNvPr id="31" name="Rectangle 30"/>
          <p:cNvSpPr/>
          <p:nvPr/>
        </p:nvSpPr>
        <p:spPr>
          <a:xfrm>
            <a:off x="5436096" y="2780928"/>
            <a:ext cx="3707904" cy="830997"/>
          </a:xfrm>
          <a:prstGeom prst="rect">
            <a:avLst/>
          </a:prstGeom>
        </p:spPr>
        <p:txBody>
          <a:bodyPr wrap="square">
            <a:spAutoFit/>
          </a:bodyPr>
          <a:lstStyle/>
          <a:p>
            <a:pPr algn="ctr">
              <a:defRPr/>
            </a:pPr>
            <a:r>
              <a:rPr lang="mn-MN" sz="1600" b="1" u="sng" dirty="0" smtClean="0">
                <a:solidFill>
                  <a:srgbClr val="002060"/>
                </a:solidFill>
                <a:latin typeface="Arial" pitchFamily="34" charset="0"/>
                <a:cs typeface="Arial" pitchFamily="34" charset="0"/>
              </a:rPr>
              <a:t>Техникийн </a:t>
            </a:r>
            <a:r>
              <a:rPr lang="en-US" sz="1600" b="1" u="sng" dirty="0" smtClean="0">
                <a:solidFill>
                  <a:srgbClr val="002060"/>
                </a:solidFill>
                <a:latin typeface="Arial" pitchFamily="34" charset="0"/>
                <a:cs typeface="Arial" pitchFamily="34" charset="0"/>
              </a:rPr>
              <a:t> </a:t>
            </a:r>
            <a:r>
              <a:rPr lang="mn-MN" sz="1600" b="1" u="sng" dirty="0" smtClean="0">
                <a:solidFill>
                  <a:srgbClr val="002060"/>
                </a:solidFill>
                <a:latin typeface="Arial" pitchFamily="34" charset="0"/>
                <a:cs typeface="Arial" pitchFamily="34" charset="0"/>
              </a:rPr>
              <a:t>үзүүлэлт</a:t>
            </a:r>
          </a:p>
          <a:p>
            <a:pPr marL="285750" indent="-285750">
              <a:buFont typeface="Arial" pitchFamily="34" charset="0"/>
              <a:buChar char="•"/>
            </a:pPr>
            <a:r>
              <a:rPr lang="mn-MN" sz="1600" dirty="0" smtClean="0">
                <a:solidFill>
                  <a:srgbClr val="002060"/>
                </a:solidFill>
                <a:latin typeface="Arial" pitchFamily="34" charset="0"/>
                <a:cs typeface="Arial" pitchFamily="34" charset="0"/>
              </a:rPr>
              <a:t>Зорчих хэсгийн өргөн: 7м *</a:t>
            </a:r>
            <a:r>
              <a:rPr lang="en-US" sz="1600" dirty="0" smtClean="0">
                <a:solidFill>
                  <a:srgbClr val="002060"/>
                </a:solidFill>
                <a:latin typeface="Arial" pitchFamily="34" charset="0"/>
                <a:cs typeface="Arial" pitchFamily="34" charset="0"/>
              </a:rPr>
              <a:t>2 </a:t>
            </a:r>
            <a:endParaRPr lang="mn-MN" sz="1600" dirty="0" smtClean="0">
              <a:solidFill>
                <a:srgbClr val="002060"/>
              </a:solidFill>
              <a:latin typeface="Arial" pitchFamily="34" charset="0"/>
              <a:cs typeface="Arial" pitchFamily="34" charset="0"/>
            </a:endParaRPr>
          </a:p>
          <a:p>
            <a:pPr marL="285750" indent="-285750">
              <a:buFont typeface="Arial" pitchFamily="34" charset="0"/>
              <a:buChar char="•"/>
            </a:pPr>
            <a:r>
              <a:rPr lang="mn-MN" sz="1600" dirty="0" smtClean="0">
                <a:solidFill>
                  <a:srgbClr val="002060"/>
                </a:solidFill>
                <a:latin typeface="Arial" pitchFamily="34" charset="0"/>
                <a:cs typeface="Arial" pitchFamily="34" charset="0"/>
              </a:rPr>
              <a:t>Явган замын өргөн</a:t>
            </a:r>
            <a:r>
              <a:rPr lang="en-US" sz="1600" dirty="0" smtClean="0">
                <a:solidFill>
                  <a:srgbClr val="002060"/>
                </a:solidFill>
                <a:latin typeface="Arial" pitchFamily="34" charset="0"/>
                <a:cs typeface="Arial" pitchFamily="34" charset="0"/>
              </a:rPr>
              <a:t>: </a:t>
            </a:r>
            <a:r>
              <a:rPr lang="mn-MN" sz="1600" dirty="0" smtClean="0">
                <a:solidFill>
                  <a:srgbClr val="002060"/>
                </a:solidFill>
                <a:latin typeface="Arial" pitchFamily="34" charset="0"/>
                <a:cs typeface="Arial" pitchFamily="34" charset="0"/>
              </a:rPr>
              <a:t>1.5м *</a:t>
            </a:r>
            <a:r>
              <a:rPr lang="en-US" sz="1600" dirty="0" smtClean="0">
                <a:solidFill>
                  <a:srgbClr val="002060"/>
                </a:solidFill>
                <a:latin typeface="Arial" pitchFamily="34" charset="0"/>
                <a:cs typeface="Arial" pitchFamily="34" charset="0"/>
              </a:rPr>
              <a:t>2</a:t>
            </a:r>
            <a:r>
              <a:rPr lang="mn-MN" sz="1600" dirty="0" smtClean="0">
                <a:solidFill>
                  <a:srgbClr val="002060"/>
                </a:solidFill>
                <a:latin typeface="Arial" pitchFamily="34" charset="0"/>
                <a:cs typeface="Arial" pitchFamily="34" charset="0"/>
              </a:rPr>
              <a:t> </a:t>
            </a:r>
          </a:p>
        </p:txBody>
      </p:sp>
      <p:sp>
        <p:nvSpPr>
          <p:cNvPr id="32" name="Rectangle 31"/>
          <p:cNvSpPr/>
          <p:nvPr/>
        </p:nvSpPr>
        <p:spPr>
          <a:xfrm>
            <a:off x="5508104" y="3861048"/>
            <a:ext cx="3635896" cy="1077218"/>
          </a:xfrm>
          <a:prstGeom prst="rect">
            <a:avLst/>
          </a:prstGeom>
        </p:spPr>
        <p:txBody>
          <a:bodyPr wrap="square">
            <a:spAutoFit/>
          </a:bodyPr>
          <a:lstStyle/>
          <a:p>
            <a:pPr lvl="0" algn="ctr">
              <a:defRPr/>
            </a:pPr>
            <a:r>
              <a:rPr lang="mn-MN" sz="1600" b="1" u="sng" dirty="0" smtClean="0">
                <a:solidFill>
                  <a:srgbClr val="002060"/>
                </a:solidFill>
                <a:latin typeface="Arial" pitchFamily="34" charset="0"/>
                <a:cs typeface="Arial" pitchFamily="34" charset="0"/>
              </a:rPr>
              <a:t>Төсөвт өртөг</a:t>
            </a:r>
          </a:p>
          <a:p>
            <a:pPr marL="285750" lvl="0" indent="-285750">
              <a:buFont typeface="Arial" pitchFamily="34" charset="0"/>
              <a:buChar char="•"/>
              <a:defRPr/>
            </a:pPr>
            <a:r>
              <a:rPr lang="mn-MN" sz="1600" dirty="0" smtClean="0">
                <a:solidFill>
                  <a:srgbClr val="002060"/>
                </a:solidFill>
                <a:latin typeface="Arial" pitchFamily="34" charset="0"/>
                <a:cs typeface="Arial" pitchFamily="34" charset="0"/>
              </a:rPr>
              <a:t>Нийт төсөв: </a:t>
            </a:r>
            <a:r>
              <a:rPr lang="mn-MN" sz="1600" b="1" dirty="0" smtClean="0">
                <a:solidFill>
                  <a:srgbClr val="C00000"/>
                </a:solidFill>
                <a:latin typeface="Arial" pitchFamily="34" charset="0"/>
                <a:cs typeface="Arial" pitchFamily="34" charset="0"/>
              </a:rPr>
              <a:t>2,900.8</a:t>
            </a:r>
            <a:r>
              <a:rPr lang="mn-MN" sz="1600" dirty="0" smtClean="0">
                <a:solidFill>
                  <a:srgbClr val="002060"/>
                </a:solidFill>
                <a:latin typeface="Arial" pitchFamily="34" charset="0"/>
                <a:cs typeface="Arial" pitchFamily="34" charset="0"/>
              </a:rPr>
              <a:t> сая төгрөг  </a:t>
            </a:r>
          </a:p>
          <a:p>
            <a:pPr marL="285750" lvl="0" indent="-285750">
              <a:buFont typeface="Arial" pitchFamily="34" charset="0"/>
              <a:buChar char="•"/>
              <a:defRPr/>
            </a:pPr>
            <a:r>
              <a:rPr lang="mn-MN" sz="1600" dirty="0" smtClean="0">
                <a:solidFill>
                  <a:srgbClr val="002060"/>
                </a:solidFill>
                <a:latin typeface="Arial" pitchFamily="34" charset="0"/>
                <a:cs typeface="Arial" pitchFamily="34" charset="0"/>
              </a:rPr>
              <a:t>2017 онд </a:t>
            </a:r>
            <a:r>
              <a:rPr lang="mn-MN" sz="1600" b="1" dirty="0" smtClean="0">
                <a:solidFill>
                  <a:srgbClr val="C00000"/>
                </a:solidFill>
                <a:latin typeface="Arial" pitchFamily="34" charset="0"/>
                <a:cs typeface="Arial" pitchFamily="34" charset="0"/>
              </a:rPr>
              <a:t>1,541.7</a:t>
            </a:r>
            <a:r>
              <a:rPr lang="mn-MN" sz="1600" dirty="0" smtClean="0">
                <a:solidFill>
                  <a:srgbClr val="FF0000"/>
                </a:solidFill>
                <a:latin typeface="Arial" pitchFamily="34" charset="0"/>
                <a:cs typeface="Arial" pitchFamily="34" charset="0"/>
              </a:rPr>
              <a:t> </a:t>
            </a:r>
            <a:r>
              <a:rPr lang="mn-MN" sz="1600" dirty="0" smtClean="0">
                <a:solidFill>
                  <a:srgbClr val="002060"/>
                </a:solidFill>
                <a:latin typeface="Arial" pitchFamily="34" charset="0"/>
                <a:cs typeface="Arial" pitchFamily="34" charset="0"/>
              </a:rPr>
              <a:t>сая төгрөг</a:t>
            </a:r>
          </a:p>
          <a:p>
            <a:pPr marL="285750" lvl="0" indent="-285750">
              <a:buFont typeface="Arial" pitchFamily="34" charset="0"/>
              <a:buChar char="•"/>
              <a:defRPr/>
            </a:pPr>
            <a:r>
              <a:rPr lang="mn-MN" sz="1600" dirty="0" smtClean="0">
                <a:solidFill>
                  <a:srgbClr val="002060"/>
                </a:solidFill>
                <a:latin typeface="Arial" pitchFamily="34" charset="0"/>
                <a:cs typeface="Arial" pitchFamily="34" charset="0"/>
              </a:rPr>
              <a:t>2018 онд </a:t>
            </a:r>
            <a:r>
              <a:rPr lang="mn-MN" sz="1600" b="1" dirty="0" smtClean="0">
                <a:solidFill>
                  <a:srgbClr val="C00000"/>
                </a:solidFill>
                <a:latin typeface="Arial" pitchFamily="34" charset="0"/>
                <a:cs typeface="Arial" pitchFamily="34" charset="0"/>
              </a:rPr>
              <a:t>1,359.1</a:t>
            </a:r>
            <a:r>
              <a:rPr lang="mn-MN" sz="1600" dirty="0" smtClean="0">
                <a:solidFill>
                  <a:srgbClr val="FF0000"/>
                </a:solidFill>
                <a:latin typeface="Arial" pitchFamily="34" charset="0"/>
                <a:cs typeface="Arial" pitchFamily="34" charset="0"/>
              </a:rPr>
              <a:t> </a:t>
            </a:r>
            <a:r>
              <a:rPr lang="mn-MN" sz="1600" dirty="0" smtClean="0">
                <a:solidFill>
                  <a:srgbClr val="002060"/>
                </a:solidFill>
                <a:latin typeface="Arial" pitchFamily="34" charset="0"/>
                <a:cs typeface="Arial" pitchFamily="34" charset="0"/>
              </a:rPr>
              <a:t>сая төгрөг</a:t>
            </a:r>
            <a:endParaRPr lang="mn-MN" sz="1600" dirty="0">
              <a:solidFill>
                <a:srgbClr val="002060"/>
              </a:solidFill>
              <a:latin typeface="Arial" pitchFamily="34" charset="0"/>
              <a:cs typeface="Arial" pitchFamily="34" charset="0"/>
            </a:endParaRPr>
          </a:p>
        </p:txBody>
      </p:sp>
      <p:sp>
        <p:nvSpPr>
          <p:cNvPr id="33" name="Rectangle 32"/>
          <p:cNvSpPr/>
          <p:nvPr/>
        </p:nvSpPr>
        <p:spPr>
          <a:xfrm>
            <a:off x="5508104" y="5229200"/>
            <a:ext cx="3635896" cy="584775"/>
          </a:xfrm>
          <a:prstGeom prst="rect">
            <a:avLst/>
          </a:prstGeom>
        </p:spPr>
        <p:txBody>
          <a:bodyPr wrap="square">
            <a:spAutoFit/>
          </a:bodyPr>
          <a:lstStyle/>
          <a:p>
            <a:pPr algn="ctr"/>
            <a:r>
              <a:rPr lang="mn-MN" sz="1600" b="1" u="sng" dirty="0" smtClean="0">
                <a:solidFill>
                  <a:srgbClr val="002060"/>
                </a:solidFill>
                <a:latin typeface="Arial" pitchFamily="34" charset="0"/>
                <a:cs typeface="Arial" pitchFamily="34" charset="0"/>
              </a:rPr>
              <a:t>Хэрэгжүүлэх хугацаа:</a:t>
            </a:r>
            <a:endParaRPr lang="en" sz="1600" b="1" u="sng" dirty="0" smtClean="0">
              <a:solidFill>
                <a:srgbClr val="002060"/>
              </a:solidFill>
              <a:latin typeface="Arial" pitchFamily="34" charset="0"/>
              <a:cs typeface="Arial" pitchFamily="34" charset="0"/>
            </a:endParaRPr>
          </a:p>
          <a:p>
            <a:pPr>
              <a:buFont typeface="Arial" pitchFamily="34" charset="0"/>
              <a:buChar char="•"/>
            </a:pPr>
            <a:r>
              <a:rPr lang="mn-MN" sz="1600" dirty="0" smtClean="0">
                <a:solidFill>
                  <a:srgbClr val="002060"/>
                </a:solidFill>
                <a:latin typeface="Arial" pitchFamily="34" charset="0"/>
                <a:cs typeface="Arial" pitchFamily="34" charset="0"/>
              </a:rPr>
              <a:t>       2017</a:t>
            </a:r>
            <a:r>
              <a:rPr lang="en-US" sz="1600" dirty="0" smtClean="0">
                <a:solidFill>
                  <a:srgbClr val="002060"/>
                </a:solidFill>
                <a:latin typeface="Arial" pitchFamily="34" charset="0"/>
                <a:cs typeface="Arial" pitchFamily="34" charset="0"/>
              </a:rPr>
              <a:t>-201</a:t>
            </a:r>
            <a:r>
              <a:rPr lang="mn-MN" sz="1600" dirty="0" smtClean="0">
                <a:solidFill>
                  <a:srgbClr val="002060"/>
                </a:solidFill>
                <a:latin typeface="Arial" pitchFamily="34" charset="0"/>
                <a:cs typeface="Arial" pitchFamily="34" charset="0"/>
              </a:rPr>
              <a:t>8</a:t>
            </a:r>
            <a:r>
              <a:rPr lang="en-US" sz="1600" dirty="0" smtClean="0">
                <a:solidFill>
                  <a:srgbClr val="002060"/>
                </a:solidFill>
                <a:latin typeface="Arial" pitchFamily="34" charset="0"/>
                <a:cs typeface="Arial" pitchFamily="34" charset="0"/>
              </a:rPr>
              <a:t> </a:t>
            </a:r>
            <a:r>
              <a:rPr lang="mn-MN" sz="1600" dirty="0" smtClean="0">
                <a:solidFill>
                  <a:srgbClr val="002060"/>
                </a:solidFill>
                <a:latin typeface="Arial" pitchFamily="34" charset="0"/>
                <a:cs typeface="Arial" pitchFamily="34" charset="0"/>
              </a:rPr>
              <a:t>он</a:t>
            </a:r>
            <a:endParaRPr lang="mn-MN" sz="1600" dirty="0">
              <a:solidFill>
                <a:srgbClr val="002060"/>
              </a:solidFill>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l="11284" t="28240" r="38317" b="26401"/>
          <a:stretch>
            <a:fillRect/>
          </a:stretch>
        </p:blipFill>
        <p:spPr bwMode="auto">
          <a:xfrm>
            <a:off x="323528" y="1412776"/>
            <a:ext cx="5040560" cy="4248472"/>
          </a:xfrm>
          <a:prstGeom prst="rect">
            <a:avLst/>
          </a:prstGeom>
          <a:noFill/>
          <a:ln w="9525">
            <a:noFill/>
            <a:miter lim="800000"/>
            <a:headEnd/>
            <a:tailEnd/>
          </a:ln>
        </p:spPr>
      </p:pic>
      <p:sp>
        <p:nvSpPr>
          <p:cNvPr id="23" name="Shape 257"/>
          <p:cNvSpPr/>
          <p:nvPr/>
        </p:nvSpPr>
        <p:spPr>
          <a:xfrm>
            <a:off x="1547664" y="620688"/>
            <a:ext cx="333583" cy="603448"/>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lvl="0" algn="ctr"/>
            <a:endParaRPr sz="24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6066118"/>
      </p:ext>
    </p:extLst>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29658" t="14280" r="16368" b="16001"/>
          <a:stretch>
            <a:fillRect/>
          </a:stretch>
        </p:blipFill>
        <p:spPr bwMode="auto">
          <a:xfrm>
            <a:off x="395536" y="1340768"/>
            <a:ext cx="4824536" cy="4104456"/>
          </a:xfrm>
          <a:prstGeom prst="rect">
            <a:avLst/>
          </a:prstGeom>
          <a:noFill/>
          <a:ln w="9525">
            <a:noFill/>
            <a:miter lim="800000"/>
            <a:headEnd/>
            <a:tailEnd/>
          </a:ln>
        </p:spPr>
      </p:pic>
      <p:sp>
        <p:nvSpPr>
          <p:cNvPr id="4" name="Rectangle 3"/>
          <p:cNvSpPr/>
          <p:nvPr/>
        </p:nvSpPr>
        <p:spPr>
          <a:xfrm>
            <a:off x="5508104" y="1412776"/>
            <a:ext cx="3384376" cy="3108543"/>
          </a:xfrm>
          <a:prstGeom prst="rect">
            <a:avLst/>
          </a:prstGeom>
        </p:spPr>
        <p:txBody>
          <a:bodyPr wrap="square">
            <a:spAutoFit/>
          </a:bodyPr>
          <a:lstStyle/>
          <a:p>
            <a:pPr algn="ctr">
              <a:spcBef>
                <a:spcPts val="0"/>
              </a:spcBef>
            </a:pPr>
            <a:r>
              <a:rPr lang="mn-MN" sz="1400" b="1" u="sng" dirty="0" smtClean="0">
                <a:solidFill>
                  <a:srgbClr val="002060"/>
                </a:solidFill>
                <a:latin typeface="Arial" pitchFamily="34" charset="0"/>
                <a:cs typeface="Arial" pitchFamily="34" charset="0"/>
              </a:rPr>
              <a:t>Төслийн ач холбогдол</a:t>
            </a:r>
          </a:p>
          <a:p>
            <a:pPr algn="just"/>
            <a:r>
              <a:rPr lang="mn-MN" sz="1400" dirty="0" smtClean="0">
                <a:solidFill>
                  <a:srgbClr val="002060"/>
                </a:solidFill>
                <a:latin typeface="Arial" pitchFamily="34" charset="0"/>
                <a:cs typeface="Arial" pitchFamily="34" charset="0"/>
              </a:rPr>
              <a:t>Улаанбаатар хотын хойд хэсгийн зүүн баруун чиглэлд </a:t>
            </a:r>
            <a:r>
              <a:rPr lang="en-US" sz="1400" dirty="0" smtClean="0">
                <a:solidFill>
                  <a:srgbClr val="002060"/>
                </a:solidFill>
                <a:latin typeface="Arial" pitchFamily="34" charset="0"/>
                <a:cs typeface="Arial" pitchFamily="34" charset="0"/>
              </a:rPr>
              <a:t> </a:t>
            </a:r>
            <a:r>
              <a:rPr lang="en-US" sz="1400" dirty="0" err="1" smtClean="0">
                <a:solidFill>
                  <a:srgbClr val="002060"/>
                </a:solidFill>
                <a:latin typeface="Arial" pitchFamily="34" charset="0"/>
                <a:cs typeface="Arial" pitchFamily="34" charset="0"/>
              </a:rPr>
              <a:t>явдаг</a:t>
            </a:r>
            <a:r>
              <a:rPr lang="en-US" sz="1400" dirty="0" smtClean="0">
                <a:solidFill>
                  <a:srgbClr val="002060"/>
                </a:solidFill>
                <a:latin typeface="Arial" pitchFamily="34" charset="0"/>
                <a:cs typeface="Arial" pitchFamily="34" charset="0"/>
              </a:rPr>
              <a:t> </a:t>
            </a:r>
            <a:r>
              <a:rPr lang="en-US" sz="1400" dirty="0" err="1" smtClean="0">
                <a:solidFill>
                  <a:srgbClr val="002060"/>
                </a:solidFill>
                <a:latin typeface="Arial" pitchFamily="34" charset="0"/>
                <a:cs typeface="Arial" pitchFamily="34" charset="0"/>
              </a:rPr>
              <a:t>гол</a:t>
            </a:r>
            <a:r>
              <a:rPr lang="en-US" sz="1400" dirty="0" smtClean="0">
                <a:solidFill>
                  <a:srgbClr val="002060"/>
                </a:solidFill>
                <a:latin typeface="Arial" pitchFamily="34" charset="0"/>
                <a:cs typeface="Arial" pitchFamily="34" charset="0"/>
              </a:rPr>
              <a:t> </a:t>
            </a:r>
            <a:r>
              <a:rPr lang="en-US" sz="1400" dirty="0" err="1" smtClean="0">
                <a:solidFill>
                  <a:srgbClr val="002060"/>
                </a:solidFill>
                <a:latin typeface="Arial" pitchFamily="34" charset="0"/>
                <a:cs typeface="Arial" pitchFamily="34" charset="0"/>
              </a:rPr>
              <a:t>замуудын</a:t>
            </a:r>
            <a:r>
              <a:rPr lang="en-US" sz="1400"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нэг болох бөгөөд гадна тойруу замын 3, 4-р хэсэг буюу Хайлаастын уулзвараас Дарь-Эх, Цагаан Даваа, Доржийн гудамжны Монелын уулзвар хүртэл бүрэн замтай болж холбогдох тул тойрог замын хөдөлгөөн бий болж түгжрэл буурна. </a:t>
            </a:r>
          </a:p>
          <a:p>
            <a:pPr algn="just"/>
            <a:r>
              <a:rPr lang="mn-MN" sz="1400" dirty="0" smtClean="0">
                <a:solidFill>
                  <a:srgbClr val="002060"/>
                </a:solidFill>
                <a:latin typeface="Arial" pitchFamily="34" charset="0"/>
                <a:cs typeface="Arial" pitchFamily="34" charset="0"/>
              </a:rPr>
              <a:t> НЗД-ийн 2016-2020 оны үйл ажиллагааны мөрийн хөтөлбөрийн 2.5.6 заалт, 2018 оны НЭЗН-ийг 2018 онд хөгжүүлэх үндсэн чиглэлийн 2-70 </a:t>
            </a:r>
            <a:endParaRPr lang="en" sz="1400" dirty="0" smtClean="0">
              <a:solidFill>
                <a:srgbClr val="124057"/>
              </a:solidFill>
              <a:latin typeface="Arial" pitchFamily="34" charset="0"/>
              <a:cs typeface="Arial" pitchFamily="34" charset="0"/>
            </a:endParaRPr>
          </a:p>
        </p:txBody>
      </p:sp>
      <p:sp>
        <p:nvSpPr>
          <p:cNvPr id="5" name="Rectangle 4"/>
          <p:cNvSpPr/>
          <p:nvPr/>
        </p:nvSpPr>
        <p:spPr>
          <a:xfrm>
            <a:off x="5580112" y="4437112"/>
            <a:ext cx="3240360" cy="1200329"/>
          </a:xfrm>
          <a:prstGeom prst="rect">
            <a:avLst/>
          </a:prstGeom>
        </p:spPr>
        <p:txBody>
          <a:bodyPr wrap="square">
            <a:spAutoFit/>
          </a:bodyPr>
          <a:lstStyle/>
          <a:p>
            <a:pPr>
              <a:spcBef>
                <a:spcPts val="0"/>
              </a:spcBef>
            </a:pPr>
            <a:endParaRPr lang="mn-MN" sz="1600" b="1" dirty="0" smtClean="0">
              <a:solidFill>
                <a:srgbClr val="002060"/>
              </a:solidFill>
              <a:latin typeface="Arial" pitchFamily="34" charset="0"/>
              <a:cs typeface="Arial" pitchFamily="34" charset="0"/>
            </a:endParaRPr>
          </a:p>
          <a:p>
            <a:pPr algn="ctr">
              <a:spcBef>
                <a:spcPts val="0"/>
              </a:spcBef>
            </a:pPr>
            <a:r>
              <a:rPr lang="mn-MN" sz="1400" b="1" u="sng" dirty="0" smtClean="0">
                <a:solidFill>
                  <a:srgbClr val="002060"/>
                </a:solidFill>
                <a:latin typeface="Arial" pitchFamily="34" charset="0"/>
                <a:cs typeface="Arial" pitchFamily="34" charset="0"/>
              </a:rPr>
              <a:t>Техникийн үзүүлэлт</a:t>
            </a:r>
          </a:p>
          <a:p>
            <a:pPr marL="285750" indent="-285750">
              <a:buFont typeface="Arial" pitchFamily="34" charset="0"/>
              <a:buChar char="•"/>
            </a:pPr>
            <a:r>
              <a:rPr lang="mn-MN" sz="1400" dirty="0" smtClean="0">
                <a:solidFill>
                  <a:srgbClr val="002060"/>
                </a:solidFill>
                <a:latin typeface="Arial" pitchFamily="34" charset="0"/>
                <a:cs typeface="Arial" pitchFamily="34" charset="0"/>
              </a:rPr>
              <a:t>Зорчих хэсгийн өргөн: 7</a:t>
            </a:r>
            <a:r>
              <a:rPr lang="en-US" sz="1400"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метр</a:t>
            </a:r>
          </a:p>
          <a:p>
            <a:pPr marL="285750" indent="-285750">
              <a:buFont typeface="Arial" pitchFamily="34" charset="0"/>
              <a:buChar char="•"/>
            </a:pPr>
            <a:r>
              <a:rPr lang="mn-MN" sz="1400" dirty="0" smtClean="0">
                <a:solidFill>
                  <a:srgbClr val="002060"/>
                </a:solidFill>
                <a:latin typeface="Arial" pitchFamily="34" charset="0"/>
                <a:cs typeface="Arial" pitchFamily="34" charset="0"/>
              </a:rPr>
              <a:t>Явган замын өргөн</a:t>
            </a:r>
            <a:r>
              <a:rPr lang="en-US" sz="1400"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2*1,5 м</a:t>
            </a:r>
            <a:endParaRPr lang="en-US" sz="1400" dirty="0" smtClean="0">
              <a:solidFill>
                <a:srgbClr val="002060"/>
              </a:solidFill>
              <a:latin typeface="Arial" pitchFamily="34" charset="0"/>
              <a:cs typeface="Arial" pitchFamily="34" charset="0"/>
            </a:endParaRPr>
          </a:p>
          <a:p>
            <a:pPr marL="285750" indent="-285750">
              <a:buFont typeface="Arial" pitchFamily="34" charset="0"/>
              <a:buChar char="•"/>
            </a:pPr>
            <a:r>
              <a:rPr lang="mn-MN" sz="1400" dirty="0" smtClean="0">
                <a:solidFill>
                  <a:srgbClr val="002060"/>
                </a:solidFill>
                <a:latin typeface="Arial" pitchFamily="34" charset="0"/>
                <a:cs typeface="Arial" pitchFamily="34" charset="0"/>
              </a:rPr>
              <a:t>Хөвөө: 1 м</a:t>
            </a:r>
            <a:endParaRPr lang="en-US" sz="1400" dirty="0" smtClean="0">
              <a:solidFill>
                <a:srgbClr val="002060"/>
              </a:solidFill>
              <a:latin typeface="Arial" pitchFamily="34" charset="0"/>
              <a:cs typeface="Arial" pitchFamily="34" charset="0"/>
            </a:endParaRPr>
          </a:p>
        </p:txBody>
      </p:sp>
      <p:sp>
        <p:nvSpPr>
          <p:cNvPr id="6" name="Rectangle 5"/>
          <p:cNvSpPr/>
          <p:nvPr/>
        </p:nvSpPr>
        <p:spPr>
          <a:xfrm>
            <a:off x="5580112" y="5661248"/>
            <a:ext cx="3240360" cy="698717"/>
          </a:xfrm>
          <a:prstGeom prst="rect">
            <a:avLst/>
          </a:prstGeom>
        </p:spPr>
        <p:txBody>
          <a:bodyPr wrap="square">
            <a:spAutoFit/>
          </a:bodyPr>
          <a:lstStyle/>
          <a:p>
            <a:pPr algn="ctr">
              <a:lnSpc>
                <a:spcPct val="150000"/>
              </a:lnSpc>
              <a:spcBef>
                <a:spcPts val="0"/>
              </a:spcBef>
            </a:pPr>
            <a:r>
              <a:rPr lang="mn-MN" sz="1400" b="1" u="sng" dirty="0" smtClean="0">
                <a:solidFill>
                  <a:srgbClr val="002060"/>
                </a:solidFill>
                <a:latin typeface="Arial" pitchFamily="34" charset="0"/>
                <a:cs typeface="Arial" pitchFamily="34" charset="0"/>
              </a:rPr>
              <a:t>Хэрэгжүүлэх хугацаа</a:t>
            </a:r>
            <a:r>
              <a:rPr lang="mn-MN" sz="1400" b="1" dirty="0" smtClean="0">
                <a:solidFill>
                  <a:srgbClr val="002060"/>
                </a:solidFill>
                <a:latin typeface="Arial" pitchFamily="34" charset="0"/>
                <a:cs typeface="Arial" pitchFamily="34" charset="0"/>
              </a:rPr>
              <a:t>:</a:t>
            </a:r>
            <a:endParaRPr lang="en" sz="1400" b="1" dirty="0" smtClean="0">
              <a:solidFill>
                <a:srgbClr val="002060"/>
              </a:solidFill>
              <a:latin typeface="Arial" pitchFamily="34" charset="0"/>
              <a:cs typeface="Arial" pitchFamily="34" charset="0"/>
            </a:endParaRPr>
          </a:p>
          <a:p>
            <a:pPr>
              <a:lnSpc>
                <a:spcPct val="150000"/>
              </a:lnSpc>
              <a:buFont typeface="Arial" pitchFamily="34" charset="0"/>
              <a:buChar char="•"/>
            </a:pPr>
            <a:r>
              <a:rPr lang="en" sz="1400" dirty="0" smtClean="0">
                <a:solidFill>
                  <a:srgbClr val="002060"/>
                </a:solidFill>
                <a:latin typeface="Arial" pitchFamily="34" charset="0"/>
                <a:cs typeface="Arial" pitchFamily="34" charset="0"/>
              </a:rPr>
              <a:t> </a:t>
            </a:r>
            <a:r>
              <a:rPr lang="mn-MN" sz="1400" dirty="0" smtClean="0">
                <a:solidFill>
                  <a:srgbClr val="002060"/>
                </a:solidFill>
                <a:latin typeface="Arial" pitchFamily="34" charset="0"/>
                <a:cs typeface="Arial" pitchFamily="34" charset="0"/>
              </a:rPr>
              <a:t>    2017- 2018 он </a:t>
            </a:r>
          </a:p>
        </p:txBody>
      </p:sp>
      <p:sp>
        <p:nvSpPr>
          <p:cNvPr id="7" name="Rectangle 6"/>
          <p:cNvSpPr/>
          <p:nvPr/>
        </p:nvSpPr>
        <p:spPr>
          <a:xfrm>
            <a:off x="395536" y="5589240"/>
            <a:ext cx="4824536" cy="1077218"/>
          </a:xfrm>
          <a:prstGeom prst="rect">
            <a:avLst/>
          </a:prstGeom>
        </p:spPr>
        <p:txBody>
          <a:bodyPr wrap="square">
            <a:spAutoFit/>
          </a:bodyPr>
          <a:lstStyle/>
          <a:p>
            <a:pPr algn="ctr">
              <a:spcBef>
                <a:spcPts val="0"/>
              </a:spcBef>
            </a:pPr>
            <a:r>
              <a:rPr lang="mn-MN" sz="1600" b="1" u="sng" dirty="0" smtClean="0">
                <a:solidFill>
                  <a:srgbClr val="002060"/>
                </a:solidFill>
                <a:latin typeface="Arial" pitchFamily="34" charset="0"/>
                <a:cs typeface="Arial" pitchFamily="34" charset="0"/>
              </a:rPr>
              <a:t>Төсөвт өртөг</a:t>
            </a:r>
          </a:p>
          <a:p>
            <a:pPr marL="285750" indent="-285750">
              <a:buFont typeface="Arial" pitchFamily="34" charset="0"/>
              <a:buChar char="•"/>
            </a:pPr>
            <a:r>
              <a:rPr lang="mn-MN" sz="1600" dirty="0" smtClean="0">
                <a:solidFill>
                  <a:srgbClr val="002060"/>
                </a:solidFill>
                <a:latin typeface="Arial" pitchFamily="34" charset="0"/>
                <a:cs typeface="Arial" pitchFamily="34" charset="0"/>
              </a:rPr>
              <a:t>Нийт:  </a:t>
            </a:r>
            <a:r>
              <a:rPr lang="mn-MN" sz="1600" b="1" dirty="0" smtClean="0">
                <a:solidFill>
                  <a:srgbClr val="C00000"/>
                </a:solidFill>
                <a:latin typeface="Arial" pitchFamily="34" charset="0"/>
                <a:cs typeface="Arial" pitchFamily="34" charset="0"/>
              </a:rPr>
              <a:t>2,904.3 </a:t>
            </a:r>
            <a:r>
              <a:rPr lang="mn-MN" sz="1600" dirty="0" smtClean="0">
                <a:solidFill>
                  <a:srgbClr val="002060"/>
                </a:solidFill>
                <a:latin typeface="Arial" pitchFamily="34" charset="0"/>
                <a:cs typeface="Arial" pitchFamily="34" charset="0"/>
              </a:rPr>
              <a:t>сая төгрөг</a:t>
            </a:r>
          </a:p>
          <a:p>
            <a:pPr marL="285750" indent="-285750">
              <a:buFont typeface="Arial" pitchFamily="34" charset="0"/>
              <a:buChar char="•"/>
            </a:pPr>
            <a:r>
              <a:rPr lang="mn-MN" sz="1600" dirty="0" smtClean="0">
                <a:solidFill>
                  <a:srgbClr val="002060"/>
                </a:solidFill>
                <a:latin typeface="Arial" pitchFamily="34" charset="0"/>
                <a:cs typeface="Arial" pitchFamily="34" charset="0"/>
              </a:rPr>
              <a:t>2017 онд санхүүжих</a:t>
            </a:r>
            <a:r>
              <a:rPr lang="mn-MN" sz="1600" b="1" dirty="0" smtClean="0">
                <a:solidFill>
                  <a:srgbClr val="002060"/>
                </a:solidFill>
                <a:latin typeface="Arial" pitchFamily="34" charset="0"/>
                <a:cs typeface="Arial" pitchFamily="34" charset="0"/>
              </a:rPr>
              <a:t>:</a:t>
            </a:r>
            <a:r>
              <a:rPr lang="mn-MN" sz="1600" b="1" dirty="0" smtClean="0">
                <a:solidFill>
                  <a:srgbClr val="C00000"/>
                </a:solidFill>
                <a:latin typeface="Arial" pitchFamily="34" charset="0"/>
                <a:cs typeface="Arial" pitchFamily="34" charset="0"/>
              </a:rPr>
              <a:t> 897 .1 </a:t>
            </a:r>
            <a:r>
              <a:rPr lang="mn-MN" sz="1600" dirty="0" smtClean="0">
                <a:solidFill>
                  <a:srgbClr val="002060"/>
                </a:solidFill>
                <a:latin typeface="Arial" pitchFamily="34" charset="0"/>
                <a:cs typeface="Arial" pitchFamily="34" charset="0"/>
              </a:rPr>
              <a:t>сая төгрөг</a:t>
            </a:r>
          </a:p>
          <a:p>
            <a:pPr marL="285750" indent="-285750">
              <a:buFont typeface="Arial" pitchFamily="34" charset="0"/>
              <a:buChar char="•"/>
            </a:pPr>
            <a:r>
              <a:rPr lang="mn-MN" sz="1600" dirty="0" smtClean="0">
                <a:solidFill>
                  <a:srgbClr val="002060"/>
                </a:solidFill>
                <a:latin typeface="Arial" pitchFamily="34" charset="0"/>
                <a:cs typeface="Arial" pitchFamily="34" charset="0"/>
              </a:rPr>
              <a:t>2018 онд санхүүжих</a:t>
            </a:r>
            <a:r>
              <a:rPr lang="mn-MN" sz="1600" b="1" dirty="0" smtClean="0">
                <a:solidFill>
                  <a:srgbClr val="002060"/>
                </a:solidFill>
                <a:latin typeface="Arial" pitchFamily="34" charset="0"/>
                <a:cs typeface="Arial" pitchFamily="34" charset="0"/>
              </a:rPr>
              <a:t>:</a:t>
            </a:r>
            <a:r>
              <a:rPr lang="mn-MN" sz="1600" b="1" dirty="0" smtClean="0">
                <a:solidFill>
                  <a:srgbClr val="C00000"/>
                </a:solidFill>
                <a:latin typeface="Arial" pitchFamily="34" charset="0"/>
                <a:cs typeface="Arial" pitchFamily="34" charset="0"/>
              </a:rPr>
              <a:t> 2,007.2 </a:t>
            </a:r>
            <a:r>
              <a:rPr lang="mn-MN" sz="1600" dirty="0" smtClean="0">
                <a:solidFill>
                  <a:srgbClr val="002060"/>
                </a:solidFill>
                <a:latin typeface="Arial" pitchFamily="34" charset="0"/>
                <a:cs typeface="Arial" pitchFamily="34" charset="0"/>
              </a:rPr>
              <a:t>сая төгрөг</a:t>
            </a:r>
          </a:p>
        </p:txBody>
      </p:sp>
      <p:sp>
        <p:nvSpPr>
          <p:cNvPr id="8" name="Shape 248"/>
          <p:cNvSpPr/>
          <p:nvPr/>
        </p:nvSpPr>
        <p:spPr>
          <a:xfrm>
            <a:off x="1888586" y="239299"/>
            <a:ext cx="6617291" cy="912862"/>
          </a:xfrm>
          <a:prstGeom prst="homePlate">
            <a:avLst>
              <a:gd name="adj" fmla="val 35440"/>
            </a:avLst>
          </a:prstGeom>
          <a:solidFill>
            <a:srgbClr val="94BF6E"/>
          </a:solidFill>
          <a:ln>
            <a:noFill/>
          </a:ln>
        </p:spPr>
        <p:txBody>
          <a:bodyPr lIns="91425" tIns="45700" rIns="91425" bIns="45700" anchor="ctr" anchorCtr="0">
            <a:noAutofit/>
          </a:bodyPr>
          <a:lstStyle/>
          <a:p>
            <a:pPr marL="0" marR="0" lvl="0" indent="-69850" algn="l" rtl="0">
              <a:lnSpc>
                <a:spcPct val="100000"/>
              </a:lnSpc>
              <a:spcBef>
                <a:spcPts val="0"/>
              </a:spcBef>
              <a:spcAft>
                <a:spcPts val="0"/>
              </a:spcAft>
              <a:buNone/>
            </a:pPr>
            <a:endParaRPr/>
          </a:p>
        </p:txBody>
      </p:sp>
      <p:sp>
        <p:nvSpPr>
          <p:cNvPr id="9" name="Shape 249"/>
          <p:cNvSpPr/>
          <p:nvPr/>
        </p:nvSpPr>
        <p:spPr>
          <a:xfrm>
            <a:off x="1043608" y="0"/>
            <a:ext cx="865448" cy="1161625"/>
          </a:xfrm>
          <a:custGeom>
            <a:avLst/>
            <a:gdLst/>
            <a:ahLst/>
            <a:cxnLst/>
            <a:rect l="0" t="0" r="0" b="0"/>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lIns="91425" tIns="45700" rIns="91425" bIns="45700" anchor="ctr" anchorCtr="0">
            <a:noAutofit/>
          </a:bodyPr>
          <a:lstStyle/>
          <a:p>
            <a:pPr lvl="0" algn="ctr">
              <a:buSzPct val="25000"/>
            </a:pPr>
            <a:endParaRPr lang="mn-MN" sz="2400" b="1" dirty="0" smtClean="0">
              <a:solidFill>
                <a:srgbClr val="FFFFFF"/>
              </a:solidFill>
              <a:latin typeface="Nixie One"/>
              <a:ea typeface="Nixie One"/>
              <a:cs typeface="Nixie One"/>
              <a:sym typeface="Nixie One"/>
            </a:endParaRPr>
          </a:p>
          <a:p>
            <a:pPr lvl="0" algn="ctr">
              <a:buSzPct val="25000"/>
            </a:pPr>
            <a:endParaRPr lang="mn-MN" sz="2400" b="1" dirty="0" smtClean="0">
              <a:solidFill>
                <a:srgbClr val="FFFFFF"/>
              </a:solidFill>
              <a:latin typeface="Nixie One"/>
              <a:ea typeface="Nixie One"/>
              <a:cs typeface="Nixie One"/>
              <a:sym typeface="Nixie One"/>
            </a:endParaRPr>
          </a:p>
        </p:txBody>
      </p:sp>
      <p:sp>
        <p:nvSpPr>
          <p:cNvPr id="10" name="Shape 255"/>
          <p:cNvSpPr/>
          <p:nvPr/>
        </p:nvSpPr>
        <p:spPr>
          <a:xfrm flipH="1">
            <a:off x="179512" y="2493"/>
            <a:ext cx="869565" cy="1144091"/>
          </a:xfrm>
          <a:custGeom>
            <a:avLst/>
            <a:gdLst/>
            <a:ahLst/>
            <a:cxnLst/>
            <a:rect l="0" t="0" r="0" b="0"/>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11" name="Shape 260"/>
          <p:cNvSpPr txBox="1"/>
          <p:nvPr/>
        </p:nvSpPr>
        <p:spPr>
          <a:xfrm>
            <a:off x="1933582" y="239299"/>
            <a:ext cx="6148644" cy="907286"/>
          </a:xfrm>
          <a:prstGeom prst="rect">
            <a:avLst/>
          </a:prstGeom>
          <a:noFill/>
          <a:ln>
            <a:noFill/>
          </a:ln>
        </p:spPr>
        <p:txBody>
          <a:bodyPr lIns="91425" tIns="45700" rIns="91425" bIns="45700" anchor="ctr" anchorCtr="0">
            <a:noAutofit/>
          </a:bodyPr>
          <a:lstStyle/>
          <a:p>
            <a:pPr algn="ctr"/>
            <a:r>
              <a:rPr lang="mn-MN" sz="1600" b="1" dirty="0" smtClean="0">
                <a:solidFill>
                  <a:schemeClr val="bg1"/>
                </a:solidFill>
                <a:latin typeface="Arial" pitchFamily="34" charset="0"/>
                <a:cs typeface="Arial" pitchFamily="34" charset="0"/>
              </a:rPr>
              <a:t>Гадна тойруугийн 4-р хэсгийн Дарь-Эхийн авто замаас Ганц Худаг, Цагаандаваа чиглэлийн  3 км авто зам </a:t>
            </a:r>
            <a:r>
              <a:rPr lang="en-US" sz="1600" dirty="0" smtClean="0">
                <a:solidFill>
                  <a:schemeClr val="bg1"/>
                </a:solidFill>
                <a:latin typeface="Arial" pitchFamily="34" charset="0"/>
                <a:cs typeface="Arial" pitchFamily="34" charset="0"/>
              </a:rPr>
              <a:t>/</a:t>
            </a:r>
            <a:r>
              <a:rPr lang="mn-MN" sz="1400" dirty="0" smtClean="0">
                <a:solidFill>
                  <a:schemeClr val="bg1"/>
                </a:solidFill>
                <a:latin typeface="Arial" pitchFamily="34" charset="0"/>
                <a:cs typeface="Arial" pitchFamily="34" charset="0"/>
              </a:rPr>
              <a:t>Ногоон, цэнхэр өнгөөр тэмдэглэсэн хэсэг/ </a:t>
            </a:r>
            <a:endParaRPr lang="mn-MN" sz="1400" dirty="0">
              <a:solidFill>
                <a:schemeClr val="bg1"/>
              </a:solidFill>
            </a:endParaRPr>
          </a:p>
        </p:txBody>
      </p:sp>
      <p:sp>
        <p:nvSpPr>
          <p:cNvPr id="12" name="Shape 257"/>
          <p:cNvSpPr/>
          <p:nvPr/>
        </p:nvSpPr>
        <p:spPr>
          <a:xfrm>
            <a:off x="179512" y="0"/>
            <a:ext cx="432048" cy="1241376"/>
          </a:xfrm>
          <a:custGeom>
            <a:avLst/>
            <a:gdLst/>
            <a:ahLst/>
            <a:cxnLst/>
            <a:rect l="0" t="0" r="0" b="0"/>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715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19073</TotalTime>
  <Words>4028</Words>
  <Application>Microsoft Office PowerPoint</Application>
  <PresentationFormat>On-screen Show (4:3)</PresentationFormat>
  <Paragraphs>803</Paragraphs>
  <Slides>31</Slides>
  <Notes>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     2018 ОНД ХЭРЭГЖҮҮЛЭХ ТӨСӨЛ, АРГА ХЭМЖЭЭ </vt:lpstr>
      <vt:lpstr>PowerPoint Presentation</vt:lpstr>
      <vt:lpstr>PowerPoint Presentation</vt:lpstr>
      <vt:lpstr>PowerPoint Presentation</vt:lpstr>
      <vt:lpstr>PowerPoint Presentation</vt:lpstr>
      <vt:lpstr> Гадна тойруу буюу 3 дугаар замын 3 дугаар хэсгийн  1.4 км авто зам, 57 у/м гүүрийн барилгын  ажил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ankbayar</dc:creator>
  <cp:lastModifiedBy>munkhtuya</cp:lastModifiedBy>
  <cp:revision>937</cp:revision>
  <cp:lastPrinted>2017-05-22T06:46:26Z</cp:lastPrinted>
  <dcterms:created xsi:type="dcterms:W3CDTF">2016-11-21T08:12:40Z</dcterms:created>
  <dcterms:modified xsi:type="dcterms:W3CDTF">2018-03-23T06:22:42Z</dcterms:modified>
</cp:coreProperties>
</file>